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732" r:id="rId2"/>
  </p:sldMasterIdLst>
  <p:notesMasterIdLst>
    <p:notesMasterId r:id="rId153"/>
  </p:notesMasterIdLst>
  <p:sldIdLst>
    <p:sldId id="278" r:id="rId3"/>
    <p:sldId id="320" r:id="rId4"/>
    <p:sldId id="321" r:id="rId5"/>
    <p:sldId id="323" r:id="rId6"/>
    <p:sldId id="318" r:id="rId7"/>
    <p:sldId id="441" r:id="rId8"/>
    <p:sldId id="271" r:id="rId9"/>
    <p:sldId id="287" r:id="rId10"/>
    <p:sldId id="443" r:id="rId11"/>
    <p:sldId id="279" r:id="rId12"/>
    <p:sldId id="455" r:id="rId13"/>
    <p:sldId id="456" r:id="rId14"/>
    <p:sldId id="288" r:id="rId15"/>
    <p:sldId id="256" r:id="rId16"/>
    <p:sldId id="294" r:id="rId17"/>
    <p:sldId id="289" r:id="rId18"/>
    <p:sldId id="295" r:id="rId19"/>
    <p:sldId id="290" r:id="rId20"/>
    <p:sldId id="296" r:id="rId21"/>
    <p:sldId id="291" r:id="rId22"/>
    <p:sldId id="297" r:id="rId23"/>
    <p:sldId id="292" r:id="rId24"/>
    <p:sldId id="293" r:id="rId25"/>
    <p:sldId id="298" r:id="rId26"/>
    <p:sldId id="258" r:id="rId27"/>
    <p:sldId id="427" r:id="rId28"/>
    <p:sldId id="444" r:id="rId29"/>
    <p:sldId id="276" r:id="rId30"/>
    <p:sldId id="445" r:id="rId31"/>
    <p:sldId id="302" r:id="rId32"/>
    <p:sldId id="448" r:id="rId33"/>
    <p:sldId id="430" r:id="rId34"/>
    <p:sldId id="457" r:id="rId35"/>
    <p:sldId id="447" r:id="rId36"/>
    <p:sldId id="458" r:id="rId37"/>
    <p:sldId id="459" r:id="rId38"/>
    <p:sldId id="319" r:id="rId39"/>
    <p:sldId id="303" r:id="rId40"/>
    <p:sldId id="449" r:id="rId41"/>
    <p:sldId id="451" r:id="rId42"/>
    <p:sldId id="450" r:id="rId43"/>
    <p:sldId id="452" r:id="rId44"/>
    <p:sldId id="307" r:id="rId45"/>
    <p:sldId id="309" r:id="rId46"/>
    <p:sldId id="310" r:id="rId47"/>
    <p:sldId id="311" r:id="rId48"/>
    <p:sldId id="312" r:id="rId49"/>
    <p:sldId id="453" r:id="rId50"/>
    <p:sldId id="313" r:id="rId51"/>
    <p:sldId id="462" r:id="rId52"/>
    <p:sldId id="415" r:id="rId53"/>
    <p:sldId id="463" r:id="rId54"/>
    <p:sldId id="464" r:id="rId55"/>
    <p:sldId id="465" r:id="rId56"/>
    <p:sldId id="317" r:id="rId57"/>
    <p:sldId id="466" r:id="rId58"/>
    <p:sldId id="467" r:id="rId59"/>
    <p:sldId id="326" r:id="rId60"/>
    <p:sldId id="531" r:id="rId61"/>
    <p:sldId id="530" r:id="rId62"/>
    <p:sldId id="327" r:id="rId63"/>
    <p:sldId id="533" r:id="rId64"/>
    <p:sldId id="468" r:id="rId65"/>
    <p:sldId id="469" r:id="rId66"/>
    <p:sldId id="331" r:id="rId67"/>
    <p:sldId id="332" r:id="rId68"/>
    <p:sldId id="470" r:id="rId69"/>
    <p:sldId id="471" r:id="rId70"/>
    <p:sldId id="333" r:id="rId71"/>
    <p:sldId id="334" r:id="rId72"/>
    <p:sldId id="335" r:id="rId73"/>
    <p:sldId id="336" r:id="rId74"/>
    <p:sldId id="529" r:id="rId75"/>
    <p:sldId id="337" r:id="rId76"/>
    <p:sldId id="647" r:id="rId77"/>
    <p:sldId id="338" r:id="rId78"/>
    <p:sldId id="339" r:id="rId79"/>
    <p:sldId id="628" r:id="rId80"/>
    <p:sldId id="629" r:id="rId81"/>
    <p:sldId id="342" r:id="rId82"/>
    <p:sldId id="343" r:id="rId83"/>
    <p:sldId id="630" r:id="rId84"/>
    <p:sldId id="345" r:id="rId85"/>
    <p:sldId id="346" r:id="rId86"/>
    <p:sldId id="631" r:id="rId87"/>
    <p:sldId id="347" r:id="rId88"/>
    <p:sldId id="348" r:id="rId89"/>
    <p:sldId id="412" r:id="rId90"/>
    <p:sldId id="417" r:id="rId91"/>
    <p:sldId id="632" r:id="rId92"/>
    <p:sldId id="418" r:id="rId93"/>
    <p:sldId id="422" r:id="rId94"/>
    <p:sldId id="423" r:id="rId95"/>
    <p:sldId id="424" r:id="rId96"/>
    <p:sldId id="633" r:id="rId97"/>
    <p:sldId id="634" r:id="rId98"/>
    <p:sldId id="419" r:id="rId99"/>
    <p:sldId id="425" r:id="rId100"/>
    <p:sldId id="426" r:id="rId101"/>
    <p:sldId id="432" r:id="rId102"/>
    <p:sldId id="428" r:id="rId103"/>
    <p:sldId id="429" r:id="rId104"/>
    <p:sldId id="434" r:id="rId105"/>
    <p:sldId id="431" r:id="rId106"/>
    <p:sldId id="349" r:id="rId107"/>
    <p:sldId id="350" r:id="rId108"/>
    <p:sldId id="351" r:id="rId109"/>
    <p:sldId id="353" r:id="rId110"/>
    <p:sldId id="528" r:id="rId111"/>
    <p:sldId id="355" r:id="rId112"/>
    <p:sldId id="635" r:id="rId113"/>
    <p:sldId id="357" r:id="rId114"/>
    <p:sldId id="433" r:id="rId115"/>
    <p:sldId id="325" r:id="rId116"/>
    <p:sldId id="359" r:id="rId117"/>
    <p:sldId id="361" r:id="rId118"/>
    <p:sldId id="362" r:id="rId119"/>
    <p:sldId id="636" r:id="rId120"/>
    <p:sldId id="364" r:id="rId121"/>
    <p:sldId id="365" r:id="rId122"/>
    <p:sldId id="366" r:id="rId123"/>
    <p:sldId id="367" r:id="rId124"/>
    <p:sldId id="439" r:id="rId125"/>
    <p:sldId id="368" r:id="rId126"/>
    <p:sldId id="637" r:id="rId127"/>
    <p:sldId id="372" r:id="rId128"/>
    <p:sldId id="373" r:id="rId129"/>
    <p:sldId id="374" r:id="rId130"/>
    <p:sldId id="375" r:id="rId131"/>
    <p:sldId id="376" r:id="rId132"/>
    <p:sldId id="377" r:id="rId133"/>
    <p:sldId id="378" r:id="rId134"/>
    <p:sldId id="379" r:id="rId135"/>
    <p:sldId id="638" r:id="rId136"/>
    <p:sldId id="639" r:id="rId137"/>
    <p:sldId id="640" r:id="rId138"/>
    <p:sldId id="383" r:id="rId139"/>
    <p:sldId id="643" r:id="rId140"/>
    <p:sldId id="440" r:id="rId141"/>
    <p:sldId id="644" r:id="rId142"/>
    <p:sldId id="646" r:id="rId143"/>
    <p:sldId id="645" r:id="rId144"/>
    <p:sldId id="402" r:id="rId145"/>
    <p:sldId id="403" r:id="rId146"/>
    <p:sldId id="435" r:id="rId147"/>
    <p:sldId id="405" r:id="rId148"/>
    <p:sldId id="436" r:id="rId149"/>
    <p:sldId id="437" r:id="rId150"/>
    <p:sldId id="438" r:id="rId151"/>
    <p:sldId id="409" r:id="rId152"/>
  </p:sldIdLst>
  <p:sldSz cx="9144000" cy="6858000" type="screen4x3"/>
  <p:notesSz cx="6858000" cy="9144000"/>
  <p:defaultTex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66"/>
    <a:srgbClr val="FFCC00"/>
    <a:srgbClr val="FFFF00"/>
    <a:srgbClr val="FFFFCC"/>
    <a:srgbClr val="CAE8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033" autoAdjust="0"/>
  </p:normalViewPr>
  <p:slideViewPr>
    <p:cSldViewPr>
      <p:cViewPr varScale="1">
        <p:scale>
          <a:sx n="75" d="100"/>
          <a:sy n="75" d="100"/>
        </p:scale>
        <p:origin x="1574"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423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notesMaster" Target="notesMasters/notes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presProps" Target="presProps.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Header Placeholder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sr-Latn-CS" altLang="en-US"/>
          </a:p>
        </p:txBody>
      </p:sp>
      <p:sp>
        <p:nvSpPr>
          <p:cNvPr id="3075" name="Date Placeholder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DFF1FFAD-7AC2-4DBD-A7CA-D54AA24396B9}" type="datetimeFigureOut">
              <a:rPr lang="sr-Latn-CS" altLang="en-US"/>
              <a:pPr/>
              <a:t>15.9.2024.</a:t>
            </a:fld>
            <a:endParaRPr lang="sr-Latn-CS" altLang="en-US"/>
          </a:p>
        </p:txBody>
      </p:sp>
      <p:sp>
        <p:nvSpPr>
          <p:cNvPr id="3076"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3077"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ltLang="en-US"/>
          </a:p>
        </p:txBody>
      </p:sp>
      <p:sp>
        <p:nvSpPr>
          <p:cNvPr id="3078" name="Footer Placeholder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sr-Latn-CS" altLang="en-US"/>
          </a:p>
        </p:txBody>
      </p:sp>
      <p:sp>
        <p:nvSpPr>
          <p:cNvPr id="3079" name="Slide Number Placeholder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vl1pPr>
          </a:lstStyle>
          <a:p>
            <a:fld id="{3C8CEB0B-2FD1-47AC-9A7C-49F874D402F0}" type="slidenum">
              <a:rPr lang="sr-Latn-CS" altLang="en-US"/>
              <a:pPr/>
              <a:t>‹#›</a:t>
            </a:fld>
            <a:endParaRPr lang="sr-Latn-CS" altLang="en-US"/>
          </a:p>
        </p:txBody>
      </p:sp>
    </p:spTree>
    <p:extLst>
      <p:ext uri="{BB962C8B-B14F-4D97-AF65-F5344CB8AC3E}">
        <p14:creationId xmlns:p14="http://schemas.microsoft.com/office/powerpoint/2010/main" val="25546709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8CEB0B-2FD1-47AC-9A7C-49F874D402F0}" type="slidenum">
              <a:rPr lang="sr-Latn-CS" altLang="en-US" smtClean="0"/>
              <a:pPr/>
              <a:t>1</a:t>
            </a:fld>
            <a:endParaRPr lang="sr-Latn-CS" altLang="en-US"/>
          </a:p>
        </p:txBody>
      </p:sp>
    </p:spTree>
    <p:extLst>
      <p:ext uri="{BB962C8B-B14F-4D97-AF65-F5344CB8AC3E}">
        <p14:creationId xmlns:p14="http://schemas.microsoft.com/office/powerpoint/2010/main" val="2062445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8CEB0B-2FD1-47AC-9A7C-49F874D402F0}" type="slidenum">
              <a:rPr lang="sr-Latn-CS" altLang="en-US" smtClean="0"/>
              <a:pPr/>
              <a:t>53</a:t>
            </a:fld>
            <a:endParaRPr lang="sr-Latn-CS" altLang="en-US"/>
          </a:p>
        </p:txBody>
      </p:sp>
    </p:spTree>
    <p:extLst>
      <p:ext uri="{BB962C8B-B14F-4D97-AF65-F5344CB8AC3E}">
        <p14:creationId xmlns:p14="http://schemas.microsoft.com/office/powerpoint/2010/main" val="597434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8CEB0B-2FD1-47AC-9A7C-49F874D402F0}" type="slidenum">
              <a:rPr lang="sr-Latn-CS" altLang="en-US" smtClean="0"/>
              <a:pPr/>
              <a:t>54</a:t>
            </a:fld>
            <a:endParaRPr lang="sr-Latn-CS" altLang="en-US"/>
          </a:p>
        </p:txBody>
      </p:sp>
    </p:spTree>
    <p:extLst>
      <p:ext uri="{BB962C8B-B14F-4D97-AF65-F5344CB8AC3E}">
        <p14:creationId xmlns:p14="http://schemas.microsoft.com/office/powerpoint/2010/main" val="104738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23F291D-A5BE-4FDE-84CE-169CA2DC46D6}" type="slidenum">
              <a:rPr lang="sr-Latn-CS" smtClean="0"/>
              <a:pPr/>
              <a:t>57</a:t>
            </a:fld>
            <a:endParaRPr lang="sr-Latn-CS"/>
          </a:p>
        </p:txBody>
      </p:sp>
    </p:spTree>
    <p:extLst>
      <p:ext uri="{BB962C8B-B14F-4D97-AF65-F5344CB8AC3E}">
        <p14:creationId xmlns:p14="http://schemas.microsoft.com/office/powerpoint/2010/main" val="138906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8CEB0B-2FD1-47AC-9A7C-49F874D402F0}" type="slidenum">
              <a:rPr lang="sr-Latn-CS" altLang="en-US" smtClean="0"/>
              <a:pPr/>
              <a:t>65</a:t>
            </a:fld>
            <a:endParaRPr lang="sr-Latn-CS" altLang="en-US"/>
          </a:p>
        </p:txBody>
      </p:sp>
    </p:spTree>
    <p:extLst>
      <p:ext uri="{BB962C8B-B14F-4D97-AF65-F5344CB8AC3E}">
        <p14:creationId xmlns:p14="http://schemas.microsoft.com/office/powerpoint/2010/main" val="4057010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F095FA5-E636-40DD-A7DB-12D2CE6E820E}" type="slidenum">
              <a:rPr lang="en-US"/>
              <a:pPr/>
              <a:t>‹#›</a:t>
            </a:fld>
            <a:endParaRPr lang="en-US"/>
          </a:p>
        </p:txBody>
      </p:sp>
    </p:spTree>
    <p:extLst>
      <p:ext uri="{BB962C8B-B14F-4D97-AF65-F5344CB8AC3E}">
        <p14:creationId xmlns:p14="http://schemas.microsoft.com/office/powerpoint/2010/main" val="4055981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9BF4558-C2C5-4694-81B6-7F6F585B6DF5}" type="slidenum">
              <a:rPr lang="en-US"/>
              <a:pPr/>
              <a:t>‹#›</a:t>
            </a:fld>
            <a:endParaRPr lang="en-US"/>
          </a:p>
        </p:txBody>
      </p:sp>
    </p:spTree>
    <p:extLst>
      <p:ext uri="{BB962C8B-B14F-4D97-AF65-F5344CB8AC3E}">
        <p14:creationId xmlns:p14="http://schemas.microsoft.com/office/powerpoint/2010/main" val="1761677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E65D918-8C70-4277-A5D5-8212C45B9550}" type="slidenum">
              <a:rPr lang="en-US"/>
              <a:pPr/>
              <a:t>‹#›</a:t>
            </a:fld>
            <a:endParaRPr lang="en-US"/>
          </a:p>
        </p:txBody>
      </p:sp>
    </p:spTree>
    <p:extLst>
      <p:ext uri="{BB962C8B-B14F-4D97-AF65-F5344CB8AC3E}">
        <p14:creationId xmlns:p14="http://schemas.microsoft.com/office/powerpoint/2010/main" val="2199879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72C219-41EB-45F1-B47E-315C89F85F5C}" type="slidenum">
              <a:rPr lang="en-US"/>
              <a:pPr/>
              <a:t>‹#›</a:t>
            </a:fld>
            <a:endParaRPr lang="en-US"/>
          </a:p>
        </p:txBody>
      </p:sp>
    </p:spTree>
    <p:extLst>
      <p:ext uri="{BB962C8B-B14F-4D97-AF65-F5344CB8AC3E}">
        <p14:creationId xmlns:p14="http://schemas.microsoft.com/office/powerpoint/2010/main" val="3053764271"/>
      </p:ext>
    </p:extLst>
  </p:cSld>
  <p:clrMapOvr>
    <a:masterClrMapping/>
  </p:clrMapOvr>
  <p:transition spd="slow">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516E642-17CB-492B-AB61-5979ED1F7A40}" type="slidenum">
              <a:rPr lang="en-US"/>
              <a:pPr/>
              <a:t>‹#›</a:t>
            </a:fld>
            <a:endParaRPr lang="en-US"/>
          </a:p>
        </p:txBody>
      </p:sp>
    </p:spTree>
    <p:extLst>
      <p:ext uri="{BB962C8B-B14F-4D97-AF65-F5344CB8AC3E}">
        <p14:creationId xmlns:p14="http://schemas.microsoft.com/office/powerpoint/2010/main" val="95237868"/>
      </p:ext>
    </p:extLst>
  </p:cSld>
  <p:clrMapOvr>
    <a:masterClrMapping/>
  </p:clrMapOvr>
  <p:transition spd="slow">
    <p:diamon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94F4D22-D4A0-4B86-81C5-160315896DAB}" type="slidenum">
              <a:rPr lang="en-US"/>
              <a:pPr/>
              <a:t>‹#›</a:t>
            </a:fld>
            <a:endParaRPr lang="en-US"/>
          </a:p>
        </p:txBody>
      </p:sp>
    </p:spTree>
    <p:extLst>
      <p:ext uri="{BB962C8B-B14F-4D97-AF65-F5344CB8AC3E}">
        <p14:creationId xmlns:p14="http://schemas.microsoft.com/office/powerpoint/2010/main" val="3940842893"/>
      </p:ext>
    </p:extLst>
  </p:cSld>
  <p:clrMapOvr>
    <a:masterClrMapping/>
  </p:clrMapOvr>
  <p:transition spd="slow">
    <p:diamon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13C9464-8FAC-43B0-AB40-806122355D40}" type="slidenum">
              <a:rPr lang="en-US"/>
              <a:pPr/>
              <a:t>‹#›</a:t>
            </a:fld>
            <a:endParaRPr lang="en-US"/>
          </a:p>
        </p:txBody>
      </p:sp>
    </p:spTree>
    <p:extLst>
      <p:ext uri="{BB962C8B-B14F-4D97-AF65-F5344CB8AC3E}">
        <p14:creationId xmlns:p14="http://schemas.microsoft.com/office/powerpoint/2010/main" val="1501692101"/>
      </p:ext>
    </p:extLst>
  </p:cSld>
  <p:clrMapOvr>
    <a:masterClrMapping/>
  </p:clrMapOvr>
  <p:transition spd="slow">
    <p:diamon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F577153-B891-4D3B-B538-722C591228C4}" type="slidenum">
              <a:rPr lang="en-US"/>
              <a:pPr/>
              <a:t>‹#›</a:t>
            </a:fld>
            <a:endParaRPr lang="en-US"/>
          </a:p>
        </p:txBody>
      </p:sp>
    </p:spTree>
    <p:extLst>
      <p:ext uri="{BB962C8B-B14F-4D97-AF65-F5344CB8AC3E}">
        <p14:creationId xmlns:p14="http://schemas.microsoft.com/office/powerpoint/2010/main" val="3084943344"/>
      </p:ext>
    </p:extLst>
  </p:cSld>
  <p:clrMapOvr>
    <a:masterClrMapping/>
  </p:clrMapOvr>
  <p:transition spd="slow">
    <p:diamon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74094A7-D9AD-4534-A9FF-A9953927938D}" type="slidenum">
              <a:rPr lang="en-US"/>
              <a:pPr/>
              <a:t>‹#›</a:t>
            </a:fld>
            <a:endParaRPr lang="en-US"/>
          </a:p>
        </p:txBody>
      </p:sp>
    </p:spTree>
    <p:extLst>
      <p:ext uri="{BB962C8B-B14F-4D97-AF65-F5344CB8AC3E}">
        <p14:creationId xmlns:p14="http://schemas.microsoft.com/office/powerpoint/2010/main" val="788288222"/>
      </p:ext>
    </p:extLst>
  </p:cSld>
  <p:clrMapOvr>
    <a:masterClrMapping/>
  </p:clrMapOvr>
  <p:transition spd="slow">
    <p:diamon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A3058A0-B5B3-4338-BB4B-7F36D8E9A85D}" type="slidenum">
              <a:rPr lang="en-US"/>
              <a:pPr/>
              <a:t>‹#›</a:t>
            </a:fld>
            <a:endParaRPr lang="en-US"/>
          </a:p>
        </p:txBody>
      </p:sp>
    </p:spTree>
    <p:extLst>
      <p:ext uri="{BB962C8B-B14F-4D97-AF65-F5344CB8AC3E}">
        <p14:creationId xmlns:p14="http://schemas.microsoft.com/office/powerpoint/2010/main" val="1202719517"/>
      </p:ext>
    </p:extLst>
  </p:cSld>
  <p:clrMapOvr>
    <a:masterClrMapping/>
  </p:clrMapOvr>
  <p:transition spd="slow">
    <p:diamon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BCF815-E169-4869-BC49-F35DFF19F646}" type="slidenum">
              <a:rPr lang="en-US"/>
              <a:pPr/>
              <a:t>‹#›</a:t>
            </a:fld>
            <a:endParaRPr lang="en-US"/>
          </a:p>
        </p:txBody>
      </p:sp>
    </p:spTree>
    <p:extLst>
      <p:ext uri="{BB962C8B-B14F-4D97-AF65-F5344CB8AC3E}">
        <p14:creationId xmlns:p14="http://schemas.microsoft.com/office/powerpoint/2010/main" val="1120263342"/>
      </p:ext>
    </p:extLst>
  </p:cSld>
  <p:clrMapOvr>
    <a:masterClrMapping/>
  </p:clrMapOvr>
  <p:transition spd="slow">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6290C8-1146-46BF-B52A-F6165824E7B7}" type="slidenum">
              <a:rPr lang="en-US"/>
              <a:pPr/>
              <a:t>‹#›</a:t>
            </a:fld>
            <a:endParaRPr lang="en-US"/>
          </a:p>
        </p:txBody>
      </p:sp>
    </p:spTree>
    <p:extLst>
      <p:ext uri="{BB962C8B-B14F-4D97-AF65-F5344CB8AC3E}">
        <p14:creationId xmlns:p14="http://schemas.microsoft.com/office/powerpoint/2010/main" val="13032768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FCA6BDE-DF25-424E-8355-F3153D16DEED}" type="slidenum">
              <a:rPr lang="en-US"/>
              <a:pPr/>
              <a:t>‹#›</a:t>
            </a:fld>
            <a:endParaRPr lang="en-US"/>
          </a:p>
        </p:txBody>
      </p:sp>
    </p:spTree>
    <p:extLst>
      <p:ext uri="{BB962C8B-B14F-4D97-AF65-F5344CB8AC3E}">
        <p14:creationId xmlns:p14="http://schemas.microsoft.com/office/powerpoint/2010/main" val="1881578693"/>
      </p:ext>
    </p:extLst>
  </p:cSld>
  <p:clrMapOvr>
    <a:masterClrMapping/>
  </p:clrMapOvr>
  <p:transition spd="slow">
    <p:diamon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EF2DE24-A791-4D7D-A9BE-A7EA57F41701}" type="slidenum">
              <a:rPr lang="en-US"/>
              <a:pPr/>
              <a:t>‹#›</a:t>
            </a:fld>
            <a:endParaRPr lang="en-US"/>
          </a:p>
        </p:txBody>
      </p:sp>
    </p:spTree>
    <p:extLst>
      <p:ext uri="{BB962C8B-B14F-4D97-AF65-F5344CB8AC3E}">
        <p14:creationId xmlns:p14="http://schemas.microsoft.com/office/powerpoint/2010/main" val="1266956600"/>
      </p:ext>
    </p:extLst>
  </p:cSld>
  <p:clrMapOvr>
    <a:masterClrMapping/>
  </p:clrMapOvr>
  <p:transition spd="slow">
    <p:diamon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82EC899-E675-4F08-AD3E-0683CFA1DB7E}" type="slidenum">
              <a:rPr lang="en-US"/>
              <a:pPr/>
              <a:t>‹#›</a:t>
            </a:fld>
            <a:endParaRPr lang="en-US"/>
          </a:p>
        </p:txBody>
      </p:sp>
    </p:spTree>
    <p:extLst>
      <p:ext uri="{BB962C8B-B14F-4D97-AF65-F5344CB8AC3E}">
        <p14:creationId xmlns:p14="http://schemas.microsoft.com/office/powerpoint/2010/main" val="1826882176"/>
      </p:ext>
    </p:extLst>
  </p:cSld>
  <p:clrMapOvr>
    <a:masterClrMapping/>
  </p:clrMapOvr>
  <p:transition spd="slow">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BA36583-9730-4FE7-8C60-63B8E524235A}" type="slidenum">
              <a:rPr lang="en-US"/>
              <a:pPr/>
              <a:t>‹#›</a:t>
            </a:fld>
            <a:endParaRPr lang="en-US"/>
          </a:p>
        </p:txBody>
      </p:sp>
    </p:spTree>
    <p:extLst>
      <p:ext uri="{BB962C8B-B14F-4D97-AF65-F5344CB8AC3E}">
        <p14:creationId xmlns:p14="http://schemas.microsoft.com/office/powerpoint/2010/main" val="246998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FADA72-09B6-462A-81E7-A02C7C84F1DA}" type="slidenum">
              <a:rPr lang="en-US"/>
              <a:pPr/>
              <a:t>‹#›</a:t>
            </a:fld>
            <a:endParaRPr lang="en-US"/>
          </a:p>
        </p:txBody>
      </p:sp>
    </p:spTree>
    <p:extLst>
      <p:ext uri="{BB962C8B-B14F-4D97-AF65-F5344CB8AC3E}">
        <p14:creationId xmlns:p14="http://schemas.microsoft.com/office/powerpoint/2010/main" val="2881948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F0A419F-D0C7-49F1-B4A9-F4F114B6D513}" type="slidenum">
              <a:rPr lang="en-US"/>
              <a:pPr/>
              <a:t>‹#›</a:t>
            </a:fld>
            <a:endParaRPr lang="en-US"/>
          </a:p>
        </p:txBody>
      </p:sp>
    </p:spTree>
    <p:extLst>
      <p:ext uri="{BB962C8B-B14F-4D97-AF65-F5344CB8AC3E}">
        <p14:creationId xmlns:p14="http://schemas.microsoft.com/office/powerpoint/2010/main" val="3079934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E1626D4-61DA-410B-BB89-089EC941C83E}" type="slidenum">
              <a:rPr lang="en-US"/>
              <a:pPr/>
              <a:t>‹#›</a:t>
            </a:fld>
            <a:endParaRPr lang="en-US"/>
          </a:p>
        </p:txBody>
      </p:sp>
    </p:spTree>
    <p:extLst>
      <p:ext uri="{BB962C8B-B14F-4D97-AF65-F5344CB8AC3E}">
        <p14:creationId xmlns:p14="http://schemas.microsoft.com/office/powerpoint/2010/main" val="3517032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7597F2A-FF9A-4227-9F2B-46BD07EC131C}" type="slidenum">
              <a:rPr lang="en-US"/>
              <a:pPr/>
              <a:t>‹#›</a:t>
            </a:fld>
            <a:endParaRPr lang="en-US"/>
          </a:p>
        </p:txBody>
      </p:sp>
    </p:spTree>
    <p:extLst>
      <p:ext uri="{BB962C8B-B14F-4D97-AF65-F5344CB8AC3E}">
        <p14:creationId xmlns:p14="http://schemas.microsoft.com/office/powerpoint/2010/main" val="1187096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A6E74E-73D9-474C-AAB6-4C96AA566B26}" type="slidenum">
              <a:rPr lang="en-US"/>
              <a:pPr/>
              <a:t>‹#›</a:t>
            </a:fld>
            <a:endParaRPr lang="en-US"/>
          </a:p>
        </p:txBody>
      </p:sp>
    </p:spTree>
    <p:extLst>
      <p:ext uri="{BB962C8B-B14F-4D97-AF65-F5344CB8AC3E}">
        <p14:creationId xmlns:p14="http://schemas.microsoft.com/office/powerpoint/2010/main" val="579345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8DE1DD2-F2C3-4DC4-81FF-7FB03A3F106A}" type="slidenum">
              <a:rPr lang="en-US"/>
              <a:pPr/>
              <a:t>‹#›</a:t>
            </a:fld>
            <a:endParaRPr lang="en-US"/>
          </a:p>
        </p:txBody>
      </p:sp>
    </p:spTree>
    <p:extLst>
      <p:ext uri="{BB962C8B-B14F-4D97-AF65-F5344CB8AC3E}">
        <p14:creationId xmlns:p14="http://schemas.microsoft.com/office/powerpoint/2010/main" val="3810166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lvl1pPr>
          </a:lstStyle>
          <a:p>
            <a:fld id="{D2BFFAB9-6F80-4BAA-92C8-0C57F1949A77}"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2" name="Date Placeholder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2053" name="Footer Placeholder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2054" name="Slide Number Placeholder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a:lvl1pPr>
          </a:lstStyle>
          <a:p>
            <a:fld id="{962D409B-E5F1-4DC4-A62F-9187B162DE20}"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spd="slow">
    <p:diamond/>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13.png"/></Relationships>
</file>

<file path=ppt/slides/_rels/slide11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gif"/><Relationship Id="rId1" Type="http://schemas.openxmlformats.org/officeDocument/2006/relationships/slideLayout" Target="../slideLayouts/slideLayout7.xml"/><Relationship Id="rId5" Type="http://schemas.openxmlformats.org/officeDocument/2006/relationships/image" Target="../media/image129.jpeg"/><Relationship Id="rId4" Type="http://schemas.openxmlformats.org/officeDocument/2006/relationships/image" Target="../media/image128.jpeg"/></Relationships>
</file>

<file path=ppt/slides/_rels/slide148.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wmf"/></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2.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2.wmf"/></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hyperlink" Target="https://radiopaedia.org/articles/left-ventricle?lang=us" TargetMode="External"/><Relationship Id="rId2" Type="http://schemas.openxmlformats.org/officeDocument/2006/relationships/hyperlink" Target="https://radiopaedia.org/articles/left-main-coronary-artery-1?lang=us" TargetMode="External"/><Relationship Id="rId1" Type="http://schemas.openxmlformats.org/officeDocument/2006/relationships/slideLayout" Target="../slideLayouts/slideLayout7.xml"/><Relationship Id="rId5" Type="http://schemas.openxmlformats.org/officeDocument/2006/relationships/hyperlink" Target="https://radiopaedia.org/articles/right-ventricle?lang=us" TargetMode="External"/><Relationship Id="rId4" Type="http://schemas.openxmlformats.org/officeDocument/2006/relationships/hyperlink" Target="https://radiopaedia.org/articles/right-coronary-artery?lang=us"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9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9"/>
          <p:cNvPicPr>
            <a:picLocks noChangeAspect="1" noChangeArrowheads="1"/>
          </p:cNvPicPr>
          <p:nvPr/>
        </p:nvPicPr>
        <p:blipFill>
          <a:blip r:embed="rId3">
            <a:extLst>
              <a:ext uri="{28A0092B-C50C-407E-A947-70E740481C1C}">
                <a14:useLocalDpi xmlns:a14="http://schemas.microsoft.com/office/drawing/2010/main" val="0"/>
              </a:ext>
            </a:extLst>
          </a:blip>
          <a:srcRect l="30724" t="6573" r="34653" b="20982"/>
          <a:stretch>
            <a:fillRect/>
          </a:stretch>
        </p:blipFill>
        <p:spPr bwMode="auto">
          <a:xfrm>
            <a:off x="4500563" y="500063"/>
            <a:ext cx="4643437" cy="60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7B1C7AD-C0A9-AFA9-8A85-21D012FFAB03}"/>
              </a:ext>
            </a:extLst>
          </p:cNvPr>
          <p:cNvSpPr txBox="1"/>
          <p:nvPr/>
        </p:nvSpPr>
        <p:spPr>
          <a:xfrm rot="20563940" flipH="1">
            <a:off x="131157" y="1001788"/>
            <a:ext cx="4130745" cy="707886"/>
          </a:xfrm>
          <a:prstGeom prst="rect">
            <a:avLst/>
          </a:prstGeom>
          <a:noFill/>
        </p:spPr>
        <p:txBody>
          <a:bodyPr wrap="square" rtlCol="0">
            <a:spAutoFit/>
          </a:bodyPr>
          <a:lstStyle/>
          <a:p>
            <a:r>
              <a:rPr lang="en-GB" sz="4000" b="1" dirty="0">
                <a:ln w="22225">
                  <a:solidFill>
                    <a:schemeClr val="accent2"/>
                  </a:solidFill>
                  <a:prstDash val="solid"/>
                </a:ln>
                <a:solidFill>
                  <a:schemeClr val="accent2">
                    <a:lumMod val="40000"/>
                    <a:lumOff val="60000"/>
                  </a:schemeClr>
                </a:solidFill>
              </a:rPr>
              <a:t>HEART (COR)</a:t>
            </a:r>
          </a:p>
        </p:txBody>
      </p:sp>
      <p:sp>
        <p:nvSpPr>
          <p:cNvPr id="3" name="TextBox 2">
            <a:extLst>
              <a:ext uri="{FF2B5EF4-FFF2-40B4-BE49-F238E27FC236}">
                <a16:creationId xmlns:a16="http://schemas.microsoft.com/office/drawing/2014/main" id="{2963BA7B-C5CC-4E43-944B-34C7AD615DFE}"/>
              </a:ext>
            </a:extLst>
          </p:cNvPr>
          <p:cNvSpPr txBox="1"/>
          <p:nvPr/>
        </p:nvSpPr>
        <p:spPr>
          <a:xfrm flipH="1">
            <a:off x="0" y="3068960"/>
            <a:ext cx="4393060" cy="1569660"/>
          </a:xfrm>
          <a:prstGeom prst="rect">
            <a:avLst/>
          </a:prstGeom>
          <a:noFill/>
        </p:spPr>
        <p:txBody>
          <a:bodyPr wrap="square" rtlCol="0">
            <a:spAutoFit/>
          </a:bodyPr>
          <a:lstStyle/>
          <a:p>
            <a:pPr marL="457200" indent="-457200">
              <a:buFontTx/>
              <a:buChar char="-"/>
            </a:pPr>
            <a:r>
              <a:rPr lang="en-GB" sz="3200" b="1" dirty="0">
                <a:ln w="22225">
                  <a:solidFill>
                    <a:schemeClr val="accent2"/>
                  </a:solidFill>
                  <a:prstDash val="solid"/>
                </a:ln>
                <a:solidFill>
                  <a:schemeClr val="accent2">
                    <a:lumMod val="40000"/>
                    <a:lumOff val="60000"/>
                  </a:schemeClr>
                </a:solidFill>
              </a:rPr>
              <a:t>External aspect</a:t>
            </a:r>
          </a:p>
          <a:p>
            <a:pPr marL="457200" indent="-457200">
              <a:buFontTx/>
              <a:buChar char="-"/>
            </a:pPr>
            <a:r>
              <a:rPr lang="en-GB" sz="3200" b="1" dirty="0">
                <a:ln w="22225">
                  <a:solidFill>
                    <a:schemeClr val="accent2"/>
                  </a:solidFill>
                  <a:prstDash val="solid"/>
                </a:ln>
                <a:solidFill>
                  <a:schemeClr val="accent2">
                    <a:lumMod val="40000"/>
                    <a:lumOff val="60000"/>
                  </a:schemeClr>
                </a:solidFill>
              </a:rPr>
              <a:t>Interior of the heart</a:t>
            </a:r>
          </a:p>
          <a:p>
            <a:pPr marL="457200" indent="-457200">
              <a:buFontTx/>
              <a:buChar char="-"/>
            </a:pPr>
            <a:r>
              <a:rPr lang="en-GB" sz="3200" b="1" dirty="0">
                <a:ln w="22225">
                  <a:solidFill>
                    <a:schemeClr val="accent2"/>
                  </a:solidFill>
                  <a:prstDash val="solid"/>
                </a:ln>
                <a:solidFill>
                  <a:schemeClr val="accent2">
                    <a:lumMod val="40000"/>
                    <a:lumOff val="60000"/>
                  </a:schemeClr>
                </a:solidFill>
              </a:rPr>
              <a:t>Structure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p:cNvPicPr>
            <a:picLocks noChangeAspect="1" noChangeArrowheads="1"/>
          </p:cNvPicPr>
          <p:nvPr/>
        </p:nvPicPr>
        <p:blipFill>
          <a:blip r:embed="rId2">
            <a:extLst>
              <a:ext uri="{28A0092B-C50C-407E-A947-70E740481C1C}">
                <a14:useLocalDpi xmlns:a14="http://schemas.microsoft.com/office/drawing/2010/main" val="0"/>
              </a:ext>
            </a:extLst>
          </a:blip>
          <a:srcRect l="33984" t="13124" r="20898" b="7465"/>
          <a:stretch>
            <a:fillRect/>
          </a:stretch>
        </p:blipFill>
        <p:spPr bwMode="auto">
          <a:xfrm>
            <a:off x="4468813" y="857250"/>
            <a:ext cx="467518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4"/>
          <p:cNvPicPr>
            <a:picLocks noChangeAspect="1" noChangeArrowheads="1"/>
          </p:cNvPicPr>
          <p:nvPr/>
        </p:nvPicPr>
        <p:blipFill>
          <a:blip r:embed="rId3">
            <a:extLst>
              <a:ext uri="{28A0092B-C50C-407E-A947-70E740481C1C}">
                <a14:useLocalDpi xmlns:a14="http://schemas.microsoft.com/office/drawing/2010/main" val="0"/>
              </a:ext>
            </a:extLst>
          </a:blip>
          <a:srcRect l="25195" t="10312" r="26758" b="4375"/>
          <a:stretch>
            <a:fillRect/>
          </a:stretch>
        </p:blipFill>
        <p:spPr bwMode="auto">
          <a:xfrm>
            <a:off x="0" y="928688"/>
            <a:ext cx="4394200" cy="48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a:xfrm>
            <a:off x="395288" y="0"/>
            <a:ext cx="8229600" cy="1052513"/>
          </a:xfrm>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SURFACE PROJECTIONS OF THE HEART </a:t>
            </a:r>
            <a:br>
              <a:rPr lang="en-GB" altLang="en-US" sz="2400" b="1" dirty="0">
                <a:solidFill>
                  <a:schemeClr val="hlink"/>
                </a:solidFill>
                <a:effectLst>
                  <a:outerShdw blurRad="38100" dist="38100" dir="2700000" algn="tl">
                    <a:srgbClr val="000000"/>
                  </a:outerShdw>
                </a:effectLst>
                <a:latin typeface="Book Antiqua" panose="02040602050305030304" pitchFamily="18" charset="0"/>
              </a:rPr>
            </a:br>
            <a:r>
              <a:rPr lang="en-GB" altLang="en-US" sz="2400" b="1" dirty="0">
                <a:solidFill>
                  <a:schemeClr val="hlink"/>
                </a:solidFill>
                <a:effectLst>
                  <a:outerShdw blurRad="38100" dist="38100" dir="2700000" algn="tl">
                    <a:srgbClr val="000000"/>
                  </a:outerShdw>
                </a:effectLst>
                <a:latin typeface="Book Antiqua" panose="02040602050305030304" pitchFamily="18" charset="0"/>
              </a:rPr>
              <a:t>- TO ANTERIOR THORACIC WALL - </a:t>
            </a:r>
            <a:endParaRPr lang="en-US" sz="2400" b="1" dirty="0">
              <a:solidFill>
                <a:schemeClr val="hlink"/>
              </a:solidFill>
              <a:effectLst>
                <a:outerShdw blurRad="38100" dist="38100" dir="2700000" algn="tl">
                  <a:srgbClr val="000000"/>
                </a:outerShdw>
              </a:effectLst>
            </a:endParaRPr>
          </a:p>
        </p:txBody>
      </p:sp>
      <p:sp>
        <p:nvSpPr>
          <p:cNvPr id="126979" name="Rectangle 3"/>
          <p:cNvSpPr>
            <a:spLocks noGrp="1" noChangeArrowheads="1"/>
          </p:cNvSpPr>
          <p:nvPr>
            <p:ph type="body" idx="4294967295"/>
          </p:nvPr>
        </p:nvSpPr>
        <p:spPr>
          <a:xfrm>
            <a:off x="0" y="764704"/>
            <a:ext cx="9144000" cy="5688013"/>
          </a:xfrm>
        </p:spPr>
        <p:txBody>
          <a:bodyPr/>
          <a:lstStyle/>
          <a:p>
            <a:pPr eaLnBrk="1" hangingPunct="1">
              <a:lnSpc>
                <a:spcPct val="80000"/>
              </a:lnSpc>
              <a:buFontTx/>
              <a:buNone/>
            </a:pPr>
            <a:endParaRPr lang="sr-Latn-CS" altLang="en-US" sz="1800" b="1" dirty="0">
              <a:solidFill>
                <a:schemeClr val="hlink"/>
              </a:solidFill>
              <a:latin typeface="Book Antiqua" panose="02040602050305030304" pitchFamily="18" charset="0"/>
            </a:endParaRPr>
          </a:p>
          <a:p>
            <a:pPr eaLnBrk="1" hangingPunct="1">
              <a:lnSpc>
                <a:spcPct val="80000"/>
              </a:lnSpc>
            </a:pPr>
            <a:r>
              <a:rPr lang="en-GB" altLang="en-US" sz="1800" b="1" dirty="0">
                <a:solidFill>
                  <a:srgbClr val="FFFF00"/>
                </a:solidFill>
                <a:latin typeface="Book Antiqua" panose="02040602050305030304" pitchFamily="18" charset="0"/>
              </a:rPr>
              <a:t>LOWER – RIGHT CORNER</a:t>
            </a:r>
            <a:endParaRPr lang="sr-Latn-CS" altLang="en-US" sz="1800" b="1" dirty="0">
              <a:solidFill>
                <a:srgbClr val="FFFF00"/>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5</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intercostal space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upper border of 6</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costal cartilage near the right sternal</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border</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corresponds to distal part of radiographic shadows of </a:t>
            </a:r>
            <a:r>
              <a:rPr lang="sr-Latn-CS" altLang="en-US" sz="1800" b="1" dirty="0" err="1">
                <a:solidFill>
                  <a:schemeClr val="hlink"/>
                </a:solidFill>
                <a:latin typeface="Book Antiqua" panose="02040602050305030304" pitchFamily="18" charset="0"/>
              </a:rPr>
              <a:t>atrium</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dextrum</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a:t>
            </a:r>
          </a:p>
          <a:p>
            <a:pPr eaLnBrk="1" hangingPunct="1">
              <a:lnSpc>
                <a:spcPct val="80000"/>
              </a:lnSpc>
            </a:pPr>
            <a:r>
              <a:rPr lang="en-GB" altLang="en-US" sz="1800" b="1" dirty="0">
                <a:solidFill>
                  <a:srgbClr val="FFFF00"/>
                </a:solidFill>
                <a:latin typeface="Book Antiqua" panose="02040602050305030304" pitchFamily="18" charset="0"/>
              </a:rPr>
              <a:t>LOWER – LEFT CORNER</a:t>
            </a:r>
            <a:endParaRPr lang="sr-Latn-CS" altLang="en-US" sz="1800" b="1" dirty="0">
              <a:solidFill>
                <a:srgbClr val="FFFF00"/>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5</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intercostal space </a:t>
            </a:r>
            <a:r>
              <a:rPr lang="sr-Latn-CS" altLang="en-US" sz="1800" b="1" dirty="0">
                <a:solidFill>
                  <a:schemeClr val="hlink"/>
                </a:solidFill>
                <a:latin typeface="Book Antiqua" panose="02040602050305030304" pitchFamily="18" charset="0"/>
              </a:rPr>
              <a:t>(</a:t>
            </a:r>
            <a:r>
              <a:rPr lang="en-GB" altLang="en-US" sz="1800" b="1" dirty="0">
                <a:solidFill>
                  <a:schemeClr val="hlink"/>
                </a:solidFill>
                <a:latin typeface="Book Antiqua" panose="02040602050305030304" pitchFamily="18" charset="0"/>
              </a:rPr>
              <a:t>left</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at </a:t>
            </a:r>
            <a:r>
              <a:rPr lang="en-GB" altLang="en-US" sz="1800" b="1" dirty="0" err="1">
                <a:solidFill>
                  <a:schemeClr val="hlink"/>
                </a:solidFill>
                <a:latin typeface="Book Antiqua" panose="02040602050305030304" pitchFamily="18" charset="0"/>
              </a:rPr>
              <a:t>medioclavicular</a:t>
            </a:r>
            <a:r>
              <a:rPr lang="en-GB" altLang="en-US" sz="1800" b="1" dirty="0">
                <a:solidFill>
                  <a:schemeClr val="hlink"/>
                </a:solidFill>
                <a:latin typeface="Book Antiqua" panose="02040602050305030304" pitchFamily="18" charset="0"/>
              </a:rPr>
              <a:t> line</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corresponds to projection of </a:t>
            </a:r>
            <a:r>
              <a:rPr lang="sr-Latn-CS" altLang="en-US" sz="1800" b="1" dirty="0" err="1">
                <a:solidFill>
                  <a:schemeClr val="hlink"/>
                </a:solidFill>
                <a:latin typeface="Book Antiqua" panose="02040602050305030304" pitchFamily="18" charset="0"/>
              </a:rPr>
              <a:t>apex</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cordis</a:t>
            </a:r>
            <a:endParaRPr lang="en-US" sz="1800" b="1" dirty="0">
              <a:solidFill>
                <a:schemeClr val="hlink"/>
              </a:solidFill>
              <a:latin typeface="Book Antiqua" panose="02040602050305030304" pitchFamily="18" charset="0"/>
            </a:endParaRPr>
          </a:p>
        </p:txBody>
      </p:sp>
      <p:pic>
        <p:nvPicPr>
          <p:cNvPr id="1026" name="Picture 2" descr="https://o.quizlet.com/gfSUeXlvulZkulXTzpl72Q.png"/>
          <p:cNvPicPr>
            <a:picLocks noChangeAspect="1" noChangeArrowheads="1"/>
          </p:cNvPicPr>
          <p:nvPr/>
        </p:nvPicPr>
        <p:blipFill rotWithShape="1">
          <a:blip r:embed="rId2">
            <a:extLst>
              <a:ext uri="{28A0092B-C50C-407E-A947-70E740481C1C}">
                <a14:useLocalDpi xmlns:a14="http://schemas.microsoft.com/office/drawing/2010/main" val="0"/>
              </a:ext>
            </a:extLst>
          </a:blip>
          <a:srcRect r="9281"/>
          <a:stretch/>
        </p:blipFill>
        <p:spPr bwMode="auto">
          <a:xfrm>
            <a:off x="2483768" y="3288873"/>
            <a:ext cx="4392488" cy="3563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14057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idx="4294967295"/>
          </p:nvPr>
        </p:nvSpPr>
        <p:spPr>
          <a:xfrm>
            <a:off x="395288" y="0"/>
            <a:ext cx="8229600" cy="765175"/>
          </a:xfrm>
        </p:spPr>
        <p:txBody>
          <a:bodyPr/>
          <a:lstStyle/>
          <a:p>
            <a:pPr eaLnBrk="1" hangingPunct="1"/>
            <a:r>
              <a:rPr lang="en-GB" altLang="en-US" sz="2400" b="1" dirty="0">
                <a:solidFill>
                  <a:schemeClr val="hlink"/>
                </a:solidFill>
                <a:latin typeface="Book Antiqua" panose="02040602050305030304" pitchFamily="18" charset="0"/>
              </a:rPr>
              <a:t>BORDERS OF RADIOGRAPHIC HEART DIAGRAM</a:t>
            </a:r>
            <a:endParaRPr lang="en-US" sz="2400" b="1" dirty="0">
              <a:solidFill>
                <a:schemeClr val="hlink"/>
              </a:solidFill>
              <a:latin typeface="Book Antiqua" panose="02040602050305030304" pitchFamily="18" charset="0"/>
            </a:endParaRPr>
          </a:p>
        </p:txBody>
      </p:sp>
      <p:sp>
        <p:nvSpPr>
          <p:cNvPr id="128003" name="Rectangle 3"/>
          <p:cNvSpPr>
            <a:spLocks noGrp="1" noChangeArrowheads="1"/>
          </p:cNvSpPr>
          <p:nvPr>
            <p:ph type="body" idx="4294967295"/>
          </p:nvPr>
        </p:nvSpPr>
        <p:spPr>
          <a:xfrm>
            <a:off x="107504" y="1052513"/>
            <a:ext cx="9145016" cy="5073650"/>
          </a:xfrm>
        </p:spPr>
        <p:txBody>
          <a:bodyPr/>
          <a:lstStyle/>
          <a:p>
            <a:pPr eaLnBrk="1" hangingPunct="1"/>
            <a:r>
              <a:rPr lang="en-GB" altLang="en-US" sz="1800" b="1" dirty="0">
                <a:solidFill>
                  <a:srgbClr val="FFFF00"/>
                </a:solidFill>
                <a:latin typeface="Book Antiqua" panose="02040602050305030304" pitchFamily="18" charset="0"/>
              </a:rPr>
              <a:t>SUPERIOR BORDER</a:t>
            </a: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a:t>
            </a:r>
            <a:r>
              <a:rPr lang="en-GB" altLang="en-US" sz="1800" b="1" dirty="0" err="1">
                <a:solidFill>
                  <a:schemeClr val="hlink"/>
                </a:solidFill>
                <a:latin typeface="Book Antiqua" panose="02040602050305030304" pitchFamily="18" charset="0"/>
              </a:rPr>
              <a:t>corresdponds</a:t>
            </a:r>
            <a:r>
              <a:rPr lang="en-GB" altLang="en-US" sz="1800" b="1" dirty="0">
                <a:solidFill>
                  <a:schemeClr val="hlink"/>
                </a:solidFill>
                <a:latin typeface="Book Antiqua" panose="02040602050305030304" pitchFamily="18" charset="0"/>
              </a:rPr>
              <a:t> to the base of the heart</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inclined to the right </a:t>
            </a:r>
            <a:r>
              <a:rPr lang="sr-Latn-CS" altLang="en-US" sz="1800" b="1" dirty="0">
                <a:solidFill>
                  <a:schemeClr val="hlink"/>
                </a:solidFill>
                <a:latin typeface="Book Antiqua" panose="02040602050305030304" pitchFamily="18" charset="0"/>
              </a:rPr>
              <a:t>(</a:t>
            </a:r>
            <a:r>
              <a:rPr lang="en-GB" altLang="en-US" sz="1800" b="1" dirty="0">
                <a:solidFill>
                  <a:schemeClr val="hlink"/>
                </a:solidFill>
                <a:latin typeface="Book Antiqua" panose="02040602050305030304" pitchFamily="18" charset="0"/>
              </a:rPr>
              <a:t>superior cardiac line</a:t>
            </a:r>
            <a:r>
              <a:rPr lang="sr-Latn-CS" altLang="en-US" sz="1800" b="1" dirty="0">
                <a:solidFill>
                  <a:schemeClr val="hlink"/>
                </a:solidFill>
                <a:latin typeface="Book Antiqua" panose="02040602050305030304" pitchFamily="18" charset="0"/>
              </a:rPr>
              <a:t>)</a:t>
            </a: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r>
              <a:rPr lang="en-GB" altLang="en-US" sz="1800" b="1" dirty="0">
                <a:solidFill>
                  <a:srgbClr val="FFFF00"/>
                </a:solidFill>
                <a:latin typeface="Book Antiqua" panose="02040602050305030304" pitchFamily="18" charset="0"/>
              </a:rPr>
              <a:t>INFERIOR BORDER</a:t>
            </a: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corresponds to the right ventricle</a:t>
            </a:r>
            <a:r>
              <a:rPr lang="sr-Latn-CS" altLang="en-US" sz="1800" b="1" dirty="0">
                <a:solidFill>
                  <a:schemeClr val="hlink"/>
                </a:solidFill>
                <a:latin typeface="Book Antiqua" panose="02040602050305030304" pitchFamily="18" charset="0"/>
              </a:rPr>
              <a:t>, </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unclear</a:t>
            </a: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in the shadow of liver and </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diaphragm</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inferior cardiac line</a:t>
            </a:r>
            <a:r>
              <a:rPr lang="sr-Latn-CS" altLang="en-US" sz="1800" b="1" dirty="0">
                <a:solidFill>
                  <a:schemeClr val="hlink"/>
                </a:solidFill>
                <a:latin typeface="Book Antiqua" panose="02040602050305030304" pitchFamily="18" charset="0"/>
              </a:rPr>
              <a:t>)</a:t>
            </a: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r>
              <a:rPr lang="en-GB" altLang="en-US" sz="1800" b="1" dirty="0">
                <a:solidFill>
                  <a:srgbClr val="FFFF00"/>
                </a:solidFill>
                <a:latin typeface="Book Antiqua" panose="02040602050305030304" pitchFamily="18" charset="0"/>
              </a:rPr>
              <a:t>RIGHT BORDER</a:t>
            </a: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 to right atrium</a:t>
            </a:r>
            <a:endParaRPr lang="sr-Latn-CS" altLang="en-US" sz="1800" b="1" dirty="0">
              <a:solidFill>
                <a:schemeClr val="hlink"/>
              </a:solidFill>
              <a:latin typeface="Book Antiqua" panose="02040602050305030304" pitchFamily="18" charset="0"/>
            </a:endParaRP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r>
              <a:rPr lang="en-GB" altLang="en-US" sz="1800" b="1" dirty="0">
                <a:solidFill>
                  <a:srgbClr val="FFFF00"/>
                </a:solidFill>
                <a:latin typeface="Book Antiqua" panose="02040602050305030304" pitchFamily="18" charset="0"/>
              </a:rPr>
              <a:t>LEFT BORDER</a:t>
            </a: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corresponds to left atrium </a:t>
            </a:r>
            <a:r>
              <a:rPr lang="sr-Latn-CS" altLang="en-US" sz="1800" b="1" dirty="0">
                <a:solidFill>
                  <a:schemeClr val="hlink"/>
                </a:solidFill>
                <a:latin typeface="Book Antiqua" panose="02040602050305030304" pitchFamily="18" charset="0"/>
              </a:rPr>
              <a:t>(</a:t>
            </a:r>
            <a:r>
              <a:rPr lang="en-GB" altLang="en-US" sz="1800" b="1" dirty="0">
                <a:solidFill>
                  <a:schemeClr val="hlink"/>
                </a:solidFill>
                <a:latin typeface="Book Antiqua" panose="02040602050305030304" pitchFamily="18" charset="0"/>
              </a:rPr>
              <a:t>proximal part</a:t>
            </a:r>
            <a:r>
              <a:rPr lang="sr-Latn-CS" altLang="en-US" sz="1800" b="1" dirty="0">
                <a:solidFill>
                  <a:schemeClr val="hlink"/>
                </a:solidFill>
                <a:latin typeface="Book Antiqua" panose="02040602050305030304" pitchFamily="18" charset="0"/>
              </a:rPr>
              <a:t>)</a:t>
            </a:r>
            <a:endParaRPr lang="en-GB" altLang="en-US" sz="1800" b="1" dirty="0">
              <a:solidFill>
                <a:schemeClr val="hlink"/>
              </a:solidFill>
              <a:latin typeface="Book Antiqua" panose="02040602050305030304" pitchFamily="18" charset="0"/>
            </a:endParaRPr>
          </a:p>
          <a:p>
            <a:pPr eaLnBrk="1" hangingPunct="1">
              <a:buFontTx/>
              <a:buNone/>
            </a:pPr>
            <a:r>
              <a:rPr lang="en-GB" altLang="en-US" sz="1800" b="1" dirty="0">
                <a:solidFill>
                  <a:schemeClr val="hlink"/>
                </a:solidFill>
                <a:latin typeface="Book Antiqua" panose="02040602050305030304" pitchFamily="18" charset="0"/>
              </a:rPr>
              <a:t>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and left ventricle </a:t>
            </a:r>
            <a:r>
              <a:rPr lang="sr-Latn-CS" altLang="en-US" sz="1800" b="1" dirty="0">
                <a:solidFill>
                  <a:schemeClr val="hlink"/>
                </a:solidFill>
                <a:latin typeface="Book Antiqua" panose="02040602050305030304" pitchFamily="18" charset="0"/>
              </a:rPr>
              <a:t>(</a:t>
            </a:r>
            <a:r>
              <a:rPr lang="en-GB" altLang="en-US" sz="1800" b="1" dirty="0">
                <a:solidFill>
                  <a:schemeClr val="hlink"/>
                </a:solidFill>
                <a:latin typeface="Book Antiqua" panose="02040602050305030304" pitchFamily="18" charset="0"/>
              </a:rPr>
              <a:t>distal part</a:t>
            </a:r>
            <a:r>
              <a:rPr lang="sr-Latn-CS" altLang="en-US" sz="1800" b="1" dirty="0">
                <a:solidFill>
                  <a:schemeClr val="hlink"/>
                </a:solidFill>
                <a:latin typeface="Book Antiqua" panose="02040602050305030304" pitchFamily="18" charset="0"/>
              </a:rPr>
              <a:t>)</a:t>
            </a:r>
            <a:endParaRPr lang="en-US" sz="1800" b="1" dirty="0">
              <a:solidFill>
                <a:schemeClr val="hlink"/>
              </a:solidFill>
              <a:latin typeface="Book Antiqua" panose="02040602050305030304" pitchFamily="18" charset="0"/>
            </a:endParaRPr>
          </a:p>
        </p:txBody>
      </p:sp>
      <p:pic>
        <p:nvPicPr>
          <p:cNvPr id="5" name="Picture 2" descr="https://o.quizlet.com/gfSUeXlvulZkulXTzpl72Q.png"/>
          <p:cNvPicPr>
            <a:picLocks noChangeAspect="1" noChangeArrowheads="1"/>
          </p:cNvPicPr>
          <p:nvPr/>
        </p:nvPicPr>
        <p:blipFill rotWithShape="1">
          <a:blip r:embed="rId2">
            <a:extLst>
              <a:ext uri="{28A0092B-C50C-407E-A947-70E740481C1C}">
                <a14:useLocalDpi xmlns:a14="http://schemas.microsoft.com/office/drawing/2010/main" val="0"/>
              </a:ext>
            </a:extLst>
          </a:blip>
          <a:srcRect r="9281"/>
          <a:stretch/>
        </p:blipFill>
        <p:spPr bwMode="auto">
          <a:xfrm>
            <a:off x="5154236" y="1854163"/>
            <a:ext cx="3882260" cy="31496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31826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457200" y="0"/>
            <a:ext cx="8229600" cy="719410"/>
          </a:xfrm>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SURFACE PROJECTIONS OF CARDIAC ORIFICES</a:t>
            </a:r>
            <a:endParaRPr lang="en-US" sz="2400" b="1" dirty="0">
              <a:solidFill>
                <a:schemeClr val="hlink"/>
              </a:solidFill>
            </a:endParaRPr>
          </a:p>
        </p:txBody>
      </p:sp>
      <p:sp>
        <p:nvSpPr>
          <p:cNvPr id="129027" name="Rectangle 3"/>
          <p:cNvSpPr>
            <a:spLocks noGrp="1" noChangeArrowheads="1"/>
          </p:cNvSpPr>
          <p:nvPr>
            <p:ph type="body" idx="4294967295"/>
          </p:nvPr>
        </p:nvSpPr>
        <p:spPr>
          <a:xfrm>
            <a:off x="-8410" y="692696"/>
            <a:ext cx="9144000" cy="6021387"/>
          </a:xfrm>
        </p:spPr>
        <p:txBody>
          <a:bodyPr/>
          <a:lstStyle/>
          <a:p>
            <a:pPr eaLnBrk="1" hangingPunct="1">
              <a:lnSpc>
                <a:spcPct val="90000"/>
              </a:lnSpc>
            </a:pPr>
            <a:r>
              <a:rPr lang="en-GB" altLang="en-US" sz="1800" b="1" dirty="0">
                <a:solidFill>
                  <a:srgbClr val="FFFF00"/>
                </a:solidFill>
                <a:latin typeface="Book Antiqua" panose="02040602050305030304" pitchFamily="18" charset="0"/>
              </a:rPr>
              <a:t>PULMONARY TRUNK ORIFICE (</a:t>
            </a:r>
            <a:r>
              <a:rPr lang="sr-Latn-CS" altLang="en-US" sz="1800" b="1" dirty="0">
                <a:solidFill>
                  <a:srgbClr val="FFFF00"/>
                </a:solidFill>
                <a:latin typeface="Book Antiqua" panose="02040602050305030304" pitchFamily="18" charset="0"/>
              </a:rPr>
              <a:t>OSTIUM TRUNC</a:t>
            </a:r>
            <a:r>
              <a:rPr lang="en-GB" altLang="en-US" sz="1800" b="1" dirty="0">
                <a:solidFill>
                  <a:srgbClr val="FFFF00"/>
                </a:solidFill>
                <a:latin typeface="Book Antiqua" panose="02040602050305030304" pitchFamily="18" charset="0"/>
              </a:rPr>
              <a:t>I</a:t>
            </a:r>
            <a:r>
              <a:rPr lang="sr-Latn-CS" altLang="en-US" sz="1800" b="1" dirty="0">
                <a:solidFill>
                  <a:srgbClr val="FFFF00"/>
                </a:solidFill>
                <a:latin typeface="Book Antiqua" panose="02040602050305030304" pitchFamily="18" charset="0"/>
              </a:rPr>
              <a:t> PULMONALIS</a:t>
            </a:r>
            <a:r>
              <a:rPr lang="en-GB" altLang="en-US" sz="1800" b="1" dirty="0">
                <a:solidFill>
                  <a:srgbClr val="FFFF00"/>
                </a:solidFill>
                <a:latin typeface="Book Antiqua" panose="02040602050305030304" pitchFamily="18" charset="0"/>
              </a:rPr>
              <a:t>)</a:t>
            </a:r>
            <a:endParaRPr lang="sr-Latn-CS" altLang="en-US" sz="1800" b="1" dirty="0">
              <a:solidFill>
                <a:srgbClr val="FFFF00"/>
              </a:solidFill>
              <a:latin typeface="Book Antiqua" panose="02040602050305030304" pitchFamily="18" charset="0"/>
            </a:endParaRPr>
          </a:p>
          <a:p>
            <a:pPr eaLnBrk="1" hangingPunct="1">
              <a:lnSpc>
                <a:spcPct val="9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superior border of 3</a:t>
            </a:r>
            <a:r>
              <a:rPr lang="en-GB" altLang="en-US" sz="1800" b="1" baseline="30000" dirty="0">
                <a:solidFill>
                  <a:schemeClr val="hlink"/>
                </a:solidFill>
                <a:latin typeface="Book Antiqua" panose="02040602050305030304" pitchFamily="18" charset="0"/>
              </a:rPr>
              <a:t>rd</a:t>
            </a:r>
            <a:r>
              <a:rPr lang="en-GB" altLang="en-US" sz="1800" b="1" dirty="0">
                <a:solidFill>
                  <a:schemeClr val="hlink"/>
                </a:solidFill>
                <a:latin typeface="Book Antiqua" panose="02040602050305030304" pitchFamily="18" charset="0"/>
              </a:rPr>
              <a:t> left costal cartilage from its middle point to the midline of</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sternum</a:t>
            </a:r>
            <a:endParaRPr lang="sr-Latn-CS" altLang="en-US" sz="1800" b="1" dirty="0">
              <a:solidFill>
                <a:schemeClr val="hlink"/>
              </a:solidFill>
              <a:latin typeface="Book Antiqua" panose="02040602050305030304" pitchFamily="18" charset="0"/>
            </a:endParaRPr>
          </a:p>
          <a:p>
            <a:pPr eaLnBrk="1" hangingPunct="1">
              <a:lnSpc>
                <a:spcPct val="90000"/>
              </a:lnSpc>
              <a:buFontTx/>
              <a:buNone/>
            </a:pPr>
            <a:r>
              <a:rPr lang="sr-Latn-CS" altLang="en-US" sz="1800" b="1" dirty="0">
                <a:solidFill>
                  <a:schemeClr val="hlink"/>
                </a:solidFill>
                <a:latin typeface="Book Antiqua" panose="02040602050305030304" pitchFamily="18" charset="0"/>
              </a:rPr>
              <a:t>	- valva trunci pulmonalis: </a:t>
            </a:r>
            <a:r>
              <a:rPr lang="en-GB" altLang="en-US" sz="1800" b="1" dirty="0">
                <a:solidFill>
                  <a:schemeClr val="hlink"/>
                </a:solidFill>
                <a:latin typeface="Book Antiqua" panose="02040602050305030304" pitchFamily="18" charset="0"/>
              </a:rPr>
              <a:t>auscultates in 2</a:t>
            </a:r>
            <a:r>
              <a:rPr lang="en-GB" altLang="en-US" sz="1800" b="1" baseline="30000" dirty="0">
                <a:solidFill>
                  <a:schemeClr val="hlink"/>
                </a:solidFill>
                <a:latin typeface="Book Antiqua" panose="02040602050305030304" pitchFamily="18" charset="0"/>
              </a:rPr>
              <a:t>nd</a:t>
            </a:r>
            <a:r>
              <a:rPr lang="en-GB" altLang="en-US" sz="1800" b="1" dirty="0">
                <a:solidFill>
                  <a:schemeClr val="hlink"/>
                </a:solidFill>
                <a:latin typeface="Book Antiqua" panose="02040602050305030304" pitchFamily="18" charset="0"/>
              </a:rPr>
              <a:t> left intercostal space near sternum</a:t>
            </a:r>
            <a:endParaRPr lang="sr-Latn-CS" altLang="en-US" sz="1800" b="1" dirty="0">
              <a:solidFill>
                <a:schemeClr val="hlink"/>
              </a:solidFill>
              <a:latin typeface="Book Antiqua" panose="02040602050305030304" pitchFamily="18" charset="0"/>
            </a:endParaRPr>
          </a:p>
          <a:p>
            <a:pPr eaLnBrk="1" hangingPunct="1">
              <a:lnSpc>
                <a:spcPct val="90000"/>
              </a:lnSpc>
              <a:buFontTx/>
              <a:buNone/>
            </a:pPr>
            <a:endParaRPr lang="sr-Latn-CS" altLang="en-US" sz="1800" b="1" dirty="0">
              <a:solidFill>
                <a:schemeClr val="hlink"/>
              </a:solidFill>
              <a:latin typeface="Book Antiqua" panose="02040602050305030304" pitchFamily="18" charset="0"/>
            </a:endParaRPr>
          </a:p>
          <a:p>
            <a:pPr eaLnBrk="1" hangingPunct="1">
              <a:lnSpc>
                <a:spcPct val="90000"/>
              </a:lnSpc>
            </a:pPr>
            <a:r>
              <a:rPr lang="en-GB" altLang="en-US" sz="1800" b="1" dirty="0">
                <a:solidFill>
                  <a:srgbClr val="FFFF00"/>
                </a:solidFill>
                <a:latin typeface="Book Antiqua" panose="02040602050305030304" pitchFamily="18" charset="0"/>
              </a:rPr>
              <a:t>AORTIC ORIFICE (</a:t>
            </a:r>
            <a:r>
              <a:rPr lang="sr-Latn-CS" altLang="en-US" sz="1800" b="1" dirty="0">
                <a:solidFill>
                  <a:srgbClr val="FFFF00"/>
                </a:solidFill>
                <a:latin typeface="Book Antiqua" panose="02040602050305030304" pitchFamily="18" charset="0"/>
              </a:rPr>
              <a:t>OSTIUM AORTAE</a:t>
            </a:r>
            <a:r>
              <a:rPr lang="en-GB" altLang="en-US" sz="1800" b="1" dirty="0">
                <a:solidFill>
                  <a:srgbClr val="FFFF00"/>
                </a:solidFill>
                <a:latin typeface="Book Antiqua" panose="02040602050305030304" pitchFamily="18" charset="0"/>
              </a:rPr>
              <a:t>)</a:t>
            </a:r>
            <a:endParaRPr lang="sr-Latn-CS" altLang="en-US" sz="1800" b="1" dirty="0">
              <a:solidFill>
                <a:srgbClr val="FFFF00"/>
              </a:solidFill>
              <a:latin typeface="Book Antiqua" panose="02040602050305030304" pitchFamily="18" charset="0"/>
            </a:endParaRPr>
          </a:p>
          <a:p>
            <a:pPr eaLnBrk="1" hangingPunct="1">
              <a:lnSpc>
                <a:spcPct val="9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from inferior border of medial end of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3</a:t>
            </a:r>
            <a:r>
              <a:rPr lang="en-GB" altLang="en-US" sz="1800" b="1" baseline="30000" dirty="0">
                <a:solidFill>
                  <a:schemeClr val="hlink"/>
                </a:solidFill>
                <a:latin typeface="Book Antiqua" panose="02040602050305030304" pitchFamily="18" charset="0"/>
              </a:rPr>
              <a:t>rd</a:t>
            </a:r>
            <a:r>
              <a:rPr lang="en-GB" altLang="en-US" sz="1800" b="1" dirty="0">
                <a:solidFill>
                  <a:schemeClr val="hlink"/>
                </a:solidFill>
                <a:latin typeface="Book Antiqua" panose="02040602050305030304" pitchFamily="18" charset="0"/>
              </a:rPr>
              <a:t> left costal cartilage to the sternal</a:t>
            </a:r>
          </a:p>
          <a:p>
            <a:pPr eaLnBrk="1" hangingPunct="1">
              <a:lnSpc>
                <a:spcPct val="90000"/>
              </a:lnSpc>
              <a:buFontTx/>
              <a:buNone/>
            </a:pPr>
            <a:r>
              <a:rPr lang="en-GB" altLang="en-US" sz="1800" b="1" dirty="0">
                <a:solidFill>
                  <a:schemeClr val="hlink"/>
                </a:solidFill>
                <a:latin typeface="Book Antiqua" panose="02040602050305030304" pitchFamily="18" charset="0"/>
              </a:rPr>
              <a:t>        midline at the level of 4</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costal cartilage </a:t>
            </a:r>
          </a:p>
          <a:p>
            <a:pPr eaLnBrk="1" hangingPunct="1">
              <a:lnSpc>
                <a:spcPct val="90000"/>
              </a:lnSpc>
              <a:buFontTx/>
              <a:buNone/>
            </a:pPr>
            <a:r>
              <a:rPr lang="sr-Latn-CS" altLang="en-US" sz="1800" b="1" dirty="0">
                <a:solidFill>
                  <a:schemeClr val="hlink"/>
                </a:solidFill>
                <a:latin typeface="Book Antiqua" panose="02040602050305030304" pitchFamily="18" charset="0"/>
              </a:rPr>
              <a:t>	- valva aortae: </a:t>
            </a:r>
            <a:r>
              <a:rPr lang="en-GB" altLang="en-US" sz="1800" b="1" dirty="0">
                <a:solidFill>
                  <a:schemeClr val="hlink"/>
                </a:solidFill>
                <a:latin typeface="Book Antiqua" panose="02040602050305030304" pitchFamily="18" charset="0"/>
              </a:rPr>
              <a:t>auscultates in 2</a:t>
            </a:r>
            <a:r>
              <a:rPr lang="en-GB" altLang="en-US" sz="1800" b="1" baseline="30000" dirty="0">
                <a:solidFill>
                  <a:schemeClr val="hlink"/>
                </a:solidFill>
                <a:latin typeface="Book Antiqua" panose="02040602050305030304" pitchFamily="18" charset="0"/>
              </a:rPr>
              <a:t>nd</a:t>
            </a:r>
            <a:r>
              <a:rPr lang="en-GB" altLang="en-US" sz="1800" b="1" dirty="0">
                <a:solidFill>
                  <a:schemeClr val="hlink"/>
                </a:solidFill>
                <a:latin typeface="Book Antiqua" panose="02040602050305030304" pitchFamily="18" charset="0"/>
              </a:rPr>
              <a:t> right intercostal space near sternum</a:t>
            </a:r>
            <a:endParaRPr lang="sr-Latn-CS" altLang="en-US" sz="1800" b="1" dirty="0">
              <a:solidFill>
                <a:schemeClr val="hlink"/>
              </a:solidFill>
              <a:latin typeface="Book Antiqua" panose="02040602050305030304" pitchFamily="18" charset="0"/>
            </a:endParaRPr>
          </a:p>
          <a:p>
            <a:pPr eaLnBrk="1" hangingPunct="1">
              <a:lnSpc>
                <a:spcPct val="90000"/>
              </a:lnSpc>
              <a:buFontTx/>
              <a:buNone/>
            </a:pPr>
            <a:endParaRPr lang="sr-Latn-CS" altLang="en-US" sz="1800" b="1" dirty="0">
              <a:solidFill>
                <a:schemeClr val="hlink"/>
              </a:solidFill>
            </a:endParaRPr>
          </a:p>
        </p:txBody>
      </p:sp>
      <p:pic>
        <p:nvPicPr>
          <p:cNvPr id="4" name="Picture 2" descr="Auscultation&#10;sites on&#10;precordium&#10;A - Aortic area&#10;Right 2nd ICS&#10;P - Pulmonic area&#10;Left 2nd ICS&#10;E - Erb’s point&#10;Left 3rd ICS..."/>
          <p:cNvPicPr>
            <a:picLocks noChangeAspect="1" noChangeArrowheads="1"/>
          </p:cNvPicPr>
          <p:nvPr/>
        </p:nvPicPr>
        <p:blipFill rotWithShape="1">
          <a:blip r:embed="rId2">
            <a:extLst>
              <a:ext uri="{28A0092B-C50C-407E-A947-70E740481C1C}">
                <a14:useLocalDpi xmlns:a14="http://schemas.microsoft.com/office/drawing/2010/main" val="0"/>
              </a:ext>
            </a:extLst>
          </a:blip>
          <a:srcRect l="3101"/>
          <a:stretch/>
        </p:blipFill>
        <p:spPr bwMode="auto">
          <a:xfrm>
            <a:off x="0" y="3601032"/>
            <a:ext cx="5608637" cy="32569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9"/>
          <p:cNvPicPr>
            <a:picLocks noChangeAspect="1" noChangeArrowheads="1"/>
          </p:cNvPicPr>
          <p:nvPr/>
        </p:nvPicPr>
        <p:blipFill rotWithShape="1">
          <a:blip r:embed="rId3">
            <a:extLst>
              <a:ext uri="{28A0092B-C50C-407E-A947-70E740481C1C}">
                <a14:useLocalDpi xmlns:a14="http://schemas.microsoft.com/office/drawing/2010/main" val="0"/>
              </a:ext>
            </a:extLst>
          </a:blip>
          <a:srcRect l="27020" t="15143" r="23882" b="16218"/>
          <a:stretch/>
        </p:blipFill>
        <p:spPr bwMode="auto">
          <a:xfrm>
            <a:off x="5631549" y="3601032"/>
            <a:ext cx="3512451" cy="306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944175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468313" y="0"/>
            <a:ext cx="8229600" cy="620688"/>
          </a:xfrm>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SURFACE PROJECTIONS OF CARDIAC ORIFICES</a:t>
            </a:r>
            <a:endParaRPr lang="en-US" sz="2400" b="1" dirty="0">
              <a:solidFill>
                <a:schemeClr val="hlink"/>
              </a:solidFill>
            </a:endParaRPr>
          </a:p>
        </p:txBody>
      </p:sp>
      <p:sp>
        <p:nvSpPr>
          <p:cNvPr id="129027" name="Rectangle 3"/>
          <p:cNvSpPr>
            <a:spLocks noGrp="1" noChangeArrowheads="1"/>
          </p:cNvSpPr>
          <p:nvPr>
            <p:ph type="body" idx="4294967295"/>
          </p:nvPr>
        </p:nvSpPr>
        <p:spPr>
          <a:xfrm>
            <a:off x="11113" y="620688"/>
            <a:ext cx="9144000" cy="6021387"/>
          </a:xfrm>
        </p:spPr>
        <p:txBody>
          <a:bodyPr/>
          <a:lstStyle/>
          <a:p>
            <a:pPr eaLnBrk="1" hangingPunct="1">
              <a:lnSpc>
                <a:spcPct val="90000"/>
              </a:lnSpc>
              <a:buFontTx/>
              <a:buNone/>
            </a:pPr>
            <a:endParaRPr lang="sr-Latn-CS" altLang="en-US" sz="1800" b="1" dirty="0">
              <a:solidFill>
                <a:schemeClr val="hlink"/>
              </a:solidFill>
            </a:endParaRPr>
          </a:p>
          <a:p>
            <a:pPr eaLnBrk="1" hangingPunct="1">
              <a:lnSpc>
                <a:spcPct val="90000"/>
              </a:lnSpc>
            </a:pPr>
            <a:r>
              <a:rPr lang="sr-Latn-CS" altLang="en-US" sz="1800" b="1" dirty="0">
                <a:solidFill>
                  <a:srgbClr val="FFFF00"/>
                </a:solidFill>
                <a:latin typeface="Book Antiqua" panose="02040602050305030304" pitchFamily="18" charset="0"/>
              </a:rPr>
              <a:t>OSTIUM ATRIOVENTRICULARE DEXTRUM</a:t>
            </a:r>
          </a:p>
          <a:p>
            <a:pPr eaLnBrk="1" hangingPunct="1">
              <a:lnSpc>
                <a:spcPct val="9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lower ½ of the line origin from the inferior border of 3</a:t>
            </a:r>
            <a:r>
              <a:rPr lang="en-GB" altLang="en-US" sz="1800" b="1" baseline="30000" dirty="0">
                <a:solidFill>
                  <a:schemeClr val="hlink"/>
                </a:solidFill>
                <a:latin typeface="Book Antiqua" panose="02040602050305030304" pitchFamily="18" charset="0"/>
              </a:rPr>
              <a:t>rd</a:t>
            </a:r>
            <a:r>
              <a:rPr lang="en-GB" altLang="en-US" sz="1800" b="1" dirty="0">
                <a:solidFill>
                  <a:schemeClr val="hlink"/>
                </a:solidFill>
                <a:latin typeface="Book Antiqua" panose="02040602050305030304" pitchFamily="18" charset="0"/>
              </a:rPr>
              <a:t> left to the 5t right costal</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cartilage</a:t>
            </a:r>
          </a:p>
          <a:p>
            <a:pPr eaLnBrk="1" hangingPunct="1">
              <a:lnSpc>
                <a:spcPct val="90000"/>
              </a:lnSpc>
              <a:buFontTx/>
              <a:buNone/>
            </a:pPr>
            <a:r>
              <a:rPr lang="sr-Latn-CS" altLang="en-US" sz="1800" b="1" dirty="0">
                <a:solidFill>
                  <a:schemeClr val="hlink"/>
                </a:solidFill>
                <a:latin typeface="Book Antiqua" panose="02040602050305030304" pitchFamily="18" charset="0"/>
              </a:rPr>
              <a:t>	- valva tricuspidalis: </a:t>
            </a:r>
            <a:r>
              <a:rPr lang="en-GB" altLang="en-US" sz="1800" b="1" dirty="0">
                <a:solidFill>
                  <a:schemeClr val="hlink"/>
                </a:solidFill>
                <a:latin typeface="Book Antiqua" panose="02040602050305030304" pitchFamily="18" charset="0"/>
              </a:rPr>
              <a:t>auscultates in 5</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or 6</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right intercostal space near sternum</a:t>
            </a:r>
            <a:endParaRPr lang="sr-Latn-CS" altLang="en-US" sz="1800" b="1" dirty="0">
              <a:solidFill>
                <a:schemeClr val="hlink"/>
              </a:solidFill>
              <a:latin typeface="Book Antiqua" panose="02040602050305030304" pitchFamily="18" charset="0"/>
            </a:endParaRPr>
          </a:p>
          <a:p>
            <a:pPr eaLnBrk="1" hangingPunct="1">
              <a:lnSpc>
                <a:spcPct val="90000"/>
              </a:lnSpc>
              <a:buFontTx/>
              <a:buNone/>
            </a:pPr>
            <a:endParaRPr lang="sr-Latn-CS" altLang="en-US" sz="1800" b="1" dirty="0">
              <a:solidFill>
                <a:schemeClr val="hlink"/>
              </a:solidFill>
              <a:latin typeface="Book Antiqua" panose="02040602050305030304" pitchFamily="18" charset="0"/>
            </a:endParaRPr>
          </a:p>
          <a:p>
            <a:pPr eaLnBrk="1" hangingPunct="1">
              <a:lnSpc>
                <a:spcPct val="90000"/>
              </a:lnSpc>
            </a:pPr>
            <a:r>
              <a:rPr lang="sr-Latn-CS" altLang="en-US" sz="1800" b="1" dirty="0">
                <a:solidFill>
                  <a:srgbClr val="FFFF00"/>
                </a:solidFill>
                <a:latin typeface="Book Antiqua" panose="02040602050305030304" pitchFamily="18" charset="0"/>
              </a:rPr>
              <a:t>OSTIUM ATRIOVENTRICULARE SINISTRUM</a:t>
            </a:r>
          </a:p>
          <a:p>
            <a:pPr eaLnBrk="1" hangingPunct="1">
              <a:lnSpc>
                <a:spcPct val="9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upper ½ of the line origin from the inferior border of 3</a:t>
            </a:r>
            <a:r>
              <a:rPr lang="en-GB" altLang="en-US" sz="1800" b="1" baseline="30000" dirty="0">
                <a:solidFill>
                  <a:schemeClr val="hlink"/>
                </a:solidFill>
                <a:latin typeface="Book Antiqua" panose="02040602050305030304" pitchFamily="18" charset="0"/>
              </a:rPr>
              <a:t>rd</a:t>
            </a:r>
            <a:r>
              <a:rPr lang="en-GB" altLang="en-US" sz="1800" b="1" dirty="0">
                <a:solidFill>
                  <a:schemeClr val="hlink"/>
                </a:solidFill>
                <a:latin typeface="Book Antiqua" panose="02040602050305030304" pitchFamily="18" charset="0"/>
              </a:rPr>
              <a:t> left to the 5t right costal</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cartilage</a:t>
            </a:r>
            <a:endParaRPr lang="sr-Latn-CS" altLang="en-US" sz="1800" b="1" dirty="0">
              <a:solidFill>
                <a:schemeClr val="hlink"/>
              </a:solidFill>
              <a:latin typeface="Book Antiqua" panose="02040602050305030304" pitchFamily="18" charset="0"/>
            </a:endParaRPr>
          </a:p>
          <a:p>
            <a:pPr eaLnBrk="1" hangingPunct="1">
              <a:lnSpc>
                <a:spcPct val="90000"/>
              </a:lnSpc>
              <a:buFontTx/>
              <a:buNone/>
            </a:pPr>
            <a:r>
              <a:rPr lang="sr-Latn-CS" altLang="en-US" sz="1800" b="1" dirty="0">
                <a:solidFill>
                  <a:schemeClr val="hlink"/>
                </a:solidFill>
                <a:latin typeface="Book Antiqua" panose="02040602050305030304" pitchFamily="18" charset="0"/>
              </a:rPr>
              <a:t>	- valvula bicuspidalis: </a:t>
            </a:r>
            <a:r>
              <a:rPr lang="en-GB" altLang="en-US" sz="1800" b="1" dirty="0">
                <a:solidFill>
                  <a:schemeClr val="hlink"/>
                </a:solidFill>
                <a:latin typeface="Book Antiqua" panose="02040602050305030304" pitchFamily="18" charset="0"/>
              </a:rPr>
              <a:t>auscultates in 5</a:t>
            </a:r>
            <a:r>
              <a:rPr lang="en-GB" altLang="en-US" sz="1800" b="1" baseline="30000" dirty="0">
                <a:solidFill>
                  <a:schemeClr val="hlink"/>
                </a:solidFill>
                <a:latin typeface="Book Antiqua" panose="02040602050305030304" pitchFamily="18" charset="0"/>
              </a:rPr>
              <a:t>th</a:t>
            </a:r>
            <a:r>
              <a:rPr lang="en-GB" altLang="en-US" sz="1800" b="1" dirty="0">
                <a:solidFill>
                  <a:schemeClr val="hlink"/>
                </a:solidFill>
                <a:latin typeface="Book Antiqua" panose="02040602050305030304" pitchFamily="18" charset="0"/>
              </a:rPr>
              <a:t> left intercostal space </a:t>
            </a:r>
            <a:r>
              <a:rPr lang="sr-Latn-CS" altLang="en-US" sz="1800" b="1" dirty="0">
                <a:solidFill>
                  <a:schemeClr val="hlink"/>
                </a:solidFill>
                <a:latin typeface="Book Antiqua" panose="02040602050305030304" pitchFamily="18" charset="0"/>
              </a:rPr>
              <a:t>, 7 – 8 </a:t>
            </a:r>
            <a:r>
              <a:rPr lang="en-GB" altLang="en-US" sz="1800" b="1" dirty="0">
                <a:solidFill>
                  <a:schemeClr val="hlink"/>
                </a:solidFill>
                <a:latin typeface="Book Antiqua" panose="02040602050305030304" pitchFamily="18" charset="0"/>
              </a:rPr>
              <a:t>cm left from</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the sternal midline</a:t>
            </a:r>
            <a:endParaRPr lang="en-US" sz="1800" b="1" dirty="0">
              <a:solidFill>
                <a:schemeClr val="hlink"/>
              </a:solidFill>
              <a:latin typeface="Book Antiqua" panose="02040602050305030304" pitchFamily="18" charset="0"/>
            </a:endParaRPr>
          </a:p>
        </p:txBody>
      </p:sp>
      <p:pic>
        <p:nvPicPr>
          <p:cNvPr id="4" name="Picture 2" descr="Auscultation&#10;sites on&#10;precordium&#10;A - Aortic area&#10;Right 2nd ICS&#10;P - Pulmonic area&#10;Left 2nd ICS&#10;E - Erb’s point&#10;Left 3rd ICS..."/>
          <p:cNvPicPr>
            <a:picLocks noChangeAspect="1" noChangeArrowheads="1"/>
          </p:cNvPicPr>
          <p:nvPr/>
        </p:nvPicPr>
        <p:blipFill rotWithShape="1">
          <a:blip r:embed="rId2">
            <a:extLst>
              <a:ext uri="{28A0092B-C50C-407E-A947-70E740481C1C}">
                <a14:useLocalDpi xmlns:a14="http://schemas.microsoft.com/office/drawing/2010/main" val="0"/>
              </a:ext>
            </a:extLst>
          </a:blip>
          <a:srcRect l="3101" b="7143"/>
          <a:stretch/>
        </p:blipFill>
        <p:spPr bwMode="auto">
          <a:xfrm>
            <a:off x="164694" y="3818920"/>
            <a:ext cx="5608637" cy="302433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www.citycinemas.com.np - /Modules/CineUploadFiles/UserPic/"/>
          <p:cNvPicPr>
            <a:picLocks noChangeAspect="1" noChangeArrowheads="1"/>
          </p:cNvPicPr>
          <p:nvPr/>
        </p:nvPicPr>
        <p:blipFill rotWithShape="1">
          <a:blip r:embed="rId3">
            <a:extLst>
              <a:ext uri="{28A0092B-C50C-407E-A947-70E740481C1C}">
                <a14:useLocalDpi xmlns:a14="http://schemas.microsoft.com/office/drawing/2010/main" val="0"/>
              </a:ext>
            </a:extLst>
          </a:blip>
          <a:srcRect b="9931"/>
          <a:stretch/>
        </p:blipFill>
        <p:spPr bwMode="auto">
          <a:xfrm>
            <a:off x="5868143" y="3579041"/>
            <a:ext cx="3186749" cy="3302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79413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SURFACE PROJECTIONS OF THE HEART </a:t>
            </a:r>
            <a:br>
              <a:rPr lang="en-GB" altLang="en-US" sz="2400" b="1" dirty="0">
                <a:solidFill>
                  <a:schemeClr val="hlink"/>
                </a:solidFill>
                <a:effectLst>
                  <a:outerShdw blurRad="38100" dist="38100" dir="2700000" algn="tl">
                    <a:srgbClr val="000000"/>
                  </a:outerShdw>
                </a:effectLst>
                <a:latin typeface="Book Antiqua" panose="02040602050305030304" pitchFamily="18" charset="0"/>
              </a:rPr>
            </a:br>
            <a:r>
              <a:rPr lang="en-GB" altLang="en-US" sz="2400" b="1" dirty="0">
                <a:solidFill>
                  <a:schemeClr val="hlink"/>
                </a:solidFill>
                <a:effectLst>
                  <a:outerShdw blurRad="38100" dist="38100" dir="2700000" algn="tl">
                    <a:srgbClr val="000000"/>
                  </a:outerShdw>
                </a:effectLst>
                <a:latin typeface="Book Antiqua" panose="02040602050305030304" pitchFamily="18" charset="0"/>
              </a:rPr>
              <a:t>- TO POSTERIOR THORACIC WALL - </a:t>
            </a:r>
            <a:endParaRPr lang="en-US" sz="2400" b="1" dirty="0">
              <a:solidFill>
                <a:schemeClr val="hlink"/>
              </a:solidFill>
              <a:effectLst>
                <a:outerShdw blurRad="38100" dist="38100" dir="2700000" algn="tl">
                  <a:srgbClr val="000000"/>
                </a:outerShdw>
              </a:effectLst>
            </a:endParaRPr>
          </a:p>
        </p:txBody>
      </p:sp>
      <p:sp>
        <p:nvSpPr>
          <p:cNvPr id="131075" name="Rectangle 3"/>
          <p:cNvSpPr>
            <a:spLocks noGrp="1" noChangeArrowheads="1"/>
          </p:cNvSpPr>
          <p:nvPr>
            <p:ph type="body" idx="4294967295"/>
          </p:nvPr>
        </p:nvSpPr>
        <p:spPr/>
        <p:txBody>
          <a:bodyPr/>
          <a:lstStyle/>
          <a:p>
            <a:pPr eaLnBrk="1" hangingPunct="1"/>
            <a:r>
              <a:rPr lang="sr-Latn-CS" altLang="en-US" sz="2400" b="1" dirty="0">
                <a:latin typeface="Book Antiqua" panose="02040602050305030304" pitchFamily="18" charset="0"/>
              </a:rPr>
              <a:t>Th VI – Th VIII (vertbrae cardiacae)</a:t>
            </a:r>
          </a:p>
          <a:p>
            <a:pPr eaLnBrk="1" hangingPunct="1">
              <a:buFontTx/>
              <a:buNone/>
            </a:pPr>
            <a:endParaRPr lang="sr-Latn-CS" altLang="en-US" sz="2400" b="1" dirty="0">
              <a:latin typeface="Book Antiqua" panose="02040602050305030304" pitchFamily="18" charset="0"/>
            </a:endParaRPr>
          </a:p>
          <a:p>
            <a:pPr eaLnBrk="1" hangingPunct="1"/>
            <a:r>
              <a:rPr lang="sr-Latn-CS" altLang="en-US" sz="2000" b="1" dirty="0">
                <a:latin typeface="Book Antiqua" panose="02040602050305030304" pitchFamily="18" charset="0"/>
              </a:rPr>
              <a:t>Th VI – </a:t>
            </a:r>
            <a:r>
              <a:rPr lang="en-GB" altLang="en-US" sz="2000" b="1" dirty="0">
                <a:latin typeface="Book Antiqua" panose="02040602050305030304" pitchFamily="18" charset="0"/>
              </a:rPr>
              <a:t>left atrium</a:t>
            </a:r>
            <a:endParaRPr lang="sr-Latn-CS" altLang="en-US" sz="2000" b="1" dirty="0">
              <a:latin typeface="Book Antiqua" panose="02040602050305030304" pitchFamily="18" charset="0"/>
            </a:endParaRPr>
          </a:p>
          <a:p>
            <a:pPr eaLnBrk="1" hangingPunct="1"/>
            <a:endParaRPr lang="sr-Latn-CS" altLang="en-US" sz="2000" b="1" dirty="0">
              <a:latin typeface="Book Antiqua" panose="02040602050305030304" pitchFamily="18" charset="0"/>
            </a:endParaRPr>
          </a:p>
          <a:p>
            <a:pPr eaLnBrk="1" hangingPunct="1"/>
            <a:r>
              <a:rPr lang="sr-Latn-CS" altLang="en-US" sz="2000" b="1" dirty="0">
                <a:latin typeface="Book Antiqua" panose="02040602050305030304" pitchFamily="18" charset="0"/>
              </a:rPr>
              <a:t>Th VII – </a:t>
            </a:r>
            <a:r>
              <a:rPr lang="en-GB" altLang="en-US" sz="2000" b="1" dirty="0">
                <a:latin typeface="Book Antiqua" panose="02040602050305030304" pitchFamily="18" charset="0"/>
              </a:rPr>
              <a:t>both ventricles</a:t>
            </a:r>
            <a:endParaRPr lang="sr-Latn-CS" altLang="en-US" sz="2000" b="1" dirty="0">
              <a:latin typeface="Book Antiqua" panose="02040602050305030304" pitchFamily="18" charset="0"/>
            </a:endParaRPr>
          </a:p>
          <a:p>
            <a:pPr eaLnBrk="1" hangingPunct="1"/>
            <a:endParaRPr lang="sr-Latn-CS" altLang="en-US" sz="2000" b="1" dirty="0">
              <a:latin typeface="Book Antiqua" panose="02040602050305030304" pitchFamily="18" charset="0"/>
            </a:endParaRPr>
          </a:p>
          <a:p>
            <a:pPr eaLnBrk="1" hangingPunct="1"/>
            <a:r>
              <a:rPr lang="sr-Latn-CS" altLang="en-US" sz="2000" b="1" dirty="0">
                <a:latin typeface="Book Antiqua" panose="02040602050305030304" pitchFamily="18" charset="0"/>
              </a:rPr>
              <a:t>Th VIII – </a:t>
            </a:r>
            <a:r>
              <a:rPr lang="en-GB" altLang="en-US" sz="2000" b="1" dirty="0">
                <a:latin typeface="Book Antiqua" panose="02040602050305030304" pitchFamily="18" charset="0"/>
              </a:rPr>
              <a:t>apex of the heart</a:t>
            </a:r>
            <a:endParaRPr lang="en-US" sz="2000" b="1" dirty="0">
              <a:latin typeface="Book Antiqua" panose="02040602050305030304" pitchFamily="18" charset="0"/>
            </a:endParaRPr>
          </a:p>
        </p:txBody>
      </p:sp>
      <p:pic>
        <p:nvPicPr>
          <p:cNvPr id="4" name="Picture 4" descr="podela medijast 1"/>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4788023" y="2598637"/>
            <a:ext cx="3960689" cy="40434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6628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ctrTitle" idx="4294967295"/>
          </p:nvPr>
        </p:nvSpPr>
        <p:spPr>
          <a:xfrm>
            <a:off x="0" y="2500313"/>
            <a:ext cx="5715000" cy="2286000"/>
          </a:xfrm>
        </p:spPr>
        <p:txBody>
          <a:bodyPr/>
          <a:lstStyle/>
          <a:p>
            <a:r>
              <a:rPr lang="en-GB" altLang="en-US" sz="2900" dirty="0">
                <a:solidFill>
                  <a:srgbClr val="FFFF99"/>
                </a:solidFill>
                <a:effectLst>
                  <a:outerShdw blurRad="38100" dist="38100" dir="2700000" algn="tl">
                    <a:srgbClr val="000000"/>
                  </a:outerShdw>
                </a:effectLst>
                <a:latin typeface="Book Antiqua" panose="02040602050305030304" pitchFamily="18" charset="0"/>
              </a:rPr>
              <a:t>PULMONARY TRUNK</a:t>
            </a:r>
            <a:br>
              <a:rPr lang="sr-Latn-CS" altLang="en-US" sz="2900" dirty="0">
                <a:solidFill>
                  <a:srgbClr val="FFFF99"/>
                </a:solidFill>
                <a:effectLst>
                  <a:outerShdw blurRad="38100" dist="38100" dir="2700000" algn="tl">
                    <a:srgbClr val="000000"/>
                  </a:outerShdw>
                </a:effectLst>
                <a:latin typeface="Book Antiqua" panose="02040602050305030304" pitchFamily="18" charset="0"/>
              </a:rPr>
            </a:br>
            <a:r>
              <a:rPr lang="sr-Latn-CS" altLang="en-US" sz="2900" dirty="0">
                <a:solidFill>
                  <a:srgbClr val="FFFF99"/>
                </a:solidFill>
                <a:effectLst>
                  <a:outerShdw blurRad="38100" dist="38100" dir="2700000" algn="tl">
                    <a:srgbClr val="000000"/>
                  </a:outerShdw>
                </a:effectLst>
                <a:latin typeface="Book Antiqua" panose="02040602050305030304" pitchFamily="18" charset="0"/>
              </a:rPr>
              <a:t>AORTA</a:t>
            </a:r>
            <a:br>
              <a:rPr lang="sr-Latn-CS" altLang="en-US" sz="2900" dirty="0">
                <a:solidFill>
                  <a:srgbClr val="FFFF99"/>
                </a:solidFill>
                <a:effectLst>
                  <a:outerShdw blurRad="38100" dist="38100" dir="2700000" algn="tl">
                    <a:srgbClr val="000000"/>
                  </a:outerShdw>
                </a:effectLst>
                <a:latin typeface="Book Antiqua" panose="02040602050305030304" pitchFamily="18" charset="0"/>
              </a:rPr>
            </a:br>
            <a:r>
              <a:rPr lang="sr-Latn-CS" altLang="en-US" sz="2900" dirty="0">
                <a:solidFill>
                  <a:srgbClr val="FFFF99"/>
                </a:solidFill>
                <a:effectLst>
                  <a:outerShdw blurRad="38100" dist="38100" dir="2700000" algn="tl">
                    <a:srgbClr val="000000"/>
                  </a:outerShdw>
                </a:effectLst>
                <a:latin typeface="Book Antiqua" panose="02040602050305030304" pitchFamily="18" charset="0"/>
              </a:rPr>
              <a:t>SUPERIOR</a:t>
            </a:r>
            <a:r>
              <a:rPr lang="en-GB" altLang="en-US" sz="2900" dirty="0">
                <a:solidFill>
                  <a:srgbClr val="FFFF99"/>
                </a:solidFill>
                <a:effectLst>
                  <a:outerShdw blurRad="38100" dist="38100" dir="2700000" algn="tl">
                    <a:srgbClr val="000000"/>
                  </a:outerShdw>
                </a:effectLst>
                <a:latin typeface="Book Antiqua" panose="02040602050305030304" pitchFamily="18" charset="0"/>
              </a:rPr>
              <a:t> </a:t>
            </a:r>
            <a:r>
              <a:rPr lang="sr-Latn-CS" altLang="en-US" sz="2900" dirty="0">
                <a:solidFill>
                  <a:srgbClr val="FFFF99"/>
                </a:solidFill>
                <a:effectLst>
                  <a:outerShdw blurRad="38100" dist="38100" dir="2700000" algn="tl">
                    <a:srgbClr val="000000"/>
                  </a:outerShdw>
                </a:effectLst>
                <a:latin typeface="Book Antiqua" panose="02040602050305030304" pitchFamily="18" charset="0"/>
              </a:rPr>
              <a:t>VENA CAVA</a:t>
            </a:r>
            <a:br>
              <a:rPr lang="sr-Latn-CS" altLang="en-US" sz="2900" dirty="0">
                <a:solidFill>
                  <a:srgbClr val="FFFF99"/>
                </a:solidFill>
                <a:effectLst>
                  <a:outerShdw blurRad="38100" dist="38100" dir="2700000" algn="tl">
                    <a:srgbClr val="000000"/>
                  </a:outerShdw>
                </a:effectLst>
                <a:latin typeface="Book Antiqua" panose="02040602050305030304" pitchFamily="18" charset="0"/>
              </a:rPr>
            </a:br>
            <a:r>
              <a:rPr lang="sr-Latn-CS" altLang="en-US" sz="2900" dirty="0">
                <a:solidFill>
                  <a:srgbClr val="FFFF99"/>
                </a:solidFill>
                <a:effectLst>
                  <a:outerShdw blurRad="38100" dist="38100" dir="2700000" algn="tl">
                    <a:srgbClr val="000000"/>
                  </a:outerShdw>
                </a:effectLst>
                <a:latin typeface="Book Antiqua" panose="02040602050305030304" pitchFamily="18" charset="0"/>
              </a:rPr>
              <a:t>VENAE AZYGOS</a:t>
            </a:r>
            <a:br>
              <a:rPr lang="sr-Latn-CS" altLang="en-US" sz="2900" dirty="0">
                <a:solidFill>
                  <a:srgbClr val="FFFF99"/>
                </a:solidFill>
                <a:effectLst>
                  <a:outerShdw blurRad="38100" dist="38100" dir="2700000" algn="tl">
                    <a:srgbClr val="000000"/>
                  </a:outerShdw>
                </a:effectLst>
                <a:latin typeface="Book Antiqua" panose="02040602050305030304" pitchFamily="18" charset="0"/>
              </a:rPr>
            </a:br>
            <a:r>
              <a:rPr lang="sr-Latn-CS" altLang="en-US" sz="2900" dirty="0">
                <a:solidFill>
                  <a:srgbClr val="FFFF99"/>
                </a:solidFill>
                <a:effectLst>
                  <a:outerShdw blurRad="38100" dist="38100" dir="2700000" algn="tl">
                    <a:srgbClr val="000000"/>
                  </a:outerShdw>
                </a:effectLst>
                <a:latin typeface="Book Antiqua" panose="02040602050305030304" pitchFamily="18" charset="0"/>
              </a:rPr>
              <a:t>THORACIC</a:t>
            </a:r>
            <a:r>
              <a:rPr lang="en-GB" altLang="en-US" sz="2900" dirty="0">
                <a:solidFill>
                  <a:srgbClr val="FFFF99"/>
                </a:solidFill>
                <a:effectLst>
                  <a:outerShdw blurRad="38100" dist="38100" dir="2700000" algn="tl">
                    <a:srgbClr val="000000"/>
                  </a:outerShdw>
                </a:effectLst>
                <a:latin typeface="Book Antiqua" panose="02040602050305030304" pitchFamily="18" charset="0"/>
              </a:rPr>
              <a:t> </a:t>
            </a:r>
            <a:r>
              <a:rPr lang="sr-Latn-CS" altLang="en-US" sz="2900" dirty="0">
                <a:solidFill>
                  <a:srgbClr val="FFFF99"/>
                </a:solidFill>
                <a:effectLst>
                  <a:outerShdw blurRad="38100" dist="38100" dir="2700000" algn="tl">
                    <a:srgbClr val="000000"/>
                  </a:outerShdw>
                </a:effectLst>
                <a:latin typeface="Book Antiqua" panose="02040602050305030304" pitchFamily="18" charset="0"/>
              </a:rPr>
              <a:t>DUCT</a:t>
            </a:r>
          </a:p>
        </p:txBody>
      </p:sp>
      <p:pic>
        <p:nvPicPr>
          <p:cNvPr id="77827" name="Picture 8" descr="odnosi trachea, luk aorte, VCS"/>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5413375" y="1428750"/>
            <a:ext cx="3730625" cy="4637088"/>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idx="4294967295"/>
          </p:nvPr>
        </p:nvSpPr>
        <p:spPr>
          <a:xfrm>
            <a:off x="282352" y="245091"/>
            <a:ext cx="8579296" cy="500062"/>
          </a:xfrm>
        </p:spPr>
        <p:txBody>
          <a:bodyPr/>
          <a:lstStyle/>
          <a:p>
            <a:r>
              <a:rPr lang="en-GB" altLang="en-US" sz="2800" dirty="0">
                <a:latin typeface="Book Antiqua" panose="02040602050305030304" pitchFamily="18" charset="0"/>
              </a:rPr>
              <a:t>PULMONARY TRUNK (</a:t>
            </a:r>
            <a:r>
              <a:rPr lang="sr-Latn-CS" altLang="en-US" sz="2800" dirty="0">
                <a:latin typeface="Book Antiqua" panose="02040602050305030304" pitchFamily="18" charset="0"/>
              </a:rPr>
              <a:t>TRUNCUS PULMONALIS</a:t>
            </a:r>
            <a:r>
              <a:rPr lang="en-GB" altLang="en-US" sz="2800" dirty="0">
                <a:latin typeface="Book Antiqua" panose="02040602050305030304" pitchFamily="18" charset="0"/>
              </a:rPr>
              <a:t>)</a:t>
            </a:r>
            <a:endParaRPr lang="sr-Latn-CS" altLang="en-US" sz="2800" dirty="0">
              <a:latin typeface="Book Antiqua" panose="02040602050305030304" pitchFamily="18" charset="0"/>
            </a:endParaRPr>
          </a:p>
        </p:txBody>
      </p:sp>
      <p:sp>
        <p:nvSpPr>
          <p:cNvPr id="78851" name="TextBox 4"/>
          <p:cNvSpPr txBox="1">
            <a:spLocks noChangeArrowheads="1"/>
          </p:cNvSpPr>
          <p:nvPr/>
        </p:nvSpPr>
        <p:spPr bwMode="auto">
          <a:xfrm>
            <a:off x="0" y="1571625"/>
            <a:ext cx="5681363"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latin typeface="Book Antiqua" panose="02040602050305030304" pitchFamily="18" charset="0"/>
              </a:rPr>
              <a:t>Length</a:t>
            </a:r>
            <a:r>
              <a:rPr lang="sr-Latn-CS" altLang="en-US" dirty="0">
                <a:latin typeface="Book Antiqua" panose="02040602050305030304" pitchFamily="18" charset="0"/>
              </a:rPr>
              <a:t>: 4 – 5 cm</a:t>
            </a:r>
          </a:p>
          <a:p>
            <a:pPr eaLnBrk="1" hangingPunct="1"/>
            <a:r>
              <a:rPr lang="en-GB" altLang="en-US" dirty="0">
                <a:latin typeface="Book Antiqua" panose="02040602050305030304" pitchFamily="18" charset="0"/>
              </a:rPr>
              <a:t>Diameter</a:t>
            </a:r>
            <a:r>
              <a:rPr lang="sr-Latn-CS" altLang="en-US" dirty="0">
                <a:latin typeface="Book Antiqua" panose="02040602050305030304" pitchFamily="18" charset="0"/>
              </a:rPr>
              <a:t>: 3 cm</a:t>
            </a:r>
          </a:p>
          <a:p>
            <a:pPr eaLnBrk="1" hangingPunct="1"/>
            <a:endParaRPr lang="sr-Latn-CS" altLang="en-US" dirty="0">
              <a:latin typeface="Book Antiqua" panose="02040602050305030304" pitchFamily="18" charset="0"/>
            </a:endParaRPr>
          </a:p>
          <a:p>
            <a:pPr eaLnBrk="1" hangingPunct="1">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first </a:t>
            </a:r>
            <a:r>
              <a:rPr lang="sr-Latn-CS" altLang="en-US" dirty="0">
                <a:latin typeface="Book Antiqua" panose="02040602050305030304" pitchFamily="18" charset="0"/>
              </a:rPr>
              <a:t>2/3</a:t>
            </a:r>
            <a:r>
              <a:rPr lang="en-GB" altLang="en-US" dirty="0">
                <a:latin typeface="Book Antiqua" panose="02040602050305030304" pitchFamily="18" charset="0"/>
              </a:rPr>
              <a:t> of pulmonary trunk is </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intrapericardial (surrounded by serous pericardium)</a:t>
            </a:r>
            <a:endParaRPr lang="sr-Latn-CS" altLang="en-US" dirty="0">
              <a:latin typeface="Book Antiqua" panose="02040602050305030304" pitchFamily="18" charset="0"/>
            </a:endParaRPr>
          </a:p>
          <a:p>
            <a:pPr eaLnBrk="1" hangingPunct="1">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its terminal part is not surrounded by pericardium</a:t>
            </a:r>
            <a:endParaRPr lang="sr-Latn-CS" altLang="en-US" dirty="0">
              <a:latin typeface="Book Antiqua" panose="02040602050305030304" pitchFamily="18" charset="0"/>
            </a:endParaRPr>
          </a:p>
          <a:p>
            <a:pPr eaLnBrk="1" hangingPunct="1">
              <a:buFont typeface="Arial" panose="020B0604020202020204" pitchFamily="34" charset="0"/>
              <a:buChar char="-"/>
            </a:pPr>
            <a:endParaRPr lang="sr-Latn-CS" altLang="en-US" dirty="0">
              <a:latin typeface="Book Antiqua" panose="02040602050305030304" pitchFamily="18" charset="0"/>
            </a:endParaRPr>
          </a:p>
          <a:p>
            <a:pPr eaLnBrk="1" hangingPunct="1">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Origins from the right ventricle </a:t>
            </a:r>
            <a:r>
              <a:rPr lang="sr-Latn-CS" altLang="en-US" dirty="0">
                <a:latin typeface="Book Antiqua" panose="02040602050305030304" pitchFamily="18" charset="0"/>
              </a:rPr>
              <a:t>(</a:t>
            </a:r>
            <a:r>
              <a:rPr lang="sr-Latn-CS" altLang="en-US" dirty="0" err="1">
                <a:latin typeface="Book Antiqua" panose="02040602050305030304" pitchFamily="18" charset="0"/>
              </a:rPr>
              <a:t>conus</a:t>
            </a:r>
            <a:r>
              <a:rPr lang="sr-Latn-CS" altLang="en-US" dirty="0">
                <a:latin typeface="Book Antiqua" panose="02040602050305030304" pitchFamily="18" charset="0"/>
              </a:rPr>
              <a:t> </a:t>
            </a:r>
            <a:r>
              <a:rPr lang="sr-Latn-CS" altLang="en-US" dirty="0" err="1">
                <a:latin typeface="Book Antiqua" panose="02040602050305030304" pitchFamily="18" charset="0"/>
              </a:rPr>
              <a:t>arteriosus</a:t>
            </a:r>
            <a:r>
              <a:rPr lang="sr-Latn-CS" altLang="en-US" dirty="0">
                <a:latin typeface="Book Antiqua" panose="02040602050305030304" pitchFamily="18" charset="0"/>
              </a:rPr>
              <a:t>),</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directed superiorly and anteriorly</a:t>
            </a:r>
            <a:r>
              <a:rPr lang="sr-Latn-CS" altLang="en-US" dirty="0">
                <a:latin typeface="Book Antiqua" panose="02040602050305030304" pitchFamily="18" charset="0"/>
              </a:rPr>
              <a:t>, </a:t>
            </a:r>
            <a:r>
              <a:rPr lang="en-GB" altLang="en-US" dirty="0">
                <a:latin typeface="Book Antiqua" panose="02040602050305030304" pitchFamily="18" charset="0"/>
              </a:rPr>
              <a:t>toward the </a:t>
            </a:r>
            <a:br>
              <a:rPr lang="en-GB" altLang="en-US" dirty="0">
                <a:latin typeface="Book Antiqua" panose="02040602050305030304" pitchFamily="18" charset="0"/>
              </a:rPr>
            </a:br>
            <a:r>
              <a:rPr lang="en-GB" altLang="en-US" dirty="0">
                <a:latin typeface="Book Antiqua" panose="02040602050305030304" pitchFamily="18" charset="0"/>
              </a:rPr>
              <a:t>  anterior surface of </a:t>
            </a:r>
            <a:r>
              <a:rPr lang="sr-Latn-CS" altLang="en-US" dirty="0" err="1">
                <a:latin typeface="Book Antiqua" panose="02040602050305030304" pitchFamily="18" charset="0"/>
              </a:rPr>
              <a:t>bifurcatio</a:t>
            </a:r>
            <a:r>
              <a:rPr lang="sr-Latn-CS" altLang="en-US" dirty="0">
                <a:latin typeface="Book Antiqua" panose="02040602050305030304" pitchFamily="18" charset="0"/>
              </a:rPr>
              <a:t> </a:t>
            </a:r>
            <a:r>
              <a:rPr lang="sr-Latn-CS" altLang="en-US" dirty="0" err="1">
                <a:latin typeface="Book Antiqua" panose="02040602050305030304" pitchFamily="18" charset="0"/>
              </a:rPr>
              <a:t>tracheae</a:t>
            </a:r>
            <a:r>
              <a:rPr lang="sr-Latn-CS" altLang="en-US" dirty="0">
                <a:latin typeface="Book Antiqua" panose="02040602050305030304" pitchFamily="18" charset="0"/>
              </a:rPr>
              <a:t>.</a:t>
            </a:r>
            <a:br>
              <a:rPr lang="en-GB" altLang="en-US" dirty="0">
                <a:latin typeface="Book Antiqua" panose="02040602050305030304" pitchFamily="18" charset="0"/>
              </a:rPr>
            </a:br>
            <a:endParaRPr lang="en-GB" altLang="en-US" dirty="0">
              <a:latin typeface="Book Antiqua" panose="02040602050305030304" pitchFamily="18" charset="0"/>
            </a:endParaRPr>
          </a:p>
          <a:p>
            <a:pPr eaLnBrk="1" hangingPunct="1">
              <a:buFont typeface="Arial" panose="020B0604020202020204" pitchFamily="34" charset="0"/>
              <a:buChar char="•"/>
            </a:pPr>
            <a:r>
              <a:rPr lang="en-GB" altLang="en-US" dirty="0">
                <a:latin typeface="Book Antiqua" panose="02040602050305030304" pitchFamily="18" charset="0"/>
              </a:rPr>
              <a:t> Crosses the left side of </a:t>
            </a:r>
            <a:r>
              <a:rPr lang="sr-Latn-CS" altLang="en-US" dirty="0" err="1">
                <a:latin typeface="Book Antiqua" panose="02040602050305030304" pitchFamily="18" charset="0"/>
              </a:rPr>
              <a:t>ascend</a:t>
            </a:r>
            <a:r>
              <a:rPr lang="en-GB" altLang="en-US" dirty="0" err="1">
                <a:latin typeface="Book Antiqua" panose="02040602050305030304" pitchFamily="18" charset="0"/>
              </a:rPr>
              <a:t>ing</a:t>
            </a:r>
            <a:r>
              <a:rPr lang="en-GB" altLang="en-US" dirty="0">
                <a:latin typeface="Book Antiqua" panose="02040602050305030304" pitchFamily="18" charset="0"/>
              </a:rPr>
              <a:t> aorta</a:t>
            </a:r>
            <a:r>
              <a:rPr lang="sr-Latn-CS" altLang="en-US" dirty="0">
                <a:latin typeface="Book Antiqua" panose="02040602050305030304" pitchFamily="18" charset="0"/>
              </a:rPr>
              <a:t> </a:t>
            </a:r>
            <a:r>
              <a:rPr lang="en-GB" altLang="en-US" dirty="0">
                <a:latin typeface="Book Antiqua" panose="02040602050305030304" pitchFamily="18" charset="0"/>
              </a:rPr>
              <a:t>and </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passes below the aortic arch</a:t>
            </a:r>
            <a:endParaRPr lang="sr-Latn-CS" altLang="en-US" dirty="0">
              <a:latin typeface="Book Antiqua" panose="02040602050305030304" pitchFamily="18" charset="0"/>
            </a:endParaRPr>
          </a:p>
          <a:p>
            <a:pPr eaLnBrk="1" hangingPunct="1"/>
            <a:endParaRPr lang="sr-Latn-CS" altLang="en-US" dirty="0"/>
          </a:p>
        </p:txBody>
      </p:sp>
      <p:pic>
        <p:nvPicPr>
          <p:cNvPr id="78852" name="Picture 2"/>
          <p:cNvPicPr>
            <a:picLocks noChangeAspect="1" noChangeArrowheads="1"/>
          </p:cNvPicPr>
          <p:nvPr/>
        </p:nvPicPr>
        <p:blipFill>
          <a:blip r:embed="rId2">
            <a:lum bright="-12000" contrast="24000"/>
            <a:extLst>
              <a:ext uri="{28A0092B-C50C-407E-A947-70E740481C1C}">
                <a14:useLocalDpi xmlns:a14="http://schemas.microsoft.com/office/drawing/2010/main" val="0"/>
              </a:ext>
            </a:extLst>
          </a:blip>
          <a:srcRect l="21831" t="27068" r="31477" b="8022"/>
          <a:stretch>
            <a:fillRect/>
          </a:stretch>
        </p:blipFill>
        <p:spPr bwMode="auto">
          <a:xfrm>
            <a:off x="5500688" y="2143125"/>
            <a:ext cx="3643312" cy="379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3" name="TextBox 6"/>
          <p:cNvSpPr txBox="1">
            <a:spLocks noChangeArrowheads="1"/>
          </p:cNvSpPr>
          <p:nvPr/>
        </p:nvSpPr>
        <p:spPr bwMode="auto">
          <a:xfrm>
            <a:off x="7575550" y="2143125"/>
            <a:ext cx="1685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400" b="1">
                <a:solidFill>
                  <a:schemeClr val="bg2"/>
                </a:solidFill>
              </a:rPr>
              <a:t>a. pulmonalis sin.</a:t>
            </a:r>
          </a:p>
        </p:txBody>
      </p:sp>
      <p:cxnSp>
        <p:nvCxnSpPr>
          <p:cNvPr id="78854" name="Straight Arrow Connector 8"/>
          <p:cNvCxnSpPr>
            <a:cxnSpLocks noChangeShapeType="1"/>
          </p:cNvCxnSpPr>
          <p:nvPr/>
        </p:nvCxnSpPr>
        <p:spPr bwMode="auto">
          <a:xfrm rot="5400000">
            <a:off x="7858125" y="2571751"/>
            <a:ext cx="642937" cy="214312"/>
          </a:xfrm>
          <a:prstGeom prst="straightConnector1">
            <a:avLst/>
          </a:prstGeom>
          <a:noFill/>
          <a:ln w="15875">
            <a:solidFill>
              <a:srgbClr val="1F1F2E"/>
            </a:solidFill>
            <a:round/>
            <a:headEnd/>
            <a:tailEnd type="arrow" w="med" len="med"/>
          </a:ln>
          <a:extLst>
            <a:ext uri="{909E8E84-426E-40DD-AFC4-6F175D3DCCD1}">
              <a14:hiddenFill xmlns:a14="http://schemas.microsoft.com/office/drawing/2010/main">
                <a:noFill/>
              </a14:hiddenFill>
            </a:ext>
          </a:extLst>
        </p:spPr>
      </p:cxnSp>
      <p:sp>
        <p:nvSpPr>
          <p:cNvPr id="78855" name="TextBox 10"/>
          <p:cNvSpPr txBox="1">
            <a:spLocks noChangeArrowheads="1"/>
          </p:cNvSpPr>
          <p:nvPr/>
        </p:nvSpPr>
        <p:spPr bwMode="auto">
          <a:xfrm>
            <a:off x="5429250" y="2143125"/>
            <a:ext cx="17351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400" b="1">
                <a:solidFill>
                  <a:schemeClr val="bg2"/>
                </a:solidFill>
              </a:rPr>
              <a:t>a. pulmonalis dex.</a:t>
            </a:r>
          </a:p>
        </p:txBody>
      </p:sp>
      <p:cxnSp>
        <p:nvCxnSpPr>
          <p:cNvPr id="78856" name="Straight Arrow Connector 11"/>
          <p:cNvCxnSpPr>
            <a:cxnSpLocks noChangeShapeType="1"/>
          </p:cNvCxnSpPr>
          <p:nvPr/>
        </p:nvCxnSpPr>
        <p:spPr bwMode="auto">
          <a:xfrm rot="16200000" flipH="1">
            <a:off x="5750719" y="2536032"/>
            <a:ext cx="428625" cy="357187"/>
          </a:xfrm>
          <a:prstGeom prst="straightConnector1">
            <a:avLst/>
          </a:prstGeom>
          <a:noFill/>
          <a:ln w="15875">
            <a:solidFill>
              <a:srgbClr val="1F1F2E"/>
            </a:solidFill>
            <a:round/>
            <a:headEnd/>
            <a:tailEnd type="arrow" w="med" len="med"/>
          </a:ln>
          <a:extLst>
            <a:ext uri="{909E8E84-426E-40DD-AFC4-6F175D3DCCD1}">
              <a14:hiddenFill xmlns:a14="http://schemas.microsoft.com/office/drawing/2010/main">
                <a:noFill/>
              </a14:hiddenFill>
            </a:ext>
          </a:extLst>
        </p:spPr>
      </p:cxnSp>
      <p:sp>
        <p:nvSpPr>
          <p:cNvPr id="78857" name="TextBox 14"/>
          <p:cNvSpPr txBox="1">
            <a:spLocks noChangeArrowheads="1"/>
          </p:cNvSpPr>
          <p:nvPr/>
        </p:nvSpPr>
        <p:spPr bwMode="auto">
          <a:xfrm>
            <a:off x="4357688" y="3214688"/>
            <a:ext cx="201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400" b="1">
                <a:solidFill>
                  <a:srgbClr val="161616"/>
                </a:solidFill>
              </a:rPr>
              <a:t>Truncus pulmonalis</a:t>
            </a:r>
          </a:p>
        </p:txBody>
      </p:sp>
      <p:cxnSp>
        <p:nvCxnSpPr>
          <p:cNvPr id="78858" name="Straight Arrow Connector 15"/>
          <p:cNvCxnSpPr>
            <a:cxnSpLocks noChangeShapeType="1"/>
          </p:cNvCxnSpPr>
          <p:nvPr/>
        </p:nvCxnSpPr>
        <p:spPr bwMode="auto">
          <a:xfrm>
            <a:off x="6215063" y="3357563"/>
            <a:ext cx="1143000" cy="1587"/>
          </a:xfrm>
          <a:prstGeom prst="straightConnector1">
            <a:avLst/>
          </a:prstGeom>
          <a:noFill/>
          <a:ln w="15875">
            <a:solidFill>
              <a:srgbClr val="1F1F2E"/>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idx="4294967295"/>
          </p:nvPr>
        </p:nvSpPr>
        <p:spPr>
          <a:xfrm>
            <a:off x="282352" y="193199"/>
            <a:ext cx="8579296" cy="843439"/>
          </a:xfrm>
        </p:spPr>
        <p:txBody>
          <a:bodyPr/>
          <a:lstStyle/>
          <a:p>
            <a:r>
              <a:rPr lang="en-GB" altLang="en-US" sz="2800" dirty="0">
                <a:latin typeface="Book Antiqua" panose="02040602050305030304" pitchFamily="18" charset="0"/>
              </a:rPr>
              <a:t>PULMONARY TRUNK (</a:t>
            </a:r>
            <a:r>
              <a:rPr lang="sr-Latn-CS" altLang="en-US" sz="2800" dirty="0">
                <a:latin typeface="Book Antiqua" panose="02040602050305030304" pitchFamily="18" charset="0"/>
              </a:rPr>
              <a:t>TRUNCUS PULMONALIS</a:t>
            </a:r>
            <a:r>
              <a:rPr lang="en-GB" altLang="en-US" sz="2800" dirty="0">
                <a:latin typeface="Book Antiqua" panose="02040602050305030304" pitchFamily="18" charset="0"/>
              </a:rPr>
              <a:t>)</a:t>
            </a:r>
            <a:endParaRPr lang="sr-Latn-CS" altLang="en-US" sz="2800" dirty="0"/>
          </a:p>
        </p:txBody>
      </p:sp>
      <p:sp>
        <p:nvSpPr>
          <p:cNvPr id="79875" name="TextBox 4"/>
          <p:cNvSpPr txBox="1">
            <a:spLocks noChangeArrowheads="1"/>
          </p:cNvSpPr>
          <p:nvPr/>
        </p:nvSpPr>
        <p:spPr bwMode="auto">
          <a:xfrm>
            <a:off x="21431" y="1063625"/>
            <a:ext cx="5737225"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anterior</a:t>
            </a:r>
            <a:r>
              <a:rPr lang="sr-Cyrl-CS" altLang="en-US" dirty="0">
                <a:latin typeface="Book Antiqua" panose="02040602050305030304" pitchFamily="18" charset="0"/>
              </a:rPr>
              <a:t>: - </a:t>
            </a:r>
            <a:r>
              <a:rPr lang="en-GB" altLang="en-US" dirty="0">
                <a:latin typeface="Book Antiqua" panose="02040602050305030304" pitchFamily="18" charset="0"/>
              </a:rPr>
              <a:t>sternal end of 2</a:t>
            </a:r>
            <a:r>
              <a:rPr lang="en-GB" altLang="en-US" baseline="30000" dirty="0">
                <a:latin typeface="Book Antiqua" panose="02040602050305030304" pitchFamily="18" charset="0"/>
              </a:rPr>
              <a:t>nd</a:t>
            </a:r>
            <a:r>
              <a:rPr lang="en-GB" altLang="en-US" dirty="0">
                <a:latin typeface="Book Antiqua" panose="02040602050305030304" pitchFamily="18" charset="0"/>
              </a:rPr>
              <a:t> intercostal space</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thymus</a:t>
            </a:r>
            <a:r>
              <a:rPr lang="sr-Cyrl-CS" altLang="en-US" dirty="0">
                <a:latin typeface="Book Antiqua" panose="02040602050305030304" pitchFamily="18" charset="0"/>
              </a:rPr>
              <a:t> (</a:t>
            </a:r>
            <a:r>
              <a:rPr lang="en-GB" altLang="en-US" dirty="0">
                <a:latin typeface="Book Antiqua" panose="02040602050305030304" pitchFamily="18" charset="0"/>
              </a:rPr>
              <a:t>children</a:t>
            </a:r>
            <a:r>
              <a:rPr lang="sr-Cyrl-CS" altLang="en-US" dirty="0">
                <a:latin typeface="Book Antiqua" panose="02040602050305030304" pitchFamily="18" charset="0"/>
              </a:rPr>
              <a:t>); </a:t>
            </a:r>
            <a:r>
              <a:rPr lang="en-GB" altLang="en-US" dirty="0">
                <a:latin typeface="Book Antiqua" panose="02040602050305030304" pitchFamily="18" charset="0"/>
              </a:rPr>
              <a:t>remains of</a:t>
            </a:r>
            <a:br>
              <a:rPr lang="en-GB" altLang="en-US" dirty="0">
                <a:latin typeface="Book Antiqua" panose="02040602050305030304" pitchFamily="18" charset="0"/>
              </a:rPr>
            </a:br>
            <a:r>
              <a:rPr lang="en-GB" altLang="en-US" dirty="0">
                <a:latin typeface="Book Antiqua" panose="02040602050305030304" pitchFamily="18" charset="0"/>
              </a:rPr>
              <a:t>                   thymus and adipose tissue </a:t>
            </a:r>
            <a:r>
              <a:rPr lang="sr-Cyrl-CS" altLang="en-US" dirty="0">
                <a:latin typeface="Book Antiqua" panose="02040602050305030304" pitchFamily="18" charset="0"/>
              </a:rPr>
              <a:t>(</a:t>
            </a:r>
            <a:r>
              <a:rPr lang="en-GB" altLang="en-US" dirty="0">
                <a:latin typeface="Book Antiqua" panose="02040602050305030304" pitchFamily="18" charset="0"/>
              </a:rPr>
              <a:t>adults</a:t>
            </a:r>
            <a:r>
              <a:rPr lang="sr-Cyrl-CS" altLang="en-US" dirty="0">
                <a:latin typeface="Book Antiqua" panose="02040602050305030304" pitchFamily="18" charset="0"/>
              </a:rPr>
              <a:t>)</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pericardium</a:t>
            </a:r>
            <a:endParaRPr lang="sr-Cyrl-CS"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posterior</a:t>
            </a:r>
            <a:r>
              <a:rPr lang="sr-Cyrl-CS" altLang="en-US" dirty="0">
                <a:latin typeface="Book Antiqua" panose="02040602050305030304" pitchFamily="18" charset="0"/>
              </a:rPr>
              <a:t>: - </a:t>
            </a:r>
            <a:r>
              <a:rPr lang="en-GB" altLang="en-US" dirty="0">
                <a:latin typeface="Book Antiqua" panose="02040602050305030304" pitchFamily="18" charset="0"/>
              </a:rPr>
              <a:t>transverse sinus of pericardium</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           </a:t>
            </a:r>
            <a:r>
              <a:rPr lang="sr-Cyrl-CS" altLang="en-US" dirty="0">
                <a:latin typeface="Book Antiqua" panose="02040602050305030304" pitchFamily="18" charset="0"/>
              </a:rPr>
              <a:t>-</a:t>
            </a:r>
            <a:r>
              <a:rPr lang="en-GB" altLang="en-US" dirty="0">
                <a:latin typeface="Book Antiqua" panose="02040602050305030304" pitchFamily="18" charset="0"/>
              </a:rPr>
              <a:t> wall of left atrium </a:t>
            </a: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left</a:t>
            </a:r>
            <a:r>
              <a:rPr lang="sr-Cyrl-CS" altLang="en-US" dirty="0">
                <a:latin typeface="Book Antiqua" panose="02040602050305030304" pitchFamily="18" charset="0"/>
              </a:rPr>
              <a:t>: - </a:t>
            </a:r>
            <a:r>
              <a:rPr lang="sr-Latn-CS" altLang="en-US" dirty="0" err="1">
                <a:latin typeface="Book Antiqua" panose="02040602050305030304" pitchFamily="18" charset="0"/>
              </a:rPr>
              <a:t>ascend</a:t>
            </a:r>
            <a:r>
              <a:rPr lang="en-GB" altLang="en-US" dirty="0" err="1">
                <a:latin typeface="Book Antiqua" panose="02040602050305030304" pitchFamily="18" charset="0"/>
              </a:rPr>
              <a:t>ing</a:t>
            </a:r>
            <a:r>
              <a:rPr lang="en-GB" altLang="en-US" dirty="0">
                <a:latin typeface="Book Antiqua" panose="02040602050305030304" pitchFamily="18" charset="0"/>
              </a:rPr>
              <a:t> aorta</a:t>
            </a:r>
            <a:br>
              <a:rPr lang="sr-Cyrl-CS" altLang="en-US" dirty="0">
                <a:latin typeface="Book Antiqua" panose="02040602050305030304" pitchFamily="18" charset="0"/>
              </a:rPr>
            </a:br>
            <a:r>
              <a:rPr lang="sr-Cyrl-CS" altLang="en-US" dirty="0">
                <a:latin typeface="Book Antiqua" panose="02040602050305030304" pitchFamily="18" charset="0"/>
              </a:rPr>
              <a:t>         - </a:t>
            </a:r>
            <a:r>
              <a:rPr lang="en-GB" altLang="en-US" dirty="0">
                <a:latin typeface="Book Antiqua" panose="02040602050305030304" pitchFamily="18" charset="0"/>
              </a:rPr>
              <a:t>left </a:t>
            </a:r>
            <a:r>
              <a:rPr lang="sr-Latn-CS" altLang="en-US" dirty="0" err="1">
                <a:latin typeface="Book Antiqua" panose="02040602050305030304" pitchFamily="18" charset="0"/>
              </a:rPr>
              <a:t>auricula</a:t>
            </a:r>
            <a:endParaRPr lang="en-GB"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right</a:t>
            </a:r>
            <a:r>
              <a:rPr lang="sr-Cyrl-CS" altLang="en-US" dirty="0">
                <a:latin typeface="Book Antiqua" panose="02040602050305030304" pitchFamily="18" charset="0"/>
              </a:rPr>
              <a:t>:</a:t>
            </a:r>
            <a:r>
              <a:rPr lang="en-GB" altLang="en-US" dirty="0">
                <a:latin typeface="Book Antiqua" panose="02040602050305030304" pitchFamily="18" charset="0"/>
              </a:rPr>
              <a:t> </a:t>
            </a:r>
            <a:r>
              <a:rPr lang="sr-Cyrl-CS" altLang="en-US" dirty="0">
                <a:latin typeface="Book Antiqua" panose="02040602050305030304" pitchFamily="18" charset="0"/>
              </a:rPr>
              <a:t> - </a:t>
            </a:r>
            <a:r>
              <a:rPr lang="en-GB" altLang="en-US" dirty="0">
                <a:latin typeface="Book Antiqua" panose="02040602050305030304" pitchFamily="18" charset="0"/>
              </a:rPr>
              <a:t>terminal part of ascendent aorta</a:t>
            </a:r>
            <a:br>
              <a:rPr lang="sr-Cyrl-CS" altLang="en-US" dirty="0">
                <a:latin typeface="Book Antiqua" panose="02040602050305030304" pitchFamily="18" charset="0"/>
              </a:rPr>
            </a:br>
            <a:r>
              <a:rPr lang="sr-Cyrl-CS" altLang="en-US" dirty="0">
                <a:latin typeface="Book Antiqua" panose="02040602050305030304" pitchFamily="18" charset="0"/>
              </a:rPr>
              <a:t>             - </a:t>
            </a:r>
            <a:r>
              <a:rPr lang="en-GB" altLang="en-US" dirty="0">
                <a:latin typeface="Book Antiqua" panose="02040602050305030304" pitchFamily="18" charset="0"/>
              </a:rPr>
              <a:t>first part of aortic arch</a:t>
            </a:r>
            <a:br>
              <a:rPr lang="sr-Cyrl-CS" altLang="en-US" dirty="0">
                <a:latin typeface="Book Antiqua" panose="02040602050305030304" pitchFamily="18" charset="0"/>
              </a:rPr>
            </a:br>
            <a:r>
              <a:rPr lang="sr-Cyrl-CS" altLang="en-US" dirty="0">
                <a:latin typeface="Book Antiqua" panose="02040602050305030304" pitchFamily="18" charset="0"/>
              </a:rPr>
              <a:t>             - </a:t>
            </a:r>
            <a:r>
              <a:rPr lang="en-GB" altLang="en-US" dirty="0">
                <a:latin typeface="Book Antiqua" panose="02040602050305030304" pitchFamily="18" charset="0"/>
              </a:rPr>
              <a:t>right </a:t>
            </a:r>
            <a:r>
              <a:rPr lang="sr-Latn-CS" altLang="en-US" dirty="0" err="1">
                <a:latin typeface="Book Antiqua" panose="02040602050305030304" pitchFamily="18" charset="0"/>
              </a:rPr>
              <a:t>auricula</a:t>
            </a:r>
            <a:endParaRPr lang="sr-Cyrl-CS" altLang="en-US" dirty="0">
              <a:latin typeface="Book Antiqua" panose="02040602050305030304" pitchFamily="18" charset="0"/>
            </a:endParaRPr>
          </a:p>
          <a:p>
            <a:pPr eaLnBrk="1" hangingPunct="1"/>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Terminal bifurcation</a:t>
            </a:r>
            <a:r>
              <a:rPr lang="sr-Cyrl-CS" altLang="en-US" dirty="0">
                <a:latin typeface="Book Antiqua" panose="02040602050305030304" pitchFamily="18" charset="0"/>
              </a:rPr>
              <a:t>:  </a:t>
            </a:r>
            <a:r>
              <a:rPr lang="en-GB" altLang="en-US" dirty="0">
                <a:latin typeface="Book Antiqua" panose="02040602050305030304" pitchFamily="18" charset="0"/>
              </a:rPr>
              <a:t>under the aortic arch</a:t>
            </a:r>
            <a:r>
              <a:rPr lang="sr-Cyrl-CS" altLang="en-US" dirty="0">
                <a:latin typeface="Book Antiqua" panose="02040602050305030304" pitchFamily="18" charset="0"/>
              </a:rPr>
              <a:t>, </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and anterior to</a:t>
            </a:r>
            <a:r>
              <a:rPr lang="sr-Latn-CS" altLang="en-US" dirty="0">
                <a:latin typeface="Book Antiqua" panose="02040602050305030304" pitchFamily="18" charset="0"/>
              </a:rPr>
              <a:t> </a:t>
            </a:r>
            <a:r>
              <a:rPr lang="sr-Latn-CS" altLang="en-US" dirty="0" err="1">
                <a:latin typeface="Book Antiqua" panose="02040602050305030304" pitchFamily="18" charset="0"/>
              </a:rPr>
              <a:t>bifurcatio</a:t>
            </a:r>
            <a:r>
              <a:rPr lang="sr-Latn-CS" altLang="en-US" dirty="0">
                <a:latin typeface="Book Antiqua" panose="02040602050305030304" pitchFamily="18" charset="0"/>
              </a:rPr>
              <a:t> </a:t>
            </a:r>
            <a:r>
              <a:rPr lang="sr-Latn-CS" altLang="en-US" dirty="0" err="1">
                <a:latin typeface="Book Antiqua" panose="02040602050305030304" pitchFamily="18" charset="0"/>
              </a:rPr>
              <a:t>tracheae</a:t>
            </a:r>
            <a:endParaRPr lang="sr-Cyrl-CS" altLang="en-US" dirty="0">
              <a:latin typeface="Book Antiqua" panose="02040602050305030304" pitchFamily="18" charset="0"/>
            </a:endParaRPr>
          </a:p>
        </p:txBody>
      </p:sp>
      <p:pic>
        <p:nvPicPr>
          <p:cNvPr id="79876" name="Picture 2" descr="thorax16a copy"/>
          <p:cNvPicPr>
            <a:picLocks noChangeAspect="1" noChangeArrowheads="1"/>
          </p:cNvPicPr>
          <p:nvPr/>
        </p:nvPicPr>
        <p:blipFill>
          <a:blip r:embed="rId2">
            <a:extLst>
              <a:ext uri="{28A0092B-C50C-407E-A947-70E740481C1C}">
                <a14:useLocalDpi xmlns:a14="http://schemas.microsoft.com/office/drawing/2010/main" val="0"/>
              </a:ext>
            </a:extLst>
          </a:blip>
          <a:srcRect r="37512"/>
          <a:stretch>
            <a:fillRect/>
          </a:stretch>
        </p:blipFill>
        <p:spPr bwMode="auto">
          <a:xfrm>
            <a:off x="4945063" y="1571625"/>
            <a:ext cx="4198937"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Rectangle 6"/>
          <p:cNvSpPr>
            <a:spLocks noChangeArrowheads="1"/>
          </p:cNvSpPr>
          <p:nvPr/>
        </p:nvSpPr>
        <p:spPr bwMode="auto">
          <a:xfrm>
            <a:off x="6572250" y="3643313"/>
            <a:ext cx="47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0000"/>
                </a:solidFill>
              </a:rPr>
              <a:t>TP</a:t>
            </a:r>
          </a:p>
        </p:txBody>
      </p:sp>
      <p:sp>
        <p:nvSpPr>
          <p:cNvPr id="79878" name="Rectangle 7"/>
          <p:cNvSpPr>
            <a:spLocks noChangeArrowheads="1"/>
          </p:cNvSpPr>
          <p:nvPr/>
        </p:nvSpPr>
        <p:spPr bwMode="auto">
          <a:xfrm>
            <a:off x="5929313" y="3214688"/>
            <a:ext cx="350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0000"/>
                </a:solidFill>
              </a:rPr>
              <a:t>A</a:t>
            </a:r>
          </a:p>
        </p:txBody>
      </p:sp>
      <p:sp>
        <p:nvSpPr>
          <p:cNvPr id="79879" name="TextBox 8"/>
          <p:cNvSpPr txBox="1">
            <a:spLocks noChangeArrowheads="1"/>
          </p:cNvSpPr>
          <p:nvPr/>
        </p:nvSpPr>
        <p:spPr bwMode="auto">
          <a:xfrm>
            <a:off x="5357813" y="4214813"/>
            <a:ext cx="51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AD</a:t>
            </a:r>
          </a:p>
        </p:txBody>
      </p:sp>
      <p:sp>
        <p:nvSpPr>
          <p:cNvPr id="79880" name="Rectangle 9"/>
          <p:cNvSpPr>
            <a:spLocks noChangeArrowheads="1"/>
          </p:cNvSpPr>
          <p:nvPr/>
        </p:nvSpPr>
        <p:spPr bwMode="auto">
          <a:xfrm>
            <a:off x="7286625" y="3571875"/>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AS</a:t>
            </a:r>
          </a:p>
        </p:txBody>
      </p:sp>
      <p:sp>
        <p:nvSpPr>
          <p:cNvPr id="79881" name="Rectangle 10"/>
          <p:cNvSpPr>
            <a:spLocks noChangeArrowheads="1"/>
          </p:cNvSpPr>
          <p:nvPr/>
        </p:nvSpPr>
        <p:spPr bwMode="auto">
          <a:xfrm>
            <a:off x="6500813" y="514350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VD</a:t>
            </a:r>
          </a:p>
        </p:txBody>
      </p:sp>
      <p:sp>
        <p:nvSpPr>
          <p:cNvPr id="79882" name="Rectangle 11"/>
          <p:cNvSpPr>
            <a:spLocks noChangeArrowheads="1"/>
          </p:cNvSpPr>
          <p:nvPr/>
        </p:nvSpPr>
        <p:spPr bwMode="auto">
          <a:xfrm>
            <a:off x="8001000" y="4929188"/>
            <a:ext cx="492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VS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0"/>
          <p:cNvPicPr>
            <a:picLocks noChangeAspect="1" noChangeArrowheads="1"/>
          </p:cNvPicPr>
          <p:nvPr/>
        </p:nvPicPr>
        <p:blipFill>
          <a:blip r:embed="rId2">
            <a:extLst>
              <a:ext uri="{28A0092B-C50C-407E-A947-70E740481C1C}">
                <a14:useLocalDpi xmlns:a14="http://schemas.microsoft.com/office/drawing/2010/main" val="0"/>
              </a:ext>
            </a:extLst>
          </a:blip>
          <a:srcRect l="20218" t="6808" r="30794" b="44119"/>
          <a:stretch>
            <a:fillRect/>
          </a:stretch>
        </p:blipFill>
        <p:spPr bwMode="auto">
          <a:xfrm>
            <a:off x="785813" y="285750"/>
            <a:ext cx="7764462"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4F322F5F-29D6-AE53-0DF4-792EC276DBFF}"/>
              </a:ext>
            </a:extLst>
          </p:cNvPr>
          <p:cNvSpPr>
            <a:spLocks noGrp="1" noChangeArrowheads="1"/>
          </p:cNvSpPr>
          <p:nvPr>
            <p:ph type="title" idx="4294967295"/>
          </p:nvPr>
        </p:nvSpPr>
        <p:spPr/>
        <p:txBody>
          <a:bodyPr/>
          <a:lstStyle/>
          <a:p>
            <a:pPr eaLnBrk="1" hangingPunct="1"/>
            <a:r>
              <a:rPr lang="en-GB" altLang="en-US" sz="3200" dirty="0"/>
              <a:t>Functional pulmonary blood vessels </a:t>
            </a:r>
            <a:br>
              <a:rPr lang="sr-Latn-CS" altLang="en-US" sz="3200" dirty="0"/>
            </a:br>
            <a:r>
              <a:rPr lang="sr-Cyrl-CS" altLang="en-US" sz="3200" dirty="0" err="1"/>
              <a:t>аа</a:t>
            </a:r>
            <a:r>
              <a:rPr lang="sr-Latn-CS" altLang="en-US" sz="3200" dirty="0"/>
              <a:t>.</a:t>
            </a:r>
            <a:r>
              <a:rPr lang="sr-Latn-CS" altLang="en-US" sz="3200" dirty="0" err="1"/>
              <a:t>pulmonales</a:t>
            </a:r>
            <a:endParaRPr lang="sr-Latn-CS" altLang="en-US" sz="3200" dirty="0"/>
          </a:p>
        </p:txBody>
      </p:sp>
      <p:sp>
        <p:nvSpPr>
          <p:cNvPr id="70659" name="Content Placeholder 2">
            <a:extLst>
              <a:ext uri="{FF2B5EF4-FFF2-40B4-BE49-F238E27FC236}">
                <a16:creationId xmlns:a16="http://schemas.microsoft.com/office/drawing/2014/main" id="{8EE7F95C-43F5-0A51-9DB4-45BCB3F80F2F}"/>
              </a:ext>
            </a:extLst>
          </p:cNvPr>
          <p:cNvSpPr>
            <a:spLocks noGrp="1" noChangeArrowheads="1"/>
          </p:cNvSpPr>
          <p:nvPr>
            <p:ph sz="half" idx="4294967295"/>
          </p:nvPr>
        </p:nvSpPr>
        <p:spPr>
          <a:xfrm>
            <a:off x="142875" y="1600200"/>
            <a:ext cx="4500563" cy="5043488"/>
          </a:xfrm>
        </p:spPr>
        <p:txBody>
          <a:bodyPr/>
          <a:lstStyle/>
          <a:p>
            <a:pPr eaLnBrk="1" hangingPunct="1"/>
            <a:r>
              <a:rPr lang="sr-Latn-CS" altLang="en-US" sz="1600" b="1" i="1" dirty="0" err="1">
                <a:solidFill>
                  <a:srgbClr val="FFC000"/>
                </a:solidFill>
              </a:rPr>
              <a:t>arteria</a:t>
            </a:r>
            <a:r>
              <a:rPr lang="sr-Latn-CS" altLang="en-US" sz="1600" b="1" i="1" dirty="0">
                <a:solidFill>
                  <a:srgbClr val="FFC000"/>
                </a:solidFill>
              </a:rPr>
              <a:t> </a:t>
            </a:r>
            <a:r>
              <a:rPr lang="sr-Latn-CS" altLang="en-US" sz="1600" b="1" i="1" dirty="0" err="1">
                <a:solidFill>
                  <a:srgbClr val="FFC000"/>
                </a:solidFill>
              </a:rPr>
              <a:t>pulmonalis</a:t>
            </a:r>
            <a:r>
              <a:rPr lang="sr-Latn-CS" altLang="en-US" sz="1600" b="1" i="1" dirty="0">
                <a:solidFill>
                  <a:srgbClr val="FFC000"/>
                </a:solidFill>
              </a:rPr>
              <a:t> </a:t>
            </a:r>
            <a:r>
              <a:rPr lang="sr-Latn-CS" altLang="en-US" sz="1600" b="1" i="1" dirty="0" err="1">
                <a:solidFill>
                  <a:srgbClr val="FFC000"/>
                </a:solidFill>
              </a:rPr>
              <a:t>dextra</a:t>
            </a:r>
            <a:r>
              <a:rPr lang="sr-Latn-CS" altLang="en-US" sz="1600" b="1" i="1" dirty="0">
                <a:solidFill>
                  <a:srgbClr val="FFC000"/>
                </a:solidFill>
              </a:rPr>
              <a:t>:</a:t>
            </a:r>
          </a:p>
          <a:p>
            <a:pPr eaLnBrk="1" hangingPunct="1">
              <a:buFontTx/>
              <a:buNone/>
            </a:pPr>
            <a:endParaRPr lang="sr-Latn-CS" altLang="en-US" sz="1600" b="1" i="1" dirty="0">
              <a:solidFill>
                <a:srgbClr val="FF0000"/>
              </a:solidFill>
            </a:endParaRPr>
          </a:p>
          <a:p>
            <a:pPr eaLnBrk="1" hangingPunct="1">
              <a:buFontTx/>
              <a:buNone/>
            </a:pPr>
            <a:r>
              <a:rPr lang="sr-Latn-CS" altLang="en-US" sz="1600" dirty="0"/>
              <a:t>	-</a:t>
            </a:r>
            <a:r>
              <a:rPr lang="sr-Latn-CS" altLang="en-US" sz="1600" b="1" i="1" u="sng" dirty="0" err="1"/>
              <a:t>arteriae</a:t>
            </a:r>
            <a:r>
              <a:rPr lang="sr-Latn-CS" altLang="en-US" sz="1600" b="1" i="1" u="sng" dirty="0"/>
              <a:t> </a:t>
            </a:r>
            <a:r>
              <a:rPr lang="sr-Latn-CS" altLang="en-US" sz="1600" b="1" i="1" u="sng" dirty="0" err="1"/>
              <a:t>lobares</a:t>
            </a:r>
            <a:r>
              <a:rPr lang="sr-Latn-CS" altLang="en-US" sz="1600" b="1" i="1" u="sng" dirty="0"/>
              <a:t> </a:t>
            </a:r>
            <a:r>
              <a:rPr lang="sr-Latn-CS" altLang="en-US" sz="1600" b="1" i="1" u="sng" dirty="0" err="1"/>
              <a:t>superiores</a:t>
            </a:r>
            <a:r>
              <a:rPr lang="sr-Latn-CS" altLang="en-US" sz="1600" b="1" i="1" u="sng" dirty="0"/>
              <a:t>:</a:t>
            </a:r>
          </a:p>
          <a:p>
            <a:pPr eaLnBrk="1" hangingPunct="1">
              <a:buFontTx/>
              <a:buNone/>
            </a:pPr>
            <a:r>
              <a:rPr lang="sr-Latn-CS" altLang="en-US" sz="1600" i="1" dirty="0"/>
              <a:t>	</a:t>
            </a:r>
            <a:r>
              <a:rPr lang="pt-BR" altLang="en-US" sz="1600" i="1" dirty="0"/>
              <a:t>-a. segmentalis apicalis, a. segmentalis anterior</a:t>
            </a:r>
            <a:r>
              <a:rPr lang="sr-Latn-CS" altLang="en-US" sz="1600" i="1" dirty="0"/>
              <a:t>,</a:t>
            </a:r>
            <a:r>
              <a:rPr lang="pt-BR" altLang="en-US" sz="1600" i="1" dirty="0"/>
              <a:t> a.</a:t>
            </a:r>
            <a:r>
              <a:rPr lang="sr-Latn-CS" altLang="en-US" sz="1600" i="1" dirty="0" err="1"/>
              <a:t>segmentalis</a:t>
            </a:r>
            <a:r>
              <a:rPr lang="sr-Latn-CS" altLang="en-US" sz="1600" i="1" dirty="0"/>
              <a:t> </a:t>
            </a:r>
            <a:r>
              <a:rPr lang="sr-Latn-CS" altLang="en-US" sz="1600" i="1" dirty="0" err="1"/>
              <a:t>posterior</a:t>
            </a:r>
            <a:endParaRPr lang="sr-Latn-CS" altLang="en-US" sz="1600" i="1" dirty="0"/>
          </a:p>
          <a:p>
            <a:pPr eaLnBrk="1" hangingPunct="1">
              <a:buFontTx/>
              <a:buNone/>
            </a:pPr>
            <a:endParaRPr lang="sr-Latn-CS" altLang="en-US" sz="1600" i="1" dirty="0"/>
          </a:p>
          <a:p>
            <a:pPr eaLnBrk="1" hangingPunct="1">
              <a:buFontTx/>
              <a:buNone/>
            </a:pPr>
            <a:r>
              <a:rPr lang="sr-Latn-CS" altLang="en-US" sz="1600" dirty="0"/>
              <a:t>	-</a:t>
            </a:r>
            <a:r>
              <a:rPr lang="sr-Latn-CS" altLang="en-US" sz="1600" b="1" i="1" u="sng" dirty="0" err="1"/>
              <a:t>arteria</a:t>
            </a:r>
            <a:r>
              <a:rPr lang="sr-Latn-CS" altLang="en-US" sz="1600" b="1" i="1" u="sng" dirty="0"/>
              <a:t> </a:t>
            </a:r>
            <a:r>
              <a:rPr lang="sr-Latn-CS" altLang="en-US" sz="1600" b="1" i="1" u="sng" dirty="0" err="1"/>
              <a:t>lobaris</a:t>
            </a:r>
            <a:r>
              <a:rPr lang="sr-Latn-CS" altLang="en-US" sz="1600" b="1" i="1" u="sng" dirty="0"/>
              <a:t> </a:t>
            </a:r>
            <a:r>
              <a:rPr lang="sr-Latn-CS" altLang="en-US" sz="1600" b="1" i="1" u="sng" dirty="0" err="1"/>
              <a:t>media</a:t>
            </a:r>
            <a:r>
              <a:rPr lang="sr-Latn-CS" altLang="en-US" sz="1600" b="1" i="1" u="sng" dirty="0"/>
              <a:t>:</a:t>
            </a:r>
          </a:p>
          <a:p>
            <a:pPr eaLnBrk="1" hangingPunct="1">
              <a:buFontTx/>
              <a:buNone/>
            </a:pPr>
            <a:r>
              <a:rPr lang="sr-Latn-CS" altLang="en-US" sz="1600" i="1" dirty="0"/>
              <a:t>	-a. </a:t>
            </a:r>
            <a:r>
              <a:rPr lang="sr-Latn-CS" altLang="en-US" sz="1600" i="1" dirty="0" err="1"/>
              <a:t>segmentalis</a:t>
            </a:r>
            <a:r>
              <a:rPr lang="sr-Latn-CS" altLang="en-US" sz="1600" i="1" dirty="0"/>
              <a:t> </a:t>
            </a:r>
            <a:r>
              <a:rPr lang="sr-Latn-CS" altLang="en-US" sz="1600" i="1" dirty="0" err="1"/>
              <a:t>medialis</a:t>
            </a:r>
            <a:r>
              <a:rPr lang="sr-Latn-CS" altLang="en-US" sz="1600" i="1" dirty="0"/>
              <a:t> </a:t>
            </a:r>
            <a:r>
              <a:rPr lang="en-GB" altLang="en-US" sz="1600" i="1" dirty="0"/>
              <a:t>and</a:t>
            </a:r>
            <a:r>
              <a:rPr lang="sr-Latn-CS" altLang="en-US" sz="1600" i="1" dirty="0"/>
              <a:t> a. </a:t>
            </a:r>
            <a:r>
              <a:rPr lang="sr-Latn-CS" altLang="en-US" sz="1600" i="1" dirty="0" err="1"/>
              <a:t>segmentalis</a:t>
            </a:r>
            <a:r>
              <a:rPr lang="sr-Latn-CS" altLang="en-US" sz="1600" i="1" dirty="0"/>
              <a:t> </a:t>
            </a:r>
            <a:r>
              <a:rPr lang="sr-Latn-CS" altLang="en-US" sz="1600" i="1" dirty="0" err="1"/>
              <a:t>lateralis</a:t>
            </a:r>
            <a:r>
              <a:rPr lang="sr-Latn-CS" altLang="en-US" sz="1600" i="1" dirty="0"/>
              <a:t>.</a:t>
            </a:r>
          </a:p>
          <a:p>
            <a:pPr eaLnBrk="1" hangingPunct="1">
              <a:buFontTx/>
              <a:buNone/>
            </a:pPr>
            <a:endParaRPr lang="sr-Latn-CS" altLang="en-US" sz="1600" i="1" dirty="0"/>
          </a:p>
          <a:p>
            <a:pPr eaLnBrk="1" hangingPunct="1">
              <a:buFontTx/>
              <a:buNone/>
            </a:pPr>
            <a:r>
              <a:rPr lang="sr-Latn-CS" altLang="en-US" sz="1600" dirty="0"/>
              <a:t>	-</a:t>
            </a:r>
            <a:r>
              <a:rPr lang="sr-Latn-CS" altLang="en-US" sz="1600" b="1" i="1" u="sng" dirty="0" err="1"/>
              <a:t>arteriae</a:t>
            </a:r>
            <a:r>
              <a:rPr lang="sr-Latn-CS" altLang="en-US" sz="1600" b="1" i="1" u="sng" dirty="0"/>
              <a:t> </a:t>
            </a:r>
            <a:r>
              <a:rPr lang="sr-Latn-CS" altLang="en-US" sz="1600" b="1" i="1" u="sng" dirty="0" err="1"/>
              <a:t>lobares</a:t>
            </a:r>
            <a:r>
              <a:rPr lang="sr-Latn-CS" altLang="en-US" sz="1600" b="1" i="1" u="sng" dirty="0"/>
              <a:t> </a:t>
            </a:r>
            <a:r>
              <a:rPr lang="sr-Latn-CS" altLang="en-US" sz="1600" b="1" i="1" u="sng" dirty="0" err="1"/>
              <a:t>inferiores</a:t>
            </a:r>
            <a:r>
              <a:rPr lang="sr-Latn-CS" altLang="en-US" sz="1600" b="1" i="1" u="sng" dirty="0"/>
              <a:t>:</a:t>
            </a:r>
          </a:p>
          <a:p>
            <a:pPr eaLnBrk="1" hangingPunct="1">
              <a:buFontTx/>
              <a:buNone/>
            </a:pPr>
            <a:r>
              <a:rPr lang="sr-Latn-CS" altLang="en-US" sz="1600" b="1" i="1" dirty="0"/>
              <a:t>	</a:t>
            </a:r>
            <a:r>
              <a:rPr lang="pt-BR" altLang="en-US" sz="1600" i="1" dirty="0"/>
              <a:t>-a.segmentalis superior and pars basalis </a:t>
            </a:r>
            <a:endParaRPr lang="sr-Latn-CS" altLang="en-US" sz="1600" i="1" dirty="0"/>
          </a:p>
          <a:p>
            <a:pPr eaLnBrk="1" hangingPunct="1">
              <a:buFontTx/>
              <a:buNone/>
            </a:pPr>
            <a:r>
              <a:rPr lang="sr-Latn-CS" altLang="en-US" sz="1600" i="1" dirty="0"/>
              <a:t>	</a:t>
            </a:r>
            <a:r>
              <a:rPr lang="pt-BR" altLang="en-US" sz="1600" i="1" dirty="0"/>
              <a:t>(a.</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sr-Latn-CS" altLang="en-US" sz="1600" i="1" dirty="0" err="1"/>
              <a:t>anterior</a:t>
            </a:r>
            <a:r>
              <a:rPr lang="sr-Latn-CS" altLang="en-US" sz="1600" i="1" dirty="0"/>
              <a:t>, </a:t>
            </a:r>
          </a:p>
          <a:p>
            <a:pPr eaLnBrk="1" hangingPunct="1">
              <a:buFontTx/>
              <a:buNone/>
            </a:pPr>
            <a:r>
              <a:rPr lang="sr-Latn-CS" altLang="en-US" sz="1600" i="1" dirty="0"/>
              <a:t>	a. </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pt-BR" altLang="en-US" sz="1600" i="1" dirty="0"/>
              <a:t>lateralis,</a:t>
            </a:r>
            <a:endParaRPr lang="sr-Latn-CS" altLang="en-US" sz="1600" i="1" dirty="0"/>
          </a:p>
          <a:p>
            <a:pPr eaLnBrk="1" hangingPunct="1">
              <a:buFontTx/>
              <a:buNone/>
            </a:pPr>
            <a:r>
              <a:rPr lang="sr-Latn-CS" altLang="en-US" sz="1600" i="1" dirty="0"/>
              <a:t>	</a:t>
            </a:r>
            <a:r>
              <a:rPr lang="pt-BR" altLang="en-US" sz="1600" i="1" dirty="0"/>
              <a:t>a. segmentalis basalis posterio</a:t>
            </a:r>
            <a:r>
              <a:rPr lang="sr-Latn-CS" altLang="en-US" sz="1600" i="1" dirty="0"/>
              <a:t>r,</a:t>
            </a:r>
          </a:p>
          <a:p>
            <a:pPr eaLnBrk="1" hangingPunct="1">
              <a:buFontTx/>
              <a:buNone/>
            </a:pPr>
            <a:r>
              <a:rPr lang="sr-Latn-CS" altLang="en-US" sz="1600" i="1" dirty="0"/>
              <a:t>	</a:t>
            </a:r>
            <a:r>
              <a:rPr lang="pt-BR" altLang="en-US" sz="1600" i="1" dirty="0"/>
              <a:t>a.</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sr-Latn-CS" altLang="en-US" sz="1600" i="1" dirty="0" err="1"/>
              <a:t>medialis</a:t>
            </a:r>
            <a:r>
              <a:rPr lang="sr-Latn-CS" altLang="en-US" sz="1600" i="1" dirty="0"/>
              <a:t>).</a:t>
            </a:r>
          </a:p>
        </p:txBody>
      </p:sp>
      <p:sp>
        <p:nvSpPr>
          <p:cNvPr id="70660" name="Content Placeholder 3">
            <a:extLst>
              <a:ext uri="{FF2B5EF4-FFF2-40B4-BE49-F238E27FC236}">
                <a16:creationId xmlns:a16="http://schemas.microsoft.com/office/drawing/2014/main" id="{491E7AC7-912E-9E1B-FC28-8879CE47595D}"/>
              </a:ext>
            </a:extLst>
          </p:cNvPr>
          <p:cNvSpPr>
            <a:spLocks noGrp="1" noChangeArrowheads="1"/>
          </p:cNvSpPr>
          <p:nvPr>
            <p:ph sz="half" idx="4294967295"/>
          </p:nvPr>
        </p:nvSpPr>
        <p:spPr>
          <a:xfrm>
            <a:off x="4648200" y="1600200"/>
            <a:ext cx="4244280" cy="5257800"/>
          </a:xfrm>
        </p:spPr>
        <p:txBody>
          <a:bodyPr/>
          <a:lstStyle/>
          <a:p>
            <a:pPr eaLnBrk="1" hangingPunct="1"/>
            <a:r>
              <a:rPr lang="sr-Latn-CS" altLang="en-US" sz="1600" b="1" i="1" dirty="0" err="1">
                <a:solidFill>
                  <a:srgbClr val="FFC000"/>
                </a:solidFill>
              </a:rPr>
              <a:t>arteria</a:t>
            </a:r>
            <a:r>
              <a:rPr lang="sr-Latn-CS" altLang="en-US" sz="1600" b="1" i="1" dirty="0">
                <a:solidFill>
                  <a:srgbClr val="FFC000"/>
                </a:solidFill>
              </a:rPr>
              <a:t> </a:t>
            </a:r>
            <a:r>
              <a:rPr lang="sr-Latn-CS" altLang="en-US" sz="1600" b="1" i="1" dirty="0" err="1">
                <a:solidFill>
                  <a:srgbClr val="FFC000"/>
                </a:solidFill>
              </a:rPr>
              <a:t>pulmonalis</a:t>
            </a:r>
            <a:r>
              <a:rPr lang="sr-Latn-CS" altLang="en-US" sz="1600" b="1" i="1" dirty="0">
                <a:solidFill>
                  <a:srgbClr val="FFC000"/>
                </a:solidFill>
              </a:rPr>
              <a:t> </a:t>
            </a:r>
            <a:r>
              <a:rPr lang="sr-Latn-CS" altLang="en-US" sz="1600" b="1" i="1" dirty="0" err="1">
                <a:solidFill>
                  <a:srgbClr val="FFC000"/>
                </a:solidFill>
              </a:rPr>
              <a:t>sinistra</a:t>
            </a:r>
            <a:r>
              <a:rPr lang="sr-Latn-CS" altLang="en-US" sz="1600" b="1" i="1" dirty="0">
                <a:solidFill>
                  <a:srgbClr val="FFC000"/>
                </a:solidFill>
              </a:rPr>
              <a:t>:</a:t>
            </a:r>
          </a:p>
          <a:p>
            <a:pPr eaLnBrk="1" hangingPunct="1">
              <a:buFontTx/>
              <a:buNone/>
            </a:pPr>
            <a:endParaRPr lang="sr-Latn-CS" altLang="en-US" sz="1600" b="1" i="1" dirty="0">
              <a:solidFill>
                <a:srgbClr val="FF0000"/>
              </a:solidFill>
            </a:endParaRPr>
          </a:p>
          <a:p>
            <a:pPr eaLnBrk="1" hangingPunct="1">
              <a:buFontTx/>
              <a:buNone/>
            </a:pPr>
            <a:r>
              <a:rPr lang="sr-Latn-CS" altLang="en-US" sz="1600" dirty="0"/>
              <a:t>	</a:t>
            </a:r>
            <a:r>
              <a:rPr lang="sr-Latn-CS" altLang="en-US" sz="1600" b="1" u="sng" dirty="0"/>
              <a:t>-</a:t>
            </a:r>
            <a:r>
              <a:rPr lang="sr-Latn-CS" altLang="en-US" sz="1600" b="1" i="1" u="sng" dirty="0" err="1"/>
              <a:t>arteriae</a:t>
            </a:r>
            <a:r>
              <a:rPr lang="sr-Latn-CS" altLang="en-US" sz="1600" b="1" i="1" u="sng" dirty="0"/>
              <a:t> </a:t>
            </a:r>
            <a:r>
              <a:rPr lang="sr-Latn-CS" altLang="en-US" sz="1600" b="1" i="1" u="sng" dirty="0" err="1"/>
              <a:t>lobares</a:t>
            </a:r>
            <a:r>
              <a:rPr lang="sr-Latn-CS" altLang="en-US" sz="1600" b="1" i="1" u="sng" dirty="0"/>
              <a:t> </a:t>
            </a:r>
            <a:r>
              <a:rPr lang="sr-Latn-CS" altLang="en-US" sz="1600" b="1" i="1" u="sng" dirty="0" err="1"/>
              <a:t>superiores</a:t>
            </a:r>
            <a:r>
              <a:rPr lang="sr-Latn-CS" altLang="en-US" sz="1600" b="1" i="1" u="sng" dirty="0"/>
              <a:t>:</a:t>
            </a:r>
          </a:p>
          <a:p>
            <a:pPr eaLnBrk="1" hangingPunct="1">
              <a:buFontTx/>
              <a:buNone/>
            </a:pPr>
            <a:r>
              <a:rPr lang="sr-Latn-CS" altLang="en-US" sz="1600" b="1" i="1" dirty="0"/>
              <a:t>	</a:t>
            </a:r>
            <a:r>
              <a:rPr lang="pt-BR" altLang="en-US" sz="1600" i="1" dirty="0"/>
              <a:t>-a. segmentalis apicalis, a. segmentalis anterior</a:t>
            </a:r>
            <a:r>
              <a:rPr lang="sr-Latn-CS" altLang="en-US" sz="1600" i="1" dirty="0"/>
              <a:t>,</a:t>
            </a:r>
            <a:r>
              <a:rPr lang="pt-BR" altLang="en-US" sz="1600" i="1" dirty="0"/>
              <a:t> a.</a:t>
            </a:r>
            <a:r>
              <a:rPr lang="sr-Latn-CS" altLang="en-US" sz="1600" i="1" dirty="0" err="1"/>
              <a:t>segmentalis</a:t>
            </a:r>
            <a:r>
              <a:rPr lang="sr-Latn-CS" altLang="en-US" sz="1600" i="1" dirty="0"/>
              <a:t> </a:t>
            </a:r>
            <a:r>
              <a:rPr lang="sr-Latn-CS" altLang="en-US" sz="1600" i="1" dirty="0" err="1"/>
              <a:t>posterior</a:t>
            </a:r>
            <a:r>
              <a:rPr lang="sr-Latn-CS" altLang="en-US" sz="1600" i="1" dirty="0"/>
              <a:t>, a. </a:t>
            </a:r>
            <a:r>
              <a:rPr lang="sr-Latn-CS" altLang="en-US" sz="1600" i="1" dirty="0" err="1"/>
              <a:t>lingularis</a:t>
            </a:r>
            <a:r>
              <a:rPr lang="sr-Latn-CS" altLang="en-US" sz="1600" i="1" dirty="0"/>
              <a:t> (</a:t>
            </a:r>
            <a:r>
              <a:rPr lang="sr-Latn-CS" altLang="en-US" sz="1600" i="1" dirty="0" err="1"/>
              <a:t>a.lingularis</a:t>
            </a:r>
            <a:r>
              <a:rPr lang="en-GB" altLang="en-US" sz="1600" i="1" dirty="0"/>
              <a:t> </a:t>
            </a:r>
            <a:r>
              <a:rPr lang="sr-Latn-CS" altLang="en-US" sz="1600" i="1" dirty="0" err="1"/>
              <a:t>superior</a:t>
            </a:r>
            <a:r>
              <a:rPr lang="sr-Latn-CS" altLang="en-US" sz="1600" i="1" dirty="0"/>
              <a:t> </a:t>
            </a:r>
            <a:r>
              <a:rPr lang="en-GB" altLang="en-US" sz="1600" i="1" dirty="0"/>
              <a:t>and</a:t>
            </a:r>
            <a:r>
              <a:rPr lang="sr-Latn-CS" altLang="en-US" sz="1600" i="1" dirty="0"/>
              <a:t> </a:t>
            </a:r>
            <a:r>
              <a:rPr lang="sr-Latn-CS" altLang="en-US" sz="1600" i="1" dirty="0" err="1"/>
              <a:t>a.lingularis</a:t>
            </a:r>
            <a:r>
              <a:rPr lang="sr-Latn-CS" altLang="en-US" sz="1600" i="1" dirty="0"/>
              <a:t> </a:t>
            </a:r>
            <a:r>
              <a:rPr lang="sr-Latn-CS" altLang="en-US" sz="1600" i="1" dirty="0" err="1"/>
              <a:t>inferior</a:t>
            </a:r>
            <a:r>
              <a:rPr lang="sr-Latn-CS" altLang="en-US" sz="1600" i="1" dirty="0"/>
              <a:t>)</a:t>
            </a:r>
          </a:p>
          <a:p>
            <a:pPr eaLnBrk="1" hangingPunct="1">
              <a:buFontTx/>
              <a:buNone/>
            </a:pPr>
            <a:endParaRPr lang="sr-Latn-CS" altLang="en-US" sz="1600" i="1" dirty="0"/>
          </a:p>
          <a:p>
            <a:pPr eaLnBrk="1" hangingPunct="1">
              <a:buFontTx/>
              <a:buNone/>
            </a:pPr>
            <a:r>
              <a:rPr lang="sr-Latn-CS" altLang="en-US" sz="1600" dirty="0"/>
              <a:t>	-</a:t>
            </a:r>
            <a:r>
              <a:rPr lang="sr-Latn-CS" altLang="en-US" sz="1600" b="1" i="1" u="sng" dirty="0" err="1"/>
              <a:t>arteriae</a:t>
            </a:r>
            <a:r>
              <a:rPr lang="sr-Latn-CS" altLang="en-US" sz="1600" b="1" i="1" u="sng" dirty="0"/>
              <a:t> </a:t>
            </a:r>
            <a:r>
              <a:rPr lang="sr-Latn-CS" altLang="en-US" sz="1600" b="1" i="1" u="sng" dirty="0" err="1"/>
              <a:t>lobares</a:t>
            </a:r>
            <a:r>
              <a:rPr lang="sr-Latn-CS" altLang="en-US" sz="1600" b="1" i="1" u="sng" dirty="0"/>
              <a:t> </a:t>
            </a:r>
            <a:r>
              <a:rPr lang="sr-Latn-CS" altLang="en-US" sz="1600" b="1" i="1" u="sng" dirty="0" err="1"/>
              <a:t>inferiores</a:t>
            </a:r>
            <a:r>
              <a:rPr lang="sr-Latn-CS" altLang="en-US" sz="1600" b="1" i="1" u="sng" dirty="0"/>
              <a:t>:</a:t>
            </a:r>
          </a:p>
          <a:p>
            <a:pPr eaLnBrk="1" hangingPunct="1">
              <a:buFontTx/>
              <a:buNone/>
            </a:pPr>
            <a:r>
              <a:rPr lang="sr-Latn-CS" altLang="en-US" sz="1600" b="1" i="1" dirty="0"/>
              <a:t>	</a:t>
            </a:r>
            <a:r>
              <a:rPr lang="pt-BR" altLang="en-US" sz="1600" i="1" dirty="0"/>
              <a:t>-a.segmentalis superior and pars basalis </a:t>
            </a:r>
            <a:endParaRPr lang="sr-Latn-CS" altLang="en-US" sz="1600" i="1" dirty="0"/>
          </a:p>
          <a:p>
            <a:pPr eaLnBrk="1" hangingPunct="1">
              <a:buFontTx/>
              <a:buNone/>
            </a:pPr>
            <a:r>
              <a:rPr lang="sr-Latn-CS" altLang="en-US" sz="1600" i="1" dirty="0"/>
              <a:t>	</a:t>
            </a:r>
            <a:r>
              <a:rPr lang="pt-BR" altLang="en-US" sz="1600" i="1" dirty="0"/>
              <a:t>(a.</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sr-Latn-CS" altLang="en-US" sz="1600" i="1" dirty="0" err="1"/>
              <a:t>anterior</a:t>
            </a:r>
            <a:r>
              <a:rPr lang="sr-Latn-CS" altLang="en-US" sz="1600" i="1" dirty="0"/>
              <a:t>, </a:t>
            </a:r>
          </a:p>
          <a:p>
            <a:pPr eaLnBrk="1" hangingPunct="1">
              <a:buFontTx/>
              <a:buNone/>
            </a:pPr>
            <a:r>
              <a:rPr lang="sr-Latn-CS" altLang="en-US" sz="1600" i="1" dirty="0"/>
              <a:t>	a. </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pt-BR" altLang="en-US" sz="1600" i="1" dirty="0"/>
              <a:t>lateralis,</a:t>
            </a:r>
            <a:endParaRPr lang="sr-Latn-CS" altLang="en-US" sz="1600" i="1" dirty="0"/>
          </a:p>
          <a:p>
            <a:pPr eaLnBrk="1" hangingPunct="1">
              <a:buFontTx/>
              <a:buNone/>
            </a:pPr>
            <a:r>
              <a:rPr lang="sr-Latn-CS" altLang="en-US" sz="1600" i="1" dirty="0"/>
              <a:t>	</a:t>
            </a:r>
            <a:r>
              <a:rPr lang="pt-BR" altLang="en-US" sz="1600" i="1" dirty="0"/>
              <a:t>a. segmentalis basalis posterio</a:t>
            </a:r>
            <a:r>
              <a:rPr lang="sr-Latn-CS" altLang="en-US" sz="1600" i="1" dirty="0"/>
              <a:t>r,</a:t>
            </a:r>
          </a:p>
          <a:p>
            <a:pPr eaLnBrk="1" hangingPunct="1">
              <a:buFontTx/>
              <a:buNone/>
            </a:pPr>
            <a:r>
              <a:rPr lang="sr-Latn-CS" altLang="en-US" sz="1600" i="1" dirty="0"/>
              <a:t>	</a:t>
            </a:r>
            <a:r>
              <a:rPr lang="pt-BR" altLang="en-US" sz="1600" i="1" dirty="0"/>
              <a:t>a.</a:t>
            </a:r>
            <a:r>
              <a:rPr lang="sr-Latn-CS" altLang="en-US" sz="1600" i="1" dirty="0" err="1"/>
              <a:t>segmentalis</a:t>
            </a:r>
            <a:r>
              <a:rPr lang="sr-Latn-CS" altLang="en-US" sz="1600" i="1" dirty="0"/>
              <a:t> </a:t>
            </a:r>
            <a:r>
              <a:rPr lang="sr-Latn-CS" altLang="en-US" sz="1600" i="1" dirty="0" err="1"/>
              <a:t>basalis</a:t>
            </a:r>
            <a:r>
              <a:rPr lang="sr-Latn-CS" altLang="en-US" sz="1600" i="1" dirty="0"/>
              <a:t> </a:t>
            </a:r>
            <a:r>
              <a:rPr lang="sr-Latn-CS" altLang="en-US" sz="1600" i="1" dirty="0" err="1"/>
              <a:t>medialis</a:t>
            </a:r>
            <a:r>
              <a:rPr lang="sr-Latn-CS" altLang="en-US" sz="1600" i="1" dirty="0"/>
              <a:t>)</a:t>
            </a:r>
            <a:endParaRPr lang="sr-Latn-CS" altLang="en-US" sz="16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7B6C466A-5672-E365-97F5-0FF4E16116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570" t="34686" r="40820" b="20313"/>
          <a:stretch>
            <a:fillRect/>
          </a:stretch>
        </p:blipFill>
        <p:spPr bwMode="auto">
          <a:xfrm>
            <a:off x="6143625" y="6897"/>
            <a:ext cx="30003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Title 1"/>
          <p:cNvSpPr>
            <a:spLocks noGrp="1"/>
          </p:cNvSpPr>
          <p:nvPr>
            <p:ph type="title" idx="4294967295"/>
          </p:nvPr>
        </p:nvSpPr>
        <p:spPr>
          <a:xfrm>
            <a:off x="-9344" y="39787"/>
            <a:ext cx="6072188" cy="796925"/>
          </a:xfrm>
        </p:spPr>
        <p:txBody>
          <a:bodyPr/>
          <a:lstStyle/>
          <a:p>
            <a:pPr eaLnBrk="1" hangingPunct="1"/>
            <a:r>
              <a:rPr lang="en-GB" altLang="en-US" sz="2800" b="1" dirty="0">
                <a:solidFill>
                  <a:srgbClr val="FFFF00"/>
                </a:solidFill>
                <a:latin typeface="Book Antiqua" panose="02040602050305030304" pitchFamily="18" charset="0"/>
              </a:rPr>
              <a:t>EXTERNAL SURFACES OF THE HEART</a:t>
            </a:r>
            <a:endParaRPr lang="sr-Latn-CS" altLang="en-US" sz="2800" b="1" dirty="0">
              <a:solidFill>
                <a:srgbClr val="FFFF00"/>
              </a:solidFill>
              <a:latin typeface="Book Antiqua" panose="02040602050305030304" pitchFamily="18" charset="0"/>
            </a:endParaRPr>
          </a:p>
        </p:txBody>
      </p:sp>
      <p:pic>
        <p:nvPicPr>
          <p:cNvPr id="14340" name="Picture 2"/>
          <p:cNvPicPr>
            <a:picLocks noChangeAspect="1" noChangeArrowheads="1"/>
          </p:cNvPicPr>
          <p:nvPr/>
        </p:nvPicPr>
        <p:blipFill>
          <a:blip r:embed="rId2">
            <a:extLst>
              <a:ext uri="{28A0092B-C50C-407E-A947-70E740481C1C}">
                <a14:useLocalDpi xmlns:a14="http://schemas.microsoft.com/office/drawing/2010/main" val="0"/>
              </a:ext>
            </a:extLst>
          </a:blip>
          <a:srcRect l="34570" t="34686" r="40820" b="20313"/>
          <a:stretch>
            <a:fillRect/>
          </a:stretch>
        </p:blipFill>
        <p:spPr bwMode="auto">
          <a:xfrm>
            <a:off x="6143625" y="7035"/>
            <a:ext cx="30003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6143625" y="3429000"/>
            <a:ext cx="27860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7"/>
          <p:cNvSpPr txBox="1">
            <a:spLocks noChangeArrowheads="1"/>
          </p:cNvSpPr>
          <p:nvPr/>
        </p:nvSpPr>
        <p:spPr bwMode="auto">
          <a:xfrm rot="2089440">
            <a:off x="6715354" y="2500472"/>
            <a:ext cx="1611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sternocostalis</a:t>
            </a:r>
          </a:p>
        </p:txBody>
      </p:sp>
      <p:sp>
        <p:nvSpPr>
          <p:cNvPr id="14343" name="TextBox 8"/>
          <p:cNvSpPr txBox="1">
            <a:spLocks noChangeArrowheads="1"/>
          </p:cNvSpPr>
          <p:nvPr/>
        </p:nvSpPr>
        <p:spPr bwMode="auto">
          <a:xfrm rot="3187728">
            <a:off x="7726363" y="1966913"/>
            <a:ext cx="1335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pulmonalis</a:t>
            </a:r>
          </a:p>
        </p:txBody>
      </p:sp>
      <p:sp>
        <p:nvSpPr>
          <p:cNvPr id="14344" name="TextBox 9"/>
          <p:cNvSpPr txBox="1">
            <a:spLocks noChangeArrowheads="1"/>
          </p:cNvSpPr>
          <p:nvPr/>
        </p:nvSpPr>
        <p:spPr bwMode="auto">
          <a:xfrm rot="2089440">
            <a:off x="6523038" y="5645150"/>
            <a:ext cx="17573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diaphragmatica</a:t>
            </a:r>
          </a:p>
        </p:txBody>
      </p:sp>
      <p:sp>
        <p:nvSpPr>
          <p:cNvPr id="14345" name="TextBox 10"/>
          <p:cNvSpPr txBox="1">
            <a:spLocks noChangeArrowheads="1"/>
          </p:cNvSpPr>
          <p:nvPr/>
        </p:nvSpPr>
        <p:spPr bwMode="auto">
          <a:xfrm rot="2089440">
            <a:off x="7327900" y="4716463"/>
            <a:ext cx="1290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dirty="0" err="1"/>
              <a:t>basis</a:t>
            </a:r>
            <a:r>
              <a:rPr lang="sr-Latn-CS" altLang="en-US" sz="1600" dirty="0"/>
              <a:t> </a:t>
            </a:r>
            <a:r>
              <a:rPr lang="sr-Latn-CS" altLang="en-US" sz="1600" dirty="0" err="1"/>
              <a:t>cordis</a:t>
            </a:r>
            <a:endParaRPr lang="sr-Latn-CS" altLang="en-US" sz="1600" dirty="0"/>
          </a:p>
        </p:txBody>
      </p:sp>
      <p:sp>
        <p:nvSpPr>
          <p:cNvPr id="14346" name="TextBox 11"/>
          <p:cNvSpPr txBox="1">
            <a:spLocks noChangeArrowheads="1"/>
          </p:cNvSpPr>
          <p:nvPr/>
        </p:nvSpPr>
        <p:spPr bwMode="auto">
          <a:xfrm>
            <a:off x="5423807" y="1042680"/>
            <a:ext cx="21242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Right pulmonary surface</a:t>
            </a:r>
            <a:endParaRPr lang="sr-Latn-CS" altLang="en-US" sz="1400" dirty="0"/>
          </a:p>
        </p:txBody>
      </p:sp>
      <p:sp>
        <p:nvSpPr>
          <p:cNvPr id="14347" name="TextBox 12"/>
          <p:cNvSpPr txBox="1">
            <a:spLocks noChangeArrowheads="1"/>
          </p:cNvSpPr>
          <p:nvPr/>
        </p:nvSpPr>
        <p:spPr bwMode="auto">
          <a:xfrm rot="2089440">
            <a:off x="6526213" y="63388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14348" name="TextBox 13"/>
          <p:cNvSpPr txBox="1">
            <a:spLocks noChangeArrowheads="1"/>
          </p:cNvSpPr>
          <p:nvPr/>
        </p:nvSpPr>
        <p:spPr bwMode="auto">
          <a:xfrm rot="19446504">
            <a:off x="8183563" y="27955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3" name="TextBox 2">
            <a:extLst>
              <a:ext uri="{FF2B5EF4-FFF2-40B4-BE49-F238E27FC236}">
                <a16:creationId xmlns:a16="http://schemas.microsoft.com/office/drawing/2014/main" id="{C75315D4-DBD3-E46A-7542-B379DC565D96}"/>
              </a:ext>
            </a:extLst>
          </p:cNvPr>
          <p:cNvSpPr txBox="1"/>
          <p:nvPr/>
        </p:nvSpPr>
        <p:spPr>
          <a:xfrm>
            <a:off x="62094" y="836712"/>
            <a:ext cx="6010093" cy="5232202"/>
          </a:xfrm>
          <a:prstGeom prst="rect">
            <a:avLst/>
          </a:prstGeom>
          <a:noFill/>
        </p:spPr>
        <p:txBody>
          <a:bodyPr wrap="square">
            <a:spAutoFit/>
          </a:bodyPr>
          <a:lstStyle/>
          <a:p>
            <a:pPr>
              <a:spcBef>
                <a:spcPct val="20000"/>
              </a:spcBef>
            </a:pPr>
            <a:r>
              <a:rPr lang="en-US" altLang="en-US" b="1" dirty="0">
                <a:solidFill>
                  <a:srgbClr val="FFC000"/>
                </a:solidFill>
                <a:latin typeface="Book Antiqua" pitchFamily="18" charset="0"/>
                <a:ea typeface="Book Antiqua" pitchFamily="18" charset="0"/>
                <a:cs typeface="Book Antiqua" pitchFamily="18" charset="0"/>
              </a:rPr>
              <a:t>* </a:t>
            </a:r>
            <a:r>
              <a:rPr lang="en-US" altLang="en-US" b="1" dirty="0">
                <a:solidFill>
                  <a:srgbClr val="FFFF00"/>
                </a:solidFill>
                <a:latin typeface="Book Antiqua" pitchFamily="18" charset="0"/>
                <a:ea typeface="Book Antiqua" pitchFamily="18" charset="0"/>
                <a:cs typeface="Book Antiqua" pitchFamily="18" charset="0"/>
              </a:rPr>
              <a:t>4 surfaces:</a:t>
            </a:r>
          </a:p>
          <a:p>
            <a:pPr>
              <a:spcBef>
                <a:spcPct val="20000"/>
              </a:spcBef>
            </a:pPr>
            <a:br>
              <a:rPr lang="en-US" altLang="en-US" dirty="0">
                <a:latin typeface="Book Antiqua" pitchFamily="18" charset="0"/>
                <a:ea typeface="Book Antiqua" pitchFamily="18" charset="0"/>
                <a:cs typeface="Book Antiqua" pitchFamily="18" charset="0"/>
              </a:rPr>
            </a:br>
            <a:r>
              <a:rPr lang="en-US" altLang="en-US" dirty="0">
                <a:latin typeface="Book Antiqua" pitchFamily="18" charset="0"/>
                <a:ea typeface="Book Antiqua" pitchFamily="18" charset="0"/>
                <a:cs typeface="Book Antiqua" pitchFamily="18" charset="0"/>
              </a:rPr>
              <a:t>- anterior, </a:t>
            </a:r>
            <a:r>
              <a:rPr lang="en-GB" altLang="en-US" dirty="0">
                <a:latin typeface="Book Antiqua" pitchFamily="18" charset="0"/>
                <a:ea typeface="Book Antiqua" pitchFamily="18" charset="0"/>
                <a:cs typeface="Book Antiqua" pitchFamily="18" charset="0"/>
              </a:rPr>
              <a:t>sternocostal surface </a:t>
            </a:r>
            <a:r>
              <a:rPr lang="en-US" altLang="en-US" dirty="0">
                <a:latin typeface="Book Antiqua" pitchFamily="18" charset="0"/>
                <a:ea typeface="Book Antiqua" pitchFamily="18" charset="0"/>
                <a:cs typeface="Book Antiqua" pitchFamily="18" charset="0"/>
              </a:rPr>
              <a:t>(</a:t>
            </a:r>
            <a:r>
              <a:rPr lang="en-GB" altLang="en-US" b="1" dirty="0">
                <a:latin typeface="Book Antiqua" pitchFamily="18" charset="0"/>
                <a:ea typeface="Book Antiqua" pitchFamily="18" charset="0"/>
                <a:cs typeface="Book Antiqua" pitchFamily="18" charset="0"/>
              </a:rPr>
              <a:t>facies </a:t>
            </a:r>
            <a:r>
              <a:rPr lang="en-GB" altLang="en-US" b="1" dirty="0" err="1">
                <a:latin typeface="Book Antiqua" pitchFamily="18" charset="0"/>
                <a:ea typeface="Book Antiqua" pitchFamily="18" charset="0"/>
                <a:cs typeface="Book Antiqua" pitchFamily="18" charset="0"/>
              </a:rPr>
              <a:t>sternocostalis</a:t>
            </a:r>
            <a:r>
              <a:rPr lang="en-GB" altLang="en-US" dirty="0">
                <a:latin typeface="Book Antiqua" pitchFamily="18" charset="0"/>
                <a:ea typeface="Book Antiqua" pitchFamily="18" charset="0"/>
                <a:cs typeface="Book Antiqua" pitchFamily="18" charset="0"/>
              </a:rPr>
              <a:t>)</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a:t>
            </a:r>
            <a:r>
              <a:rPr lang="en-GB" sz="1600" dirty="0">
                <a:latin typeface="Book Antiqua" panose="02040602050305030304" pitchFamily="18" charset="0"/>
              </a:rPr>
              <a:t>formed mainly by the right ventricle.</a:t>
            </a:r>
          </a:p>
          <a:p>
            <a:pPr>
              <a:spcBef>
                <a:spcPct val="20000"/>
              </a:spcBef>
            </a:pPr>
            <a:br>
              <a:rPr lang="en-GB" altLang="en-US" sz="1600"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en-US" altLang="en-US" dirty="0">
                <a:latin typeface="Book Antiqua" pitchFamily="18" charset="0"/>
                <a:ea typeface="Book Antiqua" pitchFamily="18" charset="0"/>
                <a:cs typeface="Book Antiqua" pitchFamily="18" charset="0"/>
              </a:rPr>
              <a:t>inferior, </a:t>
            </a:r>
            <a:r>
              <a:rPr lang="en-GB" altLang="en-US" dirty="0">
                <a:latin typeface="Book Antiqua" pitchFamily="18" charset="0"/>
                <a:ea typeface="Book Antiqua" pitchFamily="18" charset="0"/>
                <a:cs typeface="Book Antiqua" pitchFamily="18" charset="0"/>
              </a:rPr>
              <a:t>diaphragmatic surface </a:t>
            </a:r>
            <a:r>
              <a:rPr lang="en-US" altLang="en-US" dirty="0">
                <a:latin typeface="Book Antiqua" pitchFamily="18" charset="0"/>
                <a:ea typeface="Book Antiqua" pitchFamily="18" charset="0"/>
                <a:cs typeface="Book Antiqua" pitchFamily="18" charset="0"/>
              </a:rPr>
              <a:t>(</a:t>
            </a:r>
            <a:r>
              <a:rPr lang="en-GB" altLang="en-US" b="1" dirty="0">
                <a:latin typeface="Book Antiqua" pitchFamily="18" charset="0"/>
                <a:ea typeface="Book Antiqua" pitchFamily="18" charset="0"/>
                <a:cs typeface="Book Antiqua" pitchFamily="18" charset="0"/>
              </a:rPr>
              <a:t>facies </a:t>
            </a:r>
            <a:r>
              <a:rPr lang="en-GB" altLang="en-US" b="1" dirty="0" err="1">
                <a:latin typeface="Book Antiqua" pitchFamily="18" charset="0"/>
                <a:ea typeface="Book Antiqua" pitchFamily="18" charset="0"/>
                <a:cs typeface="Book Antiqua" pitchFamily="18" charset="0"/>
              </a:rPr>
              <a:t>diaphragmatica</a:t>
            </a:r>
            <a:r>
              <a:rPr lang="en-GB" altLang="en-US" dirty="0">
                <a:latin typeface="Book Antiqua" pitchFamily="18" charset="0"/>
                <a:ea typeface="Book Antiqua" pitchFamily="18" charset="0"/>
                <a:cs typeface="Book Antiqua" pitchFamily="18" charset="0"/>
              </a:rPr>
              <a:t>)</a:t>
            </a:r>
          </a:p>
          <a:p>
            <a:pPr>
              <a:spcBef>
                <a:spcPct val="20000"/>
              </a:spcBef>
            </a:pPr>
            <a:r>
              <a:rPr lang="en-GB" altLang="en-US"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a:t>
            </a:r>
            <a:r>
              <a:rPr lang="en-GB" sz="1600" dirty="0">
                <a:latin typeface="Book Antiqua" panose="02040602050305030304" pitchFamily="18" charset="0"/>
              </a:rPr>
              <a:t>formed mainly by the left ventricle and partly by the</a:t>
            </a:r>
            <a:br>
              <a:rPr lang="en-GB" sz="1600" dirty="0">
                <a:latin typeface="Book Antiqua" panose="02040602050305030304" pitchFamily="18" charset="0"/>
              </a:rPr>
            </a:br>
            <a:r>
              <a:rPr lang="en-GB" sz="1600" dirty="0">
                <a:latin typeface="Book Antiqua" panose="02040602050305030304" pitchFamily="18" charset="0"/>
              </a:rPr>
              <a:t>            right ventricle; </a:t>
            </a:r>
            <a:r>
              <a:rPr lang="en-GB" altLang="en-US" sz="1600" dirty="0">
                <a:latin typeface="Book Antiqua" pitchFamily="18" charset="0"/>
                <a:ea typeface="Book Antiqua" pitchFamily="18" charset="0"/>
                <a:cs typeface="Book Antiqua" pitchFamily="18" charset="0"/>
              </a:rPr>
              <a:t> </a:t>
            </a:r>
          </a:p>
          <a:p>
            <a:pPr>
              <a:spcBef>
                <a:spcPct val="20000"/>
              </a:spcBef>
            </a:pPr>
            <a:r>
              <a:rPr lang="en-GB" altLang="en-US" sz="1600" dirty="0">
                <a:latin typeface="Book Antiqua" pitchFamily="18" charset="0"/>
                <a:ea typeface="Book Antiqua" pitchFamily="18" charset="0"/>
                <a:cs typeface="Book Antiqua" pitchFamily="18" charset="0"/>
              </a:rPr>
              <a:t>          - </a:t>
            </a:r>
            <a:r>
              <a:rPr lang="en-GB" sz="1600" dirty="0">
                <a:latin typeface="Book Antiqua" panose="02040602050305030304" pitchFamily="18" charset="0"/>
              </a:rPr>
              <a:t>related mainly to the central tendon of the diaphragm</a:t>
            </a:r>
          </a:p>
          <a:p>
            <a:pPr>
              <a:spcBef>
                <a:spcPct val="20000"/>
              </a:spcBef>
            </a:pP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a:spcBef>
                <a:spcPct val="20000"/>
              </a:spcBef>
            </a:pPr>
            <a:r>
              <a:rPr lang="en-GB" altLang="en-US" dirty="0">
                <a:latin typeface="Book Antiqua" pitchFamily="18" charset="0"/>
                <a:ea typeface="Book Antiqua" pitchFamily="18" charset="0"/>
                <a:cs typeface="Book Antiqua" pitchFamily="18" charset="0"/>
              </a:rPr>
              <a:t> – </a:t>
            </a:r>
            <a:r>
              <a:rPr lang="en-US" altLang="en-US" dirty="0">
                <a:latin typeface="Book Antiqua" pitchFamily="18" charset="0"/>
                <a:ea typeface="Book Antiqua" pitchFamily="18" charset="0"/>
                <a:cs typeface="Book Antiqua" pitchFamily="18" charset="0"/>
              </a:rPr>
              <a:t>left </a:t>
            </a:r>
            <a:r>
              <a:rPr lang="en-GB" altLang="en-US" dirty="0">
                <a:latin typeface="Book Antiqua" pitchFamily="18" charset="0"/>
                <a:ea typeface="Book Antiqua" pitchFamily="18" charset="0"/>
                <a:cs typeface="Book Antiqua" pitchFamily="18" charset="0"/>
              </a:rPr>
              <a:t>pulmonary surface</a:t>
            </a:r>
            <a:r>
              <a:rPr lang="en-U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a:t>
            </a:r>
            <a:r>
              <a:rPr lang="en-GB" altLang="en-US" b="1" dirty="0">
                <a:latin typeface="Book Antiqua" pitchFamily="18" charset="0"/>
                <a:ea typeface="Book Antiqua" pitchFamily="18" charset="0"/>
                <a:cs typeface="Book Antiqua" pitchFamily="18" charset="0"/>
              </a:rPr>
              <a:t>facies pulmonalis</a:t>
            </a:r>
            <a:r>
              <a:rPr lang="en-GB" altLang="en-US" dirty="0">
                <a:latin typeface="Book Antiqua" pitchFamily="18" charset="0"/>
                <a:ea typeface="Book Antiqua" pitchFamily="18" charset="0"/>
                <a:cs typeface="Book Antiqua" pitchFamily="18" charset="0"/>
              </a:rPr>
              <a:t>)</a:t>
            </a:r>
          </a:p>
          <a:p>
            <a:pPr>
              <a:spcBef>
                <a:spcPct val="20000"/>
              </a:spcBef>
            </a:pPr>
            <a:r>
              <a:rPr lang="en-GB" altLang="en-US"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a:t>
            </a:r>
            <a:r>
              <a:rPr lang="en-GB" sz="1600" dirty="0">
                <a:latin typeface="Book Antiqua" panose="02040602050305030304" pitchFamily="18" charset="0"/>
              </a:rPr>
              <a:t>formed mainly by the left ventricle</a:t>
            </a:r>
          </a:p>
          <a:p>
            <a:pPr>
              <a:spcBef>
                <a:spcPct val="20000"/>
              </a:spcBef>
            </a:pPr>
            <a:r>
              <a:rPr lang="en-GB" sz="1600" dirty="0">
                <a:latin typeface="Book Antiqua" panose="02040602050305030304" pitchFamily="18" charset="0"/>
              </a:rPr>
              <a:t>         - it forms the cardiac impression in the left lung</a:t>
            </a:r>
          </a:p>
          <a:p>
            <a:pPr>
              <a:spcBef>
                <a:spcPct val="20000"/>
              </a:spcBef>
            </a:pP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en-GB" altLang="en-US">
                <a:latin typeface="Book Antiqua" pitchFamily="18" charset="0"/>
                <a:ea typeface="Book Antiqua" pitchFamily="18" charset="0"/>
                <a:cs typeface="Book Antiqua" pitchFamily="18" charset="0"/>
              </a:rPr>
              <a:t>right pulmonary </a:t>
            </a:r>
            <a:r>
              <a:rPr lang="en-GB" altLang="en-US" dirty="0">
                <a:latin typeface="Book Antiqua" pitchFamily="18" charset="0"/>
                <a:ea typeface="Book Antiqua" pitchFamily="18" charset="0"/>
                <a:cs typeface="Book Antiqua" pitchFamily="18" charset="0"/>
              </a:rPr>
              <a:t>surface</a:t>
            </a:r>
          </a:p>
          <a:p>
            <a:pPr>
              <a:spcBef>
                <a:spcPct val="20000"/>
              </a:spcBef>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sz="1600" dirty="0">
                <a:latin typeface="Book Antiqua" panose="02040602050305030304" pitchFamily="18" charset="0"/>
              </a:rPr>
              <a:t>formed mainly by the right atrium. </a:t>
            </a:r>
            <a:r>
              <a:rPr lang="en-GB" altLang="en-US" dirty="0">
                <a:latin typeface="Book Antiqua" pitchFamily="18" charset="0"/>
                <a:ea typeface="Book Antiqua" pitchFamily="18" charset="0"/>
                <a:cs typeface="Book Antiqua" pitchFamily="18" charset="0"/>
              </a:rPr>
              <a:t>          </a:t>
            </a:r>
          </a:p>
          <a:p>
            <a:pPr>
              <a:spcBef>
                <a:spcPct val="20000"/>
              </a:spcBef>
            </a:pPr>
            <a:r>
              <a:rPr lang="en-GB" altLang="en-US" dirty="0">
                <a:latin typeface="Book Antiqua" pitchFamily="18" charset="0"/>
                <a:ea typeface="Book Antiqua" pitchFamily="18" charset="0"/>
                <a:cs typeface="Book Antiqua" pitchFamily="18" charset="0"/>
              </a:rPr>
              <a:t>  </a:t>
            </a:r>
          </a:p>
        </p:txBody>
      </p:sp>
      <p:cxnSp>
        <p:nvCxnSpPr>
          <p:cNvPr id="2" name="Straight Arrow Connector 16">
            <a:extLst>
              <a:ext uri="{FF2B5EF4-FFF2-40B4-BE49-F238E27FC236}">
                <a16:creationId xmlns:a16="http://schemas.microsoft.com/office/drawing/2014/main" id="{D99A96E6-7722-9D57-452F-0C09EBEE3464}"/>
              </a:ext>
            </a:extLst>
          </p:cNvPr>
          <p:cNvCxnSpPr>
            <a:cxnSpLocks noChangeShapeType="1"/>
          </p:cNvCxnSpPr>
          <p:nvPr/>
        </p:nvCxnSpPr>
        <p:spPr bwMode="auto">
          <a:xfrm>
            <a:off x="6485956" y="1557769"/>
            <a:ext cx="300607" cy="331897"/>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396225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4"/>
          <p:cNvPicPr>
            <a:picLocks noChangeAspect="1" noChangeArrowheads="1"/>
          </p:cNvPicPr>
          <p:nvPr/>
        </p:nvPicPr>
        <p:blipFill>
          <a:blip r:embed="rId2">
            <a:extLst>
              <a:ext uri="{28A0092B-C50C-407E-A947-70E740481C1C}">
                <a14:useLocalDpi xmlns:a14="http://schemas.microsoft.com/office/drawing/2010/main" val="0"/>
              </a:ext>
            </a:extLst>
          </a:blip>
          <a:srcRect l="7640" r="38017" b="37746"/>
          <a:stretch>
            <a:fillRect/>
          </a:stretch>
        </p:blipFill>
        <p:spPr bwMode="auto">
          <a:xfrm>
            <a:off x="0" y="1628800"/>
            <a:ext cx="4673253" cy="401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grananje disajnih puteva 2"/>
          <p:cNvPicPr>
            <a:picLocks noChangeAspect="1" noChangeArrowheads="1"/>
          </p:cNvPicPr>
          <p:nvPr/>
        </p:nvPicPr>
        <p:blipFill>
          <a:blip r:embed="rId3" cstate="print">
            <a:lum contrast="18000"/>
            <a:extLst>
              <a:ext uri="{28A0092B-C50C-407E-A947-70E740481C1C}">
                <a14:useLocalDpi xmlns:a14="http://schemas.microsoft.com/office/drawing/2010/main" val="0"/>
              </a:ext>
            </a:extLst>
          </a:blip>
          <a:srcRect/>
          <a:stretch>
            <a:fillRect/>
          </a:stretch>
        </p:blipFill>
        <p:spPr bwMode="auto">
          <a:xfrm>
            <a:off x="4788024" y="1556791"/>
            <a:ext cx="4194474" cy="4161719"/>
          </a:xfrm>
          <a:prstGeom prst="rect">
            <a:avLst/>
          </a:prstGeom>
          <a:noFill/>
          <a:ln w="38100">
            <a:solidFill>
              <a:srgbClr val="990033"/>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a:extLst>
              <a:ext uri="{FF2B5EF4-FFF2-40B4-BE49-F238E27FC236}">
                <a16:creationId xmlns:a16="http://schemas.microsoft.com/office/drawing/2014/main" id="{2B063F88-B1F7-3425-EE27-0FB0052339F9}"/>
              </a:ext>
            </a:extLst>
          </p:cNvPr>
          <p:cNvSpPr>
            <a:spLocks noGrp="1" noChangeArrowheads="1"/>
          </p:cNvSpPr>
          <p:nvPr>
            <p:ph type="title" idx="4294967295"/>
          </p:nvPr>
        </p:nvSpPr>
        <p:spPr>
          <a:xfrm>
            <a:off x="428625" y="0"/>
            <a:ext cx="8229600" cy="1071563"/>
          </a:xfrm>
        </p:spPr>
        <p:txBody>
          <a:bodyPr/>
          <a:lstStyle/>
          <a:p>
            <a:pPr eaLnBrk="1" hangingPunct="1"/>
            <a:r>
              <a:rPr lang="en-GB" altLang="en-US" sz="3200" dirty="0"/>
              <a:t>Functional pulmonary blood vessels</a:t>
            </a:r>
            <a:br>
              <a:rPr lang="sr-Latn-CS" altLang="en-US" sz="3200" dirty="0"/>
            </a:br>
            <a:r>
              <a:rPr lang="sr-Latn-CS" altLang="en-US" sz="3200" dirty="0" err="1"/>
              <a:t>vv</a:t>
            </a:r>
            <a:r>
              <a:rPr lang="sr-Latn-CS" altLang="en-US" sz="3200" dirty="0"/>
              <a:t>. </a:t>
            </a:r>
            <a:r>
              <a:rPr lang="sr-Latn-CS" altLang="en-US" sz="3200" dirty="0" err="1"/>
              <a:t>pulmonales</a:t>
            </a:r>
            <a:endParaRPr lang="sr-Latn-CS" altLang="en-US" sz="3200" dirty="0"/>
          </a:p>
        </p:txBody>
      </p:sp>
      <p:sp>
        <p:nvSpPr>
          <p:cNvPr id="72707" name="Content Placeholder 3">
            <a:extLst>
              <a:ext uri="{FF2B5EF4-FFF2-40B4-BE49-F238E27FC236}">
                <a16:creationId xmlns:a16="http://schemas.microsoft.com/office/drawing/2014/main" id="{745FDF16-4767-6B75-3180-57D6231AE9C1}"/>
              </a:ext>
            </a:extLst>
          </p:cNvPr>
          <p:cNvSpPr>
            <a:spLocks noGrp="1" noChangeArrowheads="1"/>
          </p:cNvSpPr>
          <p:nvPr>
            <p:ph sz="half" idx="4294967295"/>
          </p:nvPr>
        </p:nvSpPr>
        <p:spPr>
          <a:xfrm>
            <a:off x="4214813" y="1143000"/>
            <a:ext cx="4929187" cy="5357813"/>
          </a:xfrm>
        </p:spPr>
        <p:txBody>
          <a:bodyPr/>
          <a:lstStyle/>
          <a:p>
            <a:pPr eaLnBrk="1" hangingPunct="1">
              <a:buFontTx/>
              <a:buNone/>
            </a:pPr>
            <a:r>
              <a:rPr lang="en-GB" altLang="en-US" sz="1600" dirty="0"/>
              <a:t>Superficial veins </a:t>
            </a:r>
            <a:r>
              <a:rPr lang="it-IT" altLang="en-US" sz="1600" b="1" dirty="0"/>
              <a:t>– pars interegmentalis</a:t>
            </a:r>
          </a:p>
          <a:p>
            <a:pPr eaLnBrk="1" hangingPunct="1">
              <a:buFontTx/>
              <a:buNone/>
            </a:pPr>
            <a:r>
              <a:rPr lang="en-GB" altLang="en-US" sz="1600" dirty="0"/>
              <a:t>Deep veins </a:t>
            </a:r>
            <a:r>
              <a:rPr lang="it-IT" altLang="en-US" sz="1600" b="1" dirty="0"/>
              <a:t>– pars intrasegmentalis</a:t>
            </a:r>
            <a:endParaRPr lang="sr-Latn-CS" altLang="en-US" sz="1600" b="1" dirty="0"/>
          </a:p>
          <a:p>
            <a:pPr eaLnBrk="1" hangingPunct="1">
              <a:buFontTx/>
              <a:buNone/>
            </a:pPr>
            <a:endParaRPr lang="it-IT" altLang="en-US" sz="1600" b="1" dirty="0"/>
          </a:p>
          <a:p>
            <a:pPr eaLnBrk="1" hangingPunct="1">
              <a:buFontTx/>
              <a:buNone/>
            </a:pPr>
            <a:r>
              <a:rPr lang="sr-Latn-CS" altLang="en-US" sz="1600" b="1" dirty="0"/>
              <a:t>			</a:t>
            </a:r>
            <a:r>
              <a:rPr lang="sr-Latn-CS" altLang="en-US" sz="1600" b="1" dirty="0" err="1"/>
              <a:t>vv</a:t>
            </a:r>
            <a:r>
              <a:rPr lang="sr-Latn-CS" altLang="en-US" sz="1600" b="1" dirty="0"/>
              <a:t>. </a:t>
            </a:r>
            <a:r>
              <a:rPr lang="sr-Latn-CS" altLang="en-US" sz="1600" b="1" dirty="0" err="1"/>
              <a:t>segmentales</a:t>
            </a:r>
            <a:endParaRPr lang="sr-Latn-CS" altLang="en-US" sz="1600" b="1" dirty="0"/>
          </a:p>
          <a:p>
            <a:pPr eaLnBrk="1" hangingPunct="1"/>
            <a:r>
              <a:rPr lang="sr-Latn-CS" altLang="en-US" sz="1600" b="1" i="1" dirty="0"/>
              <a:t>V</a:t>
            </a:r>
            <a:r>
              <a:rPr lang="sr-Cyrl-CS" altLang="en-US" sz="1600" b="1" i="1" dirty="0"/>
              <a:t>.</a:t>
            </a:r>
            <a:r>
              <a:rPr lang="sr-Latn-CS" altLang="en-US" sz="1600" b="1" i="1" dirty="0"/>
              <a:t> </a:t>
            </a:r>
            <a:r>
              <a:rPr lang="sr-Latn-CS" altLang="en-US" sz="1600" b="1" i="1" dirty="0" err="1"/>
              <a:t>pulmonalis</a:t>
            </a:r>
            <a:r>
              <a:rPr lang="sr-Latn-CS" altLang="en-US" sz="1600" b="1" i="1" dirty="0"/>
              <a:t> </a:t>
            </a:r>
            <a:r>
              <a:rPr lang="sr-Latn-CS" altLang="en-US" sz="1600" b="1" i="1" dirty="0" err="1"/>
              <a:t>dextra</a:t>
            </a:r>
            <a:r>
              <a:rPr lang="sr-Latn-CS" altLang="en-US" sz="1600" b="1" i="1" dirty="0"/>
              <a:t> </a:t>
            </a:r>
            <a:r>
              <a:rPr lang="sr-Latn-CS" altLang="en-US" sz="1600" b="1" i="1" dirty="0" err="1"/>
              <a:t>superior</a:t>
            </a:r>
            <a:r>
              <a:rPr lang="en-GB" altLang="en-US" sz="1600" b="1" i="1" dirty="0"/>
              <a:t> – </a:t>
            </a:r>
            <a:r>
              <a:rPr lang="en-GB" altLang="en-US" sz="1600" i="1" dirty="0"/>
              <a:t>formed by union of</a:t>
            </a:r>
            <a:r>
              <a:rPr lang="pt-BR" altLang="en-US" sz="1600" i="1" dirty="0"/>
              <a:t> v. apicalis, v. anterior, v. posterior </a:t>
            </a:r>
            <a:r>
              <a:rPr lang="en-GB" altLang="en-US" sz="1600" i="1" dirty="0"/>
              <a:t>and </a:t>
            </a:r>
            <a:r>
              <a:rPr lang="pt-BR" altLang="en-US" sz="1600" i="1" dirty="0"/>
              <a:t> v. </a:t>
            </a:r>
            <a:r>
              <a:rPr lang="sr-Latn-CS" altLang="en-US" sz="1600" i="1" dirty="0"/>
              <a:t>l</a:t>
            </a:r>
            <a:r>
              <a:rPr lang="pt-BR" altLang="en-US" sz="1600" i="1" dirty="0"/>
              <a:t>obi</a:t>
            </a:r>
            <a:r>
              <a:rPr lang="sr-Latn-CS" altLang="en-US" sz="1600" i="1" dirty="0"/>
              <a:t> </a:t>
            </a:r>
            <a:r>
              <a:rPr lang="sr-Latn-CS" altLang="en-US" sz="1600" i="1" dirty="0" err="1"/>
              <a:t>medii</a:t>
            </a:r>
            <a:endParaRPr lang="sr-Latn-CS" altLang="en-US" sz="1600" b="1" i="1" dirty="0"/>
          </a:p>
          <a:p>
            <a:pPr eaLnBrk="1" hangingPunct="1">
              <a:buFontTx/>
              <a:buNone/>
            </a:pPr>
            <a:endParaRPr lang="sr-Latn-CS" altLang="en-US" sz="1600" b="1" i="1" dirty="0"/>
          </a:p>
          <a:p>
            <a:pPr eaLnBrk="1" hangingPunct="1"/>
            <a:r>
              <a:rPr lang="sr-Latn-CS" altLang="en-US" sz="1600" b="1" i="1" dirty="0"/>
              <a:t>V. </a:t>
            </a:r>
            <a:r>
              <a:rPr lang="sr-Latn-CS" altLang="en-US" sz="1600" b="1" i="1" dirty="0" err="1"/>
              <a:t>pulmonis</a:t>
            </a:r>
            <a:r>
              <a:rPr lang="sr-Latn-CS" altLang="en-US" sz="1600" b="1" i="1" dirty="0"/>
              <a:t> </a:t>
            </a:r>
            <a:r>
              <a:rPr lang="sr-Latn-CS" altLang="en-US" sz="1600" b="1" i="1" dirty="0" err="1"/>
              <a:t>dextra</a:t>
            </a:r>
            <a:r>
              <a:rPr lang="sr-Latn-CS" altLang="en-US" sz="1600" b="1" i="1" dirty="0"/>
              <a:t> </a:t>
            </a:r>
            <a:r>
              <a:rPr lang="sr-Latn-CS" altLang="en-US" sz="1600" b="1" i="1" dirty="0" err="1"/>
              <a:t>inferior</a:t>
            </a:r>
            <a:r>
              <a:rPr lang="en-GB" altLang="en-US" sz="1600" b="1" i="1" dirty="0"/>
              <a:t> - </a:t>
            </a:r>
            <a:r>
              <a:rPr lang="en-GB" altLang="en-US" sz="1600" i="1" dirty="0"/>
              <a:t>formed by union of </a:t>
            </a:r>
            <a:r>
              <a:rPr lang="pt-BR" altLang="en-US" sz="1600" i="1" dirty="0"/>
              <a:t>v. superior </a:t>
            </a:r>
            <a:r>
              <a:rPr lang="en-GB" altLang="en-US" sz="1600" i="1" dirty="0"/>
              <a:t>and </a:t>
            </a:r>
            <a:r>
              <a:rPr lang="pt-BR" altLang="en-US" sz="1600" i="1" dirty="0"/>
              <a:t>v. basalis communis </a:t>
            </a:r>
            <a:endParaRPr lang="sr-Latn-CS" altLang="en-US" sz="1600" b="1" i="1" dirty="0"/>
          </a:p>
          <a:p>
            <a:pPr eaLnBrk="1" hangingPunct="1"/>
            <a:endParaRPr lang="sr-Latn-CS" altLang="en-US" sz="1600" b="1" i="1" dirty="0"/>
          </a:p>
          <a:p>
            <a:pPr eaLnBrk="1" hangingPunct="1"/>
            <a:r>
              <a:rPr lang="sr-Latn-CS" altLang="en-US" sz="1600" b="1" i="1" dirty="0"/>
              <a:t>V</a:t>
            </a:r>
            <a:r>
              <a:rPr lang="sr-Cyrl-CS" altLang="en-US" sz="1600" b="1" i="1" dirty="0"/>
              <a:t>.</a:t>
            </a:r>
            <a:r>
              <a:rPr lang="sr-Latn-CS" altLang="en-US" sz="1600" b="1" i="1" dirty="0"/>
              <a:t> </a:t>
            </a:r>
            <a:r>
              <a:rPr lang="sr-Latn-CS" altLang="en-US" sz="1600" b="1" i="1" dirty="0" err="1"/>
              <a:t>pulmonalis</a:t>
            </a:r>
            <a:r>
              <a:rPr lang="sr-Latn-CS" altLang="en-US" sz="1600" b="1" i="1" dirty="0"/>
              <a:t> </a:t>
            </a:r>
            <a:r>
              <a:rPr lang="sr-Latn-CS" altLang="en-US" sz="1600" b="1" i="1" dirty="0" err="1"/>
              <a:t>sinistra</a:t>
            </a:r>
            <a:r>
              <a:rPr lang="sr-Latn-CS" altLang="en-US" sz="1600" b="1" i="1" dirty="0"/>
              <a:t> </a:t>
            </a:r>
            <a:r>
              <a:rPr lang="sr-Latn-CS" altLang="en-US" sz="1600" b="1" i="1" dirty="0" err="1"/>
              <a:t>superior</a:t>
            </a:r>
            <a:r>
              <a:rPr lang="en-GB" altLang="en-US" sz="1600" b="1" i="1" dirty="0"/>
              <a:t> – </a:t>
            </a:r>
            <a:r>
              <a:rPr lang="en-GB" altLang="en-US" sz="1600" i="1" dirty="0"/>
              <a:t>formed</a:t>
            </a:r>
            <a:r>
              <a:rPr lang="en-GB" altLang="en-US" sz="1600" b="1" i="1" dirty="0"/>
              <a:t> </a:t>
            </a:r>
            <a:r>
              <a:rPr lang="en-GB" altLang="en-US" sz="1600" i="1" dirty="0"/>
              <a:t>by union </a:t>
            </a:r>
            <a:r>
              <a:rPr lang="en-GB" altLang="en-US" sz="1600" dirty="0"/>
              <a:t>of</a:t>
            </a:r>
            <a:r>
              <a:rPr lang="pt-BR" altLang="en-US" sz="1600" dirty="0"/>
              <a:t> </a:t>
            </a:r>
            <a:r>
              <a:rPr lang="pt-BR" altLang="en-US" sz="1600" i="1" dirty="0"/>
              <a:t>v. apicoposterior, v. anterior </a:t>
            </a:r>
            <a:r>
              <a:rPr lang="en-GB" altLang="en-US" sz="1600" i="1" dirty="0"/>
              <a:t>and</a:t>
            </a:r>
            <a:r>
              <a:rPr lang="sr-Cyrl-CS" altLang="en-US" sz="1600" i="1" dirty="0"/>
              <a:t> </a:t>
            </a:r>
            <a:r>
              <a:rPr lang="pt-BR" altLang="en-US" sz="1600" i="1" dirty="0"/>
              <a:t>v. </a:t>
            </a:r>
            <a:r>
              <a:rPr lang="sr-Latn-CS" altLang="en-US" sz="1600" i="1" dirty="0"/>
              <a:t>l</a:t>
            </a:r>
            <a:r>
              <a:rPr lang="pt-BR" altLang="en-US" sz="1600" i="1" dirty="0"/>
              <a:t>ingularis</a:t>
            </a:r>
            <a:endParaRPr lang="sr-Latn-CS" altLang="en-US" sz="1600" b="1" i="1" dirty="0"/>
          </a:p>
          <a:p>
            <a:pPr eaLnBrk="1" hangingPunct="1"/>
            <a:endParaRPr lang="sr-Latn-CS" altLang="en-US" sz="1600" b="1" i="1" dirty="0"/>
          </a:p>
          <a:p>
            <a:pPr eaLnBrk="1" hangingPunct="1"/>
            <a:r>
              <a:rPr lang="sr-Latn-CS" altLang="en-US" sz="1600" b="1" i="1" dirty="0"/>
              <a:t>V. </a:t>
            </a:r>
            <a:r>
              <a:rPr lang="sr-Latn-CS" altLang="en-US" sz="1600" b="1" i="1" dirty="0" err="1"/>
              <a:t>pulmonis</a:t>
            </a:r>
            <a:r>
              <a:rPr lang="sr-Latn-CS" altLang="en-US" sz="1600" b="1" i="1" dirty="0"/>
              <a:t> </a:t>
            </a:r>
            <a:r>
              <a:rPr lang="sr-Latn-CS" altLang="en-US" sz="1600" b="1" i="1" dirty="0" err="1"/>
              <a:t>sinistra</a:t>
            </a:r>
            <a:r>
              <a:rPr lang="sr-Latn-CS" altLang="en-US" sz="1600" b="1" i="1" dirty="0"/>
              <a:t> </a:t>
            </a:r>
            <a:r>
              <a:rPr lang="sr-Latn-CS" altLang="en-US" sz="1600" b="1" i="1" dirty="0" err="1"/>
              <a:t>inferior</a:t>
            </a:r>
            <a:r>
              <a:rPr lang="en-GB" altLang="en-US" sz="1600" b="1" i="1" dirty="0"/>
              <a:t> – </a:t>
            </a:r>
            <a:r>
              <a:rPr lang="en-GB" altLang="en-US" sz="1600" i="1" dirty="0"/>
              <a:t>formed by union of</a:t>
            </a:r>
            <a:r>
              <a:rPr lang="pt-BR" altLang="en-US" sz="1600" dirty="0"/>
              <a:t> </a:t>
            </a:r>
            <a:r>
              <a:rPr lang="pt-BR" altLang="en-US" sz="1600" i="1" dirty="0"/>
              <a:t>v. superior </a:t>
            </a:r>
            <a:r>
              <a:rPr lang="en-GB" altLang="en-US" sz="1600" i="1" dirty="0"/>
              <a:t>and</a:t>
            </a:r>
            <a:r>
              <a:rPr lang="pt-BR" altLang="en-US" sz="1600" i="1" dirty="0"/>
              <a:t> v. basalis communis</a:t>
            </a:r>
            <a:endParaRPr lang="sr-Latn-CS" altLang="en-US" sz="1600" dirty="0"/>
          </a:p>
        </p:txBody>
      </p:sp>
      <p:sp>
        <p:nvSpPr>
          <p:cNvPr id="72708" name="Down Arrow 4">
            <a:extLst>
              <a:ext uri="{FF2B5EF4-FFF2-40B4-BE49-F238E27FC236}">
                <a16:creationId xmlns:a16="http://schemas.microsoft.com/office/drawing/2014/main" id="{D8D49E60-EF68-9827-7E71-E7A8ECE99004}"/>
              </a:ext>
            </a:extLst>
          </p:cNvPr>
          <p:cNvSpPr>
            <a:spLocks noChangeArrowheads="1"/>
          </p:cNvSpPr>
          <p:nvPr/>
        </p:nvSpPr>
        <p:spPr bwMode="auto">
          <a:xfrm>
            <a:off x="6715125" y="1785938"/>
            <a:ext cx="46038" cy="285750"/>
          </a:xfrm>
          <a:prstGeom prst="downArrow">
            <a:avLst>
              <a:gd name="adj1" fmla="val 50000"/>
              <a:gd name="adj2" fmla="val 49999"/>
            </a:avLst>
          </a:prstGeom>
          <a:solidFill>
            <a:schemeClr val="accent1"/>
          </a:solidFill>
          <a:ln w="25400">
            <a:solidFill>
              <a:srgbClr val="443F59"/>
            </a:solidFill>
            <a:miter lim="800000"/>
            <a:headEnd/>
            <a:tailEnd/>
          </a:ln>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sr-Latn-CS" altLang="en-US" sz="1800">
              <a:solidFill>
                <a:srgbClr val="FFFFFF"/>
              </a:solidFill>
            </a:endParaRPr>
          </a:p>
        </p:txBody>
      </p:sp>
      <p:pic>
        <p:nvPicPr>
          <p:cNvPr id="72709" name="Content Placeholder 5" descr="grananje disajnih puteva 2">
            <a:extLst>
              <a:ext uri="{FF2B5EF4-FFF2-40B4-BE49-F238E27FC236}">
                <a16:creationId xmlns:a16="http://schemas.microsoft.com/office/drawing/2014/main" id="{53EA1F16-4B73-5FF9-7B22-D2661081E123}"/>
              </a:ext>
            </a:extLst>
          </p:cNvPr>
          <p:cNvPicPr>
            <a:picLocks noGrp="1" noChangeAspect="1" noChangeArrowheads="1"/>
          </p:cNvPicPr>
          <p:nvPr>
            <p:ph sz="half" idx="4294967295"/>
          </p:nvPr>
        </p:nvPicPr>
        <p:blipFill>
          <a:blip r:embed="rId2">
            <a:lum contrast="18000"/>
            <a:extLst>
              <a:ext uri="{28A0092B-C50C-407E-A947-70E740481C1C}">
                <a14:useLocalDpi xmlns:a14="http://schemas.microsoft.com/office/drawing/2010/main" val="0"/>
              </a:ext>
            </a:extLst>
          </a:blip>
          <a:srcRect/>
          <a:stretch>
            <a:fillRect/>
          </a:stretch>
        </p:blipFill>
        <p:spPr>
          <a:xfrm>
            <a:off x="0" y="1714500"/>
            <a:ext cx="4146550" cy="4114800"/>
          </a:xfrm>
          <a:noFill/>
          <a:ln w="38100">
            <a:solidFill>
              <a:srgbClr val="990033"/>
            </a:solidFill>
            <a:miter lim="800000"/>
            <a:headEnd/>
            <a:tailEnd/>
          </a:ln>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p:cNvPicPr>
            <a:picLocks noChangeAspect="1" noChangeArrowheads="1"/>
          </p:cNvPicPr>
          <p:nvPr/>
        </p:nvPicPr>
        <p:blipFill>
          <a:blip r:embed="rId2">
            <a:lum bright="-12000" contrast="36000"/>
            <a:extLst>
              <a:ext uri="{28A0092B-C50C-407E-A947-70E740481C1C}">
                <a14:useLocalDpi xmlns:a14="http://schemas.microsoft.com/office/drawing/2010/main" val="0"/>
              </a:ext>
            </a:extLst>
          </a:blip>
          <a:srcRect l="14542" t="27449" r="14284" b="8022"/>
          <a:stretch>
            <a:fillRect/>
          </a:stretch>
        </p:blipFill>
        <p:spPr bwMode="auto">
          <a:xfrm>
            <a:off x="3937000" y="0"/>
            <a:ext cx="5207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TextBox 13"/>
          <p:cNvSpPr txBox="1">
            <a:spLocks noChangeArrowheads="1"/>
          </p:cNvSpPr>
          <p:nvPr/>
        </p:nvSpPr>
        <p:spPr bwMode="auto">
          <a:xfrm>
            <a:off x="214313" y="357188"/>
            <a:ext cx="3654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2800" b="1" dirty="0"/>
              <a:t>PULMONARY VEINS</a:t>
            </a:r>
            <a:endParaRPr lang="sr-Latn-CS" altLang="en-US" sz="2800" b="1" dirty="0"/>
          </a:p>
        </p:txBody>
      </p:sp>
      <p:sp>
        <p:nvSpPr>
          <p:cNvPr id="86020" name="TextBox 14"/>
          <p:cNvSpPr txBox="1">
            <a:spLocks noChangeArrowheads="1"/>
          </p:cNvSpPr>
          <p:nvPr/>
        </p:nvSpPr>
        <p:spPr bwMode="auto">
          <a:xfrm>
            <a:off x="357188" y="1428750"/>
            <a:ext cx="3143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a:t> vv. pulmonales dextrae (2)</a:t>
            </a:r>
          </a:p>
          <a:p>
            <a:pPr eaLnBrk="1" hangingPunct="1">
              <a:buFont typeface="Arial" panose="020B0604020202020204" pitchFamily="34" charset="0"/>
              <a:buChar char="-"/>
            </a:pPr>
            <a:r>
              <a:rPr lang="sr-Latn-CS" altLang="en-US"/>
              <a:t> vv. pulmonales sinistrae (2)</a:t>
            </a:r>
          </a:p>
        </p:txBody>
      </p:sp>
      <p:pic>
        <p:nvPicPr>
          <p:cNvPr id="86021" name="Picture 10"/>
          <p:cNvPicPr>
            <a:picLocks noChangeAspect="1" noChangeArrowheads="1"/>
          </p:cNvPicPr>
          <p:nvPr/>
        </p:nvPicPr>
        <p:blipFill>
          <a:blip r:embed="rId3">
            <a:extLst>
              <a:ext uri="{28A0092B-C50C-407E-A947-70E740481C1C}">
                <a14:useLocalDpi xmlns:a14="http://schemas.microsoft.com/office/drawing/2010/main" val="0"/>
              </a:ext>
            </a:extLst>
          </a:blip>
          <a:srcRect l="20218" t="6808" r="30794" b="44119"/>
          <a:stretch>
            <a:fillRect/>
          </a:stretch>
        </p:blipFill>
        <p:spPr bwMode="auto">
          <a:xfrm>
            <a:off x="0" y="3028950"/>
            <a:ext cx="4778375"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2"/>
          <p:cNvPicPr>
            <a:picLocks noChangeAspect="1" noChangeArrowheads="1"/>
          </p:cNvPicPr>
          <p:nvPr/>
        </p:nvPicPr>
        <p:blipFill>
          <a:blip r:embed="rId4">
            <a:extLst>
              <a:ext uri="{28A0092B-C50C-407E-A947-70E740481C1C}">
                <a14:useLocalDpi xmlns:a14="http://schemas.microsoft.com/office/drawing/2010/main" val="0"/>
              </a:ext>
            </a:extLst>
          </a:blip>
          <a:srcRect l="59180" t="34686" r="17969" b="20313"/>
          <a:stretch>
            <a:fillRect/>
          </a:stretch>
        </p:blipFill>
        <p:spPr bwMode="auto">
          <a:xfrm>
            <a:off x="6072188" y="3257550"/>
            <a:ext cx="292576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3" name="TextBox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9413" y="4322763"/>
            <a:ext cx="75088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4" name="TextBox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9838" y="4395788"/>
            <a:ext cx="76200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2"/>
          <p:cNvPicPr>
            <a:picLocks noChangeAspect="1" noChangeArrowheads="1"/>
          </p:cNvPicPr>
          <p:nvPr/>
        </p:nvPicPr>
        <p:blipFill>
          <a:blip r:embed="rId2">
            <a:extLst>
              <a:ext uri="{28A0092B-C50C-407E-A947-70E740481C1C}">
                <a14:useLocalDpi xmlns:a14="http://schemas.microsoft.com/office/drawing/2010/main" val="0"/>
              </a:ext>
            </a:extLst>
          </a:blip>
          <a:srcRect l="21652" t="22905" r="31473" b="16058"/>
          <a:stretch>
            <a:fillRect/>
          </a:stretch>
        </p:blipFill>
        <p:spPr bwMode="auto">
          <a:xfrm>
            <a:off x="4357688" y="1285875"/>
            <a:ext cx="45720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Rectangle 3"/>
          <p:cNvSpPr>
            <a:spLocks noChangeArrowheads="1"/>
          </p:cNvSpPr>
          <p:nvPr/>
        </p:nvSpPr>
        <p:spPr bwMode="auto">
          <a:xfrm>
            <a:off x="3786188" y="285750"/>
            <a:ext cx="1435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2800" b="1"/>
              <a:t>AORTA</a:t>
            </a:r>
            <a:endParaRPr lang="en-US" sz="2800" b="1"/>
          </a:p>
        </p:txBody>
      </p:sp>
      <p:pic>
        <p:nvPicPr>
          <p:cNvPr id="89092" name="TextBox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150" y="1524000"/>
            <a:ext cx="4151313"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87369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B0DC8B6F-C10B-711E-7EE7-372F2B761280}"/>
              </a:ext>
            </a:extLst>
          </p:cNvPr>
          <p:cNvSpPr>
            <a:spLocks noGrp="1" noChangeArrowheads="1"/>
          </p:cNvSpPr>
          <p:nvPr>
            <p:ph type="title" idx="4294967295"/>
          </p:nvPr>
        </p:nvSpPr>
        <p:spPr>
          <a:xfrm>
            <a:off x="457200" y="274638"/>
            <a:ext cx="8229600" cy="417512"/>
          </a:xfrm>
        </p:spPr>
        <p:txBody>
          <a:bodyPr/>
          <a:lstStyle/>
          <a:p>
            <a:pPr eaLnBrk="1" hangingPunct="1">
              <a:defRPr/>
            </a:pPr>
            <a:r>
              <a:rPr lang="en-GB" altLang="en-US" sz="3200" b="1" dirty="0">
                <a:solidFill>
                  <a:srgbClr val="FFFF00"/>
                </a:solidFill>
                <a:effectLst>
                  <a:outerShdw blurRad="38100" dist="38100" dir="2700000" algn="tl">
                    <a:srgbClr val="000000"/>
                  </a:outerShdw>
                </a:effectLst>
                <a:latin typeface="Book Antiqua" panose="02040602050305030304" pitchFamily="18" charset="0"/>
              </a:rPr>
              <a:t>Contents of</a:t>
            </a:r>
            <a:r>
              <a:rPr lang="sr-Latn-CS" altLang="en-US" sz="32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3200" b="1" dirty="0" err="1">
                <a:solidFill>
                  <a:srgbClr val="FFFF00"/>
                </a:solidFill>
                <a:effectLst>
                  <a:outerShdw blurRad="38100" dist="38100" dir="2700000" algn="tl">
                    <a:srgbClr val="000000"/>
                  </a:outerShdw>
                </a:effectLst>
                <a:latin typeface="Book Antiqua" panose="02040602050305030304" pitchFamily="18" charset="0"/>
              </a:rPr>
              <a:t>mediastinum</a:t>
            </a:r>
            <a:r>
              <a:rPr lang="sr-Latn-CS" altLang="en-US" sz="32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3200" b="1" dirty="0" err="1">
                <a:solidFill>
                  <a:srgbClr val="FFFF00"/>
                </a:solidFill>
                <a:effectLst>
                  <a:outerShdw blurRad="38100" dist="38100" dir="2700000" algn="tl">
                    <a:srgbClr val="000000"/>
                  </a:outerShdw>
                </a:effectLst>
                <a:latin typeface="Book Antiqua" panose="02040602050305030304" pitchFamily="18" charset="0"/>
              </a:rPr>
              <a:t>superiu</a:t>
            </a:r>
            <a:r>
              <a:rPr lang="en-GB" altLang="en-US" sz="3200" b="1" dirty="0">
                <a:solidFill>
                  <a:srgbClr val="FFFF00"/>
                </a:solidFill>
                <a:effectLst>
                  <a:outerShdw blurRad="38100" dist="38100" dir="2700000" algn="tl">
                    <a:srgbClr val="000000"/>
                  </a:outerShdw>
                </a:effectLst>
                <a:latin typeface="Book Antiqua" panose="02040602050305030304" pitchFamily="18" charset="0"/>
              </a:rPr>
              <a:t>s</a:t>
            </a:r>
            <a:endParaRPr lang="en-US" altLang="en-US" sz="3200" b="1" dirty="0">
              <a:solidFill>
                <a:srgbClr val="FFFF00"/>
              </a:solidFill>
              <a:effectLst>
                <a:outerShdw blurRad="38100" dist="38100" dir="2700000" algn="tl">
                  <a:srgbClr val="000000"/>
                </a:outerShdw>
              </a:effectLst>
              <a:latin typeface="Book Antiqua" panose="02040602050305030304" pitchFamily="18" charset="0"/>
            </a:endParaRPr>
          </a:p>
        </p:txBody>
      </p:sp>
      <p:pic>
        <p:nvPicPr>
          <p:cNvPr id="21507" name="Picture 6" descr="gr">
            <a:extLst>
              <a:ext uri="{FF2B5EF4-FFF2-40B4-BE49-F238E27FC236}">
                <a16:creationId xmlns:a16="http://schemas.microsoft.com/office/drawing/2014/main" id="{219CF7A6-B986-6CBA-2F7C-A6D5D5BD8BFB}"/>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5219700" y="1628775"/>
            <a:ext cx="3729038" cy="4525963"/>
          </a:xfrm>
          <a:noFill/>
          <a:ln w="28575">
            <a:solidFill>
              <a:srgbClr val="000000"/>
            </a:solidFill>
            <a:miter lim="800000"/>
            <a:headEnd/>
            <a:tailEnd/>
          </a:ln>
        </p:spPr>
      </p:pic>
      <p:sp>
        <p:nvSpPr>
          <p:cNvPr id="10244" name="Rectangle 8">
            <a:extLst>
              <a:ext uri="{FF2B5EF4-FFF2-40B4-BE49-F238E27FC236}">
                <a16:creationId xmlns:a16="http://schemas.microsoft.com/office/drawing/2014/main" id="{CF44D11A-ECFB-FCB5-77A3-B96073BF2AAE}"/>
              </a:ext>
            </a:extLst>
          </p:cNvPr>
          <p:cNvSpPr>
            <a:spLocks noChangeArrowheads="1"/>
          </p:cNvSpPr>
          <p:nvPr/>
        </p:nvSpPr>
        <p:spPr bwMode="auto">
          <a:xfrm>
            <a:off x="395288" y="1412875"/>
            <a:ext cx="4583306" cy="4555093"/>
          </a:xfrm>
          <a:prstGeom prst="rect">
            <a:avLst/>
          </a:prstGeom>
          <a:noFill/>
          <a:ln>
            <a:noFill/>
          </a:ln>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GB" altLang="en-US" sz="1800" i="1" dirty="0">
                <a:solidFill>
                  <a:srgbClr val="FFFF00"/>
                </a:solidFill>
                <a:effectLst>
                  <a:outerShdw blurRad="38100" dist="38100" dir="2700000" algn="tl">
                    <a:srgbClr val="000000"/>
                  </a:outerShdw>
                </a:effectLst>
                <a:latin typeface="Book Antiqua" panose="02040602050305030304" pitchFamily="18" charset="0"/>
              </a:rPr>
              <a:t>Superficially</a:t>
            </a:r>
            <a:r>
              <a:rPr lang="sr-Latn-CS" altLang="en-US" sz="1800" i="1" dirty="0">
                <a:solidFill>
                  <a:srgbClr val="FFFF00"/>
                </a:solidFill>
                <a:effectLst>
                  <a:outerShdw blurRad="38100" dist="38100" dir="2700000" algn="tl">
                    <a:srgbClr val="000000"/>
                  </a:outerShdw>
                </a:effectLst>
                <a:latin typeface="Book Antiqua" panose="02040602050305030304" pitchFamily="18" charset="0"/>
              </a:rPr>
              <a:t>: </a:t>
            </a: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a:t>
            </a:r>
            <a:r>
              <a:rPr lang="en-GB" altLang="en-US" sz="2000" b="1" dirty="0">
                <a:effectLst>
                  <a:outerShdw blurRad="38100" dist="38100" dir="2700000" algn="tl">
                    <a:srgbClr val="000000"/>
                  </a:outerShdw>
                </a:effectLst>
                <a:latin typeface="Book Antiqua" panose="02040602050305030304" pitchFamily="18" charset="0"/>
              </a:rPr>
              <a:t>t</a:t>
            </a:r>
            <a:r>
              <a:rPr lang="sr-Latn-CS" altLang="en-US" sz="2000" b="1" dirty="0" err="1">
                <a:effectLst>
                  <a:outerShdw blurRad="38100" dist="38100" dir="2700000" algn="tl">
                    <a:srgbClr val="000000"/>
                  </a:outerShdw>
                </a:effectLst>
                <a:latin typeface="Book Antiqua" panose="02040602050305030304" pitchFamily="18" charset="0"/>
              </a:rPr>
              <a:t>hymus</a:t>
            </a:r>
            <a:r>
              <a:rPr lang="en-GB" altLang="en-US" sz="2000" b="1" dirty="0">
                <a:effectLst>
                  <a:outerShdw blurRad="38100" dist="38100" dir="2700000" algn="tl">
                    <a:srgbClr val="000000"/>
                  </a:outerShdw>
                </a:effectLst>
                <a:latin typeface="Book Antiqua" panose="02040602050305030304" pitchFamily="18" charset="0"/>
              </a:rPr>
              <a:t> or remains of thymus</a:t>
            </a:r>
            <a:br>
              <a:rPr lang="sr-Latn-CS" altLang="en-US" sz="2000" b="1" dirty="0">
                <a:effectLst>
                  <a:outerShdw blurRad="38100" dist="38100" dir="2700000" algn="tl">
                    <a:srgbClr val="000000"/>
                  </a:outerShdw>
                </a:effectLst>
                <a:latin typeface="Book Antiqua" panose="02040602050305030304" pitchFamily="18" charset="0"/>
              </a:rPr>
            </a:b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en-GB" altLang="en-US" sz="1800" i="1" dirty="0">
                <a:solidFill>
                  <a:srgbClr val="FFFF00"/>
                </a:solidFill>
                <a:effectLst>
                  <a:outerShdw blurRad="38100" dist="38100" dir="2700000" algn="tl">
                    <a:srgbClr val="000000"/>
                  </a:outerShdw>
                </a:effectLst>
                <a:latin typeface="Book Antiqua" panose="02040602050305030304" pitchFamily="18" charset="0"/>
              </a:rPr>
              <a:t>Deeper - Veins</a:t>
            </a:r>
            <a:r>
              <a:rPr lang="sr-Latn-CS" altLang="en-US" sz="1800" i="1" dirty="0">
                <a:solidFill>
                  <a:srgbClr val="FFFF00"/>
                </a:solidFill>
                <a:effectLst>
                  <a:outerShdw blurRad="38100" dist="38100" dir="2700000" algn="tl">
                    <a:srgbClr val="000000"/>
                  </a:outerShdw>
                </a:effectLst>
                <a:latin typeface="Book Antiqua" panose="02040602050305030304" pitchFamily="18" charset="0"/>
              </a:rPr>
              <a:t>:</a:t>
            </a: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v. cava </a:t>
            </a:r>
            <a:r>
              <a:rPr lang="sr-Latn-CS" altLang="en-US" sz="2000" b="1" dirty="0" err="1">
                <a:effectLst>
                  <a:outerShdw blurRad="38100" dist="38100" dir="2700000" algn="tl">
                    <a:srgbClr val="000000"/>
                  </a:outerShdw>
                </a:effectLst>
                <a:latin typeface="Book Antiqua" panose="02040602050305030304" pitchFamily="18" charset="0"/>
              </a:rPr>
              <a:t>superior</a:t>
            </a: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v. </a:t>
            </a:r>
            <a:r>
              <a:rPr lang="sr-Latn-CS" altLang="en-US" sz="2000" b="1" dirty="0" err="1">
                <a:effectLst>
                  <a:outerShdw blurRad="38100" dist="38100" dir="2700000" algn="tl">
                    <a:srgbClr val="000000"/>
                  </a:outerShdw>
                </a:effectLst>
                <a:latin typeface="Book Antiqua" panose="02040602050305030304" pitchFamily="18" charset="0"/>
              </a:rPr>
              <a:t>brachiocephalica</a:t>
            </a:r>
            <a:r>
              <a:rPr lang="sr-Latn-CS" altLang="en-US" sz="2000" b="1" dirty="0">
                <a:effectLst>
                  <a:outerShdw blurRad="38100" dist="38100" dir="2700000" algn="tl">
                    <a:srgbClr val="000000"/>
                  </a:outerShdw>
                </a:effectLst>
                <a:latin typeface="Book Antiqua" panose="02040602050305030304" pitchFamily="18" charset="0"/>
              </a:rPr>
              <a:t> </a:t>
            </a:r>
            <a:r>
              <a:rPr lang="sr-Latn-CS" altLang="en-US" sz="2000" b="1" dirty="0" err="1">
                <a:effectLst>
                  <a:outerShdw blurRad="38100" dist="38100" dir="2700000" algn="tl">
                    <a:srgbClr val="000000"/>
                  </a:outerShdw>
                </a:effectLst>
                <a:latin typeface="Book Antiqua" panose="02040602050305030304" pitchFamily="18" charset="0"/>
              </a:rPr>
              <a:t>dextra</a:t>
            </a:r>
            <a:r>
              <a:rPr lang="sr-Latn-CS" altLang="en-US" sz="2000" b="1" dirty="0">
                <a:effectLst>
                  <a:outerShdw blurRad="38100" dist="38100" dir="2700000" algn="tl">
                    <a:srgbClr val="000000"/>
                  </a:outerShdw>
                </a:effectLst>
                <a:latin typeface="Book Antiqua" panose="02040602050305030304" pitchFamily="18" charset="0"/>
              </a:rPr>
              <a:t> et </a:t>
            </a:r>
            <a:r>
              <a:rPr lang="sr-Latn-CS" altLang="en-US" sz="2000" b="1" dirty="0" err="1">
                <a:effectLst>
                  <a:outerShdw blurRad="38100" dist="38100" dir="2700000" algn="tl">
                    <a:srgbClr val="000000"/>
                  </a:outerShdw>
                </a:effectLst>
                <a:latin typeface="Book Antiqua" panose="02040602050305030304" pitchFamily="18" charset="0"/>
              </a:rPr>
              <a:t>sinistra</a:t>
            </a: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endParaRPr lang="sr-Latn-CS" altLang="en-US" sz="1800" dirty="0">
              <a:latin typeface="Book Antiqua" panose="02040602050305030304" pitchFamily="18" charset="0"/>
            </a:endParaRPr>
          </a:p>
          <a:p>
            <a:pPr eaLnBrk="1" hangingPunct="1">
              <a:spcBef>
                <a:spcPct val="0"/>
              </a:spcBef>
              <a:buFontTx/>
              <a:buNone/>
              <a:defRPr/>
            </a:pPr>
            <a:r>
              <a:rPr lang="en-GB" altLang="en-US" sz="1800" i="1" dirty="0">
                <a:solidFill>
                  <a:srgbClr val="FFFF00"/>
                </a:solidFill>
                <a:effectLst>
                  <a:outerShdw blurRad="38100" dist="38100" dir="2700000" algn="tl">
                    <a:srgbClr val="000000"/>
                  </a:outerShdw>
                </a:effectLst>
                <a:latin typeface="Book Antiqua" panose="02040602050305030304" pitchFamily="18" charset="0"/>
              </a:rPr>
              <a:t>Deeper – Arteries:</a:t>
            </a:r>
            <a:endParaRPr lang="sr-Latn-CS" altLang="en-US" sz="1800" i="1" dirty="0">
              <a:solidFill>
                <a:srgbClr val="FFFF00"/>
              </a:solidFill>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a:t>
            </a:r>
            <a:r>
              <a:rPr lang="sr-Latn-CS" altLang="en-US" sz="2000" b="1" dirty="0" err="1">
                <a:effectLst>
                  <a:outerShdw blurRad="38100" dist="38100" dir="2700000" algn="tl">
                    <a:srgbClr val="000000"/>
                  </a:outerShdw>
                </a:effectLst>
                <a:latin typeface="Book Antiqua" panose="02040602050305030304" pitchFamily="18" charset="0"/>
              </a:rPr>
              <a:t>arcus</a:t>
            </a:r>
            <a:r>
              <a:rPr lang="sr-Latn-CS" altLang="en-US" sz="2000" b="1" dirty="0">
                <a:effectLst>
                  <a:outerShdw blurRad="38100" dist="38100" dir="2700000" algn="tl">
                    <a:srgbClr val="000000"/>
                  </a:outerShdw>
                </a:effectLst>
                <a:latin typeface="Book Antiqua" panose="02040602050305030304" pitchFamily="18" charset="0"/>
              </a:rPr>
              <a:t> </a:t>
            </a:r>
            <a:r>
              <a:rPr lang="sr-Latn-CS" altLang="en-US" sz="2000" b="1" dirty="0" err="1">
                <a:effectLst>
                  <a:outerShdw blurRad="38100" dist="38100" dir="2700000" algn="tl">
                    <a:srgbClr val="000000"/>
                  </a:outerShdw>
                </a:effectLst>
                <a:latin typeface="Book Antiqua" panose="02040602050305030304" pitchFamily="18" charset="0"/>
              </a:rPr>
              <a:t>aortae</a:t>
            </a:r>
            <a:r>
              <a:rPr lang="en-GB" altLang="en-US" sz="2000" b="1" dirty="0">
                <a:effectLst>
                  <a:outerShdw blurRad="38100" dist="38100" dir="2700000" algn="tl">
                    <a:srgbClr val="000000"/>
                  </a:outerShdw>
                </a:effectLst>
                <a:latin typeface="Book Antiqua" panose="02040602050305030304" pitchFamily="18" charset="0"/>
              </a:rPr>
              <a:t> (aortic arch)</a:t>
            </a: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n. </a:t>
            </a:r>
            <a:r>
              <a:rPr lang="sr-Latn-CS" altLang="en-US" sz="2000" b="1" dirty="0" err="1">
                <a:effectLst>
                  <a:outerShdw blurRad="38100" dist="38100" dir="2700000" algn="tl">
                    <a:srgbClr val="000000"/>
                  </a:outerShdw>
                </a:effectLst>
                <a:latin typeface="Book Antiqua" panose="02040602050305030304" pitchFamily="18" charset="0"/>
              </a:rPr>
              <a:t>phrenicus</a:t>
            </a: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sr-Latn-CS" altLang="en-US" sz="2000" b="1" dirty="0">
                <a:effectLst>
                  <a:outerShdw blurRad="38100" dist="38100" dir="2700000" algn="tl">
                    <a:srgbClr val="000000"/>
                  </a:outerShdw>
                </a:effectLst>
                <a:latin typeface="Book Antiqua" panose="02040602050305030304" pitchFamily="18" charset="0"/>
              </a:rPr>
              <a:t>- n. </a:t>
            </a:r>
            <a:r>
              <a:rPr lang="sr-Latn-CS" altLang="en-US" sz="2000" b="1" dirty="0" err="1">
                <a:effectLst>
                  <a:outerShdw blurRad="38100" dist="38100" dir="2700000" algn="tl">
                    <a:srgbClr val="000000"/>
                  </a:outerShdw>
                </a:effectLst>
                <a:latin typeface="Book Antiqua" panose="02040602050305030304" pitchFamily="18" charset="0"/>
              </a:rPr>
              <a:t>vagus</a:t>
            </a:r>
            <a:endParaRPr lang="sr-Latn-CS" altLang="en-US" sz="2000" b="1" dirty="0">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endParaRPr lang="sr-Latn-CS" altLang="en-US" sz="2000" b="1" dirty="0">
              <a:solidFill>
                <a:srgbClr val="FFFF00"/>
              </a:solidFill>
              <a:effectLst>
                <a:outerShdw blurRad="38100" dist="38100" dir="2700000" algn="tl">
                  <a:srgbClr val="000000"/>
                </a:outerShdw>
              </a:effectLst>
              <a:latin typeface="Book Antiqua" panose="02040602050305030304" pitchFamily="18" charset="0"/>
            </a:endParaRPr>
          </a:p>
          <a:p>
            <a:pPr eaLnBrk="1" hangingPunct="1">
              <a:spcBef>
                <a:spcPct val="0"/>
              </a:spcBef>
              <a:buFontTx/>
              <a:buNone/>
              <a:defRPr/>
            </a:pPr>
            <a:r>
              <a:rPr lang="en-GB" altLang="en-US" sz="1800" i="1" dirty="0">
                <a:solidFill>
                  <a:srgbClr val="FFFF00"/>
                </a:solidFill>
                <a:effectLst>
                  <a:outerShdw blurRad="38100" dist="38100" dir="2700000" algn="tl">
                    <a:srgbClr val="000000"/>
                  </a:outerShdw>
                </a:effectLst>
                <a:latin typeface="Book Antiqua" panose="02040602050305030304" pitchFamily="18" charset="0"/>
              </a:rPr>
              <a:t>Deeper - Viscera (Organs)</a:t>
            </a:r>
            <a:r>
              <a:rPr lang="sr-Latn-CS" altLang="en-US" sz="1800" i="1" dirty="0">
                <a:solidFill>
                  <a:srgbClr val="FFFF00"/>
                </a:solidFill>
                <a:effectLst>
                  <a:outerShdw blurRad="38100" dist="38100" dir="2700000" algn="tl">
                    <a:srgbClr val="000000"/>
                  </a:outerShdw>
                </a:effectLst>
                <a:latin typeface="Book Antiqua" panose="02040602050305030304" pitchFamily="18" charset="0"/>
              </a:rPr>
              <a:t>:</a:t>
            </a:r>
            <a:br>
              <a:rPr lang="sr-Latn-CS" altLang="en-US" sz="1800" i="1" dirty="0">
                <a:effectLst>
                  <a:outerShdw blurRad="38100" dist="38100" dir="2700000" algn="tl">
                    <a:srgbClr val="000000"/>
                  </a:outerShdw>
                </a:effectLst>
                <a:latin typeface="Book Antiqua" panose="02040602050305030304" pitchFamily="18" charset="0"/>
              </a:rPr>
            </a:br>
            <a:r>
              <a:rPr lang="sr-Latn-CS" altLang="en-US" sz="2000" b="1" dirty="0">
                <a:effectLst>
                  <a:outerShdw blurRad="38100" dist="38100" dir="2700000" algn="tl">
                    <a:srgbClr val="000000"/>
                  </a:outerShdw>
                </a:effectLst>
                <a:latin typeface="Book Antiqua" panose="02040602050305030304" pitchFamily="18" charset="0"/>
              </a:rPr>
              <a:t>- </a:t>
            </a:r>
            <a:r>
              <a:rPr lang="sr-Latn-CS" altLang="en-US" sz="2000" b="1" dirty="0" err="1">
                <a:effectLst>
                  <a:outerShdw blurRad="38100" dist="38100" dir="2700000" algn="tl">
                    <a:srgbClr val="000000"/>
                  </a:outerShdw>
                </a:effectLst>
                <a:latin typeface="Book Antiqua" panose="02040602050305030304" pitchFamily="18" charset="0"/>
              </a:rPr>
              <a:t>trachea</a:t>
            </a:r>
            <a:br>
              <a:rPr lang="sr-Latn-CS" altLang="en-US" sz="1800" i="1" dirty="0">
                <a:latin typeface="Book Antiqua" panose="02040602050305030304" pitchFamily="18" charset="0"/>
              </a:rPr>
            </a:br>
            <a:r>
              <a:rPr lang="sr-Latn-CS" altLang="en-US" sz="2000" b="1" dirty="0">
                <a:effectLst>
                  <a:outerShdw blurRad="38100" dist="38100" dir="2700000" algn="tl">
                    <a:srgbClr val="000000"/>
                  </a:outerShdw>
                </a:effectLst>
                <a:latin typeface="Book Antiqua" panose="02040602050305030304" pitchFamily="18" charset="0"/>
              </a:rPr>
              <a:t>- </a:t>
            </a:r>
            <a:r>
              <a:rPr lang="sr-Latn-CS" altLang="en-US" sz="2000" b="1" dirty="0" err="1">
                <a:effectLst>
                  <a:outerShdw blurRad="38100" dist="38100" dir="2700000" algn="tl">
                    <a:srgbClr val="000000"/>
                  </a:outerShdw>
                </a:effectLst>
                <a:latin typeface="Book Antiqua" panose="02040602050305030304" pitchFamily="18" charset="0"/>
              </a:rPr>
              <a:t>esophagus</a:t>
            </a:r>
            <a:endParaRPr lang="en-US" altLang="en-US" sz="1800" i="1" dirty="0">
              <a:latin typeface="Book Antiqua" panose="02040602050305030304" pitchFamily="18"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idx="4294967295"/>
          </p:nvPr>
        </p:nvSpPr>
        <p:spPr>
          <a:xfrm>
            <a:off x="0" y="620713"/>
            <a:ext cx="3816350" cy="922337"/>
          </a:xfrm>
        </p:spPr>
        <p:txBody>
          <a:bodyPr/>
          <a:lstStyle/>
          <a:p>
            <a:r>
              <a:rPr lang="sr-Latn-CS" altLang="en-US" sz="3200" b="1" dirty="0">
                <a:solidFill>
                  <a:srgbClr val="FFFF66"/>
                </a:solidFill>
                <a:effectLst>
                  <a:outerShdw blurRad="38100" dist="38100" dir="2700000" algn="tl">
                    <a:srgbClr val="000000"/>
                  </a:outerShdw>
                </a:effectLst>
                <a:latin typeface="Book Antiqua" panose="02040602050305030304" pitchFamily="18" charset="0"/>
              </a:rPr>
              <a:t>MEDIASTINUM </a:t>
            </a:r>
            <a:br>
              <a:rPr lang="sr-Latn-CS" altLang="en-US" sz="3200" b="1" dirty="0">
                <a:solidFill>
                  <a:srgbClr val="FFFF66"/>
                </a:solidFill>
                <a:effectLst>
                  <a:outerShdw blurRad="38100" dist="38100" dir="2700000" algn="tl">
                    <a:srgbClr val="000000"/>
                  </a:outerShdw>
                </a:effectLst>
                <a:latin typeface="Book Antiqua" panose="02040602050305030304" pitchFamily="18" charset="0"/>
              </a:rPr>
            </a:br>
            <a:r>
              <a:rPr lang="sr-Latn-CS" altLang="en-US" sz="3200" b="1" dirty="0">
                <a:solidFill>
                  <a:srgbClr val="FFFF66"/>
                </a:solidFill>
                <a:effectLst>
                  <a:outerShdw blurRad="38100" dist="38100" dir="2700000" algn="tl">
                    <a:srgbClr val="000000"/>
                  </a:outerShdw>
                </a:effectLst>
                <a:latin typeface="Book Antiqua" panose="02040602050305030304" pitchFamily="18" charset="0"/>
              </a:rPr>
              <a:t>POSTERIUS</a:t>
            </a:r>
            <a:endParaRPr lang="en-US" sz="3200" b="1" dirty="0">
              <a:solidFill>
                <a:srgbClr val="FFFF66"/>
              </a:solidFill>
              <a:effectLst>
                <a:outerShdw blurRad="38100" dist="38100" dir="2700000" algn="tl">
                  <a:srgbClr val="000000"/>
                </a:outerShdw>
              </a:effectLst>
              <a:latin typeface="Book Antiqua" panose="02040602050305030304" pitchFamily="18" charset="0"/>
            </a:endParaRPr>
          </a:p>
        </p:txBody>
      </p:sp>
      <p:sp>
        <p:nvSpPr>
          <p:cNvPr id="88067" name="Rectangle 3"/>
          <p:cNvSpPr>
            <a:spLocks noGrp="1" noChangeArrowheads="1"/>
          </p:cNvSpPr>
          <p:nvPr>
            <p:ph type="body" sz="half" idx="4294967295"/>
          </p:nvPr>
        </p:nvSpPr>
        <p:spPr>
          <a:xfrm>
            <a:off x="0" y="2205038"/>
            <a:ext cx="4146550" cy="3949700"/>
          </a:xfrm>
        </p:spPr>
        <p:txBody>
          <a:bodyPr/>
          <a:lstStyle/>
          <a:p>
            <a:pPr>
              <a:buFontTx/>
              <a:buNone/>
            </a:pP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Thoracic part of </a:t>
            </a:r>
            <a:r>
              <a:rPr lang="sr-Latn-CS" altLang="en-US" sz="2000" b="1" dirty="0" err="1">
                <a:solidFill>
                  <a:srgbClr val="FFFF66"/>
                </a:solidFill>
                <a:effectLst>
                  <a:outerShdw blurRad="38100" dist="38100" dir="2700000" algn="tl">
                    <a:srgbClr val="000000"/>
                  </a:outerShdw>
                </a:effectLst>
                <a:latin typeface="Book Antiqua" panose="02040602050305030304" pitchFamily="18" charset="0"/>
              </a:rPr>
              <a:t>aort</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a</a:t>
            </a:r>
            <a:endParaRPr lang="sr-Latn-CS" altLang="en-US" sz="2000" b="1" dirty="0">
              <a:solidFill>
                <a:srgbClr val="FFFF66"/>
              </a:solidFill>
              <a:effectLst>
                <a:outerShdw blurRad="38100" dist="38100" dir="2700000" algn="tl">
                  <a:srgbClr val="000000"/>
                </a:outerShdw>
              </a:effectLst>
              <a:latin typeface="Book Antiqua" panose="02040602050305030304" pitchFamily="18" charset="0"/>
            </a:endParaRPr>
          </a:p>
          <a:p>
            <a:pPr>
              <a:buFontTx/>
              <a:buNone/>
            </a:pP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E</a:t>
            </a:r>
            <a:r>
              <a:rPr lang="sr-Latn-CS" altLang="en-US" sz="2000" b="1" dirty="0" err="1">
                <a:solidFill>
                  <a:srgbClr val="FFFF66"/>
                </a:solidFill>
                <a:effectLst>
                  <a:outerShdw blurRad="38100" dist="38100" dir="2700000" algn="tl">
                    <a:srgbClr val="000000"/>
                  </a:outerShdw>
                </a:effectLst>
                <a:latin typeface="Book Antiqua" panose="02040602050305030304" pitchFamily="18" charset="0"/>
              </a:rPr>
              <a:t>sophagus</a:t>
            </a:r>
            <a:endParaRPr lang="sr-Latn-CS" altLang="en-US" sz="2000" b="1" dirty="0">
              <a:solidFill>
                <a:srgbClr val="FFFF66"/>
              </a:solidFill>
              <a:effectLst>
                <a:outerShdw blurRad="38100" dist="38100" dir="2700000" algn="tl">
                  <a:srgbClr val="000000"/>
                </a:outerShdw>
              </a:effectLst>
              <a:latin typeface="Book Antiqua" panose="02040602050305030304" pitchFamily="18" charset="0"/>
            </a:endParaRPr>
          </a:p>
          <a:p>
            <a:pPr>
              <a:buFontTx/>
              <a:buNone/>
            </a:pP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S</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y</a:t>
            </a:r>
            <a:r>
              <a:rPr lang="sr-Latn-CS" altLang="en-US" sz="2000" b="1" dirty="0" err="1">
                <a:solidFill>
                  <a:srgbClr val="FFFF66"/>
                </a:solidFill>
                <a:effectLst>
                  <a:outerShdw blurRad="38100" dist="38100" dir="2700000" algn="tl">
                    <a:srgbClr val="000000"/>
                  </a:outerShdw>
                </a:effectLst>
                <a:latin typeface="Book Antiqua" panose="02040602050305030304" pitchFamily="18" charset="0"/>
              </a:rPr>
              <a:t>stem</a:t>
            </a: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of </a:t>
            </a:r>
            <a:r>
              <a:rPr lang="sr-Latn-CS" altLang="en-US" sz="2000" b="1" dirty="0" err="1">
                <a:solidFill>
                  <a:srgbClr val="FFFF66"/>
                </a:solidFill>
                <a:effectLst>
                  <a:outerShdw blurRad="38100" dist="38100" dir="2700000" algn="tl">
                    <a:srgbClr val="000000"/>
                  </a:outerShdw>
                </a:effectLst>
                <a:latin typeface="Book Antiqua" panose="02040602050305030304" pitchFamily="18" charset="0"/>
              </a:rPr>
              <a:t>azygos</a:t>
            </a: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veins</a:t>
            </a:r>
            <a:endParaRPr lang="sr-Latn-CS" altLang="en-US" sz="2000" b="1" dirty="0">
              <a:solidFill>
                <a:srgbClr val="FFFF66"/>
              </a:solidFill>
              <a:effectLst>
                <a:outerShdw blurRad="38100" dist="38100" dir="2700000" algn="tl">
                  <a:srgbClr val="000000"/>
                </a:outerShdw>
              </a:effectLst>
              <a:latin typeface="Book Antiqua" panose="02040602050305030304" pitchFamily="18" charset="0"/>
            </a:endParaRPr>
          </a:p>
          <a:p>
            <a:pPr>
              <a:buFontTx/>
              <a:buNone/>
            </a:pP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Thoracic duct</a:t>
            </a:r>
            <a:endParaRPr lang="sr-Latn-CS" altLang="en-US" sz="2000" b="1" dirty="0">
              <a:solidFill>
                <a:srgbClr val="FFFF66"/>
              </a:solidFill>
              <a:effectLst>
                <a:outerShdw blurRad="38100" dist="38100" dir="2700000" algn="tl">
                  <a:srgbClr val="000000"/>
                </a:outerShdw>
              </a:effectLst>
              <a:latin typeface="Book Antiqua" panose="02040602050305030304" pitchFamily="18" charset="0"/>
            </a:endParaRPr>
          </a:p>
          <a:p>
            <a:pPr>
              <a:buFontTx/>
              <a:buNone/>
            </a:pPr>
            <a:r>
              <a:rPr lang="sr-Latn-CS" altLang="en-US" sz="20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66"/>
                </a:solidFill>
                <a:effectLst>
                  <a:outerShdw blurRad="38100" dist="38100" dir="2700000" algn="tl">
                    <a:srgbClr val="000000"/>
                  </a:outerShdw>
                </a:effectLst>
                <a:latin typeface="Book Antiqua" panose="02040602050305030304" pitchFamily="18" charset="0"/>
              </a:rPr>
              <a:t>Sympathetic trunk</a:t>
            </a:r>
            <a:endParaRPr lang="en-US" sz="2000" b="1" dirty="0">
              <a:solidFill>
                <a:srgbClr val="FFFF66"/>
              </a:solidFill>
              <a:effectLst>
                <a:outerShdw blurRad="38100" dist="38100" dir="2700000" algn="tl">
                  <a:srgbClr val="000000"/>
                </a:outerShdw>
              </a:effectLst>
              <a:latin typeface="Book Antiqua" panose="02040602050305030304" pitchFamily="18" charset="0"/>
            </a:endParaRPr>
          </a:p>
        </p:txBody>
      </p:sp>
      <p:pic>
        <p:nvPicPr>
          <p:cNvPr id="88068" name="Picture 7" descr="odnosi trachea, luk aorte, VCS"/>
          <p:cNvPicPr>
            <a:picLocks noGrp="1" noChangeAspect="1" noChangeArrowheads="1"/>
          </p:cNvPicPr>
          <p:nvPr>
            <p:ph sz="half" idx="4294967295"/>
          </p:nvPr>
        </p:nvPicPr>
        <p:blipFill>
          <a:blip r:embed="rId2">
            <a:lum contrast="6000"/>
            <a:extLst>
              <a:ext uri="{28A0092B-C50C-407E-A947-70E740481C1C}">
                <a14:useLocalDpi xmlns:a14="http://schemas.microsoft.com/office/drawing/2010/main" val="0"/>
              </a:ext>
            </a:extLst>
          </a:blip>
          <a:srcRect/>
          <a:stretch>
            <a:fillRect/>
          </a:stretch>
        </p:blipFill>
        <p:spPr>
          <a:xfrm>
            <a:off x="4067175" y="476250"/>
            <a:ext cx="4932363" cy="5976938"/>
          </a:xfrm>
          <a:noFill/>
          <a:ln w="38100">
            <a:solidFill>
              <a:srgbClr val="6600CC"/>
            </a:solidFill>
            <a:miter lim="800000"/>
            <a:headEnd/>
            <a:tailEnd/>
          </a:ln>
        </p:spPr>
      </p:pic>
    </p:spTree>
  </p:cSld>
  <p:clrMapOvr>
    <a:masterClrMapping/>
  </p:clrMapOvr>
  <p:transition spd="slow">
    <p:diamond/>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ChangeArrowheads="1"/>
          </p:cNvSpPr>
          <p:nvPr/>
        </p:nvSpPr>
        <p:spPr bwMode="auto">
          <a:xfrm>
            <a:off x="818222" y="357515"/>
            <a:ext cx="80393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ASCENDING AORTA (</a:t>
            </a:r>
            <a:r>
              <a:rPr lang="sr-Latn-CS" altLang="en-US" sz="2800" b="1" dirty="0">
                <a:latin typeface="Book Antiqua" panose="02040602050305030304" pitchFamily="18" charset="0"/>
              </a:rPr>
              <a:t>AORTA ASCENDENS</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0116" name="Picture 7" descr="arcus aorte 1"/>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a:stretch>
            <a:fillRect/>
          </a:stretch>
        </p:blipFill>
        <p:spPr bwMode="auto">
          <a:xfrm>
            <a:off x="5546880" y="1593056"/>
            <a:ext cx="3597119" cy="3812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7" name="TextBox 5"/>
          <p:cNvSpPr txBox="1">
            <a:spLocks noChangeArrowheads="1"/>
          </p:cNvSpPr>
          <p:nvPr/>
        </p:nvSpPr>
        <p:spPr bwMode="auto">
          <a:xfrm>
            <a:off x="3748178" y="3023280"/>
            <a:ext cx="17240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dirty="0">
                <a:solidFill>
                  <a:srgbClr val="161616"/>
                </a:solidFill>
              </a:rPr>
              <a:t>Aorta </a:t>
            </a:r>
            <a:r>
              <a:rPr lang="sr-Latn-CS" altLang="en-US" sz="1600" dirty="0" err="1">
                <a:solidFill>
                  <a:srgbClr val="161616"/>
                </a:solidFill>
              </a:rPr>
              <a:t>ascendens</a:t>
            </a:r>
            <a:endParaRPr lang="sr-Latn-CS" altLang="en-US" sz="1600" dirty="0">
              <a:solidFill>
                <a:srgbClr val="161616"/>
              </a:solidFill>
            </a:endParaRPr>
          </a:p>
        </p:txBody>
      </p:sp>
      <p:cxnSp>
        <p:nvCxnSpPr>
          <p:cNvPr id="90118" name="Straight Arrow Connector 7"/>
          <p:cNvCxnSpPr>
            <a:cxnSpLocks noChangeShapeType="1"/>
          </p:cNvCxnSpPr>
          <p:nvPr/>
        </p:nvCxnSpPr>
        <p:spPr bwMode="auto">
          <a:xfrm>
            <a:off x="5397527" y="3212976"/>
            <a:ext cx="1398561" cy="0"/>
          </a:xfrm>
          <a:prstGeom prst="straightConnector1">
            <a:avLst/>
          </a:prstGeom>
          <a:noFill/>
          <a:ln w="25400">
            <a:solidFill>
              <a:srgbClr val="161616"/>
            </a:solidFill>
            <a:round/>
            <a:headEnd/>
            <a:tailEnd type="arrow" w="med" len="med"/>
          </a:ln>
          <a:extLst>
            <a:ext uri="{909E8E84-426E-40DD-AFC4-6F175D3DCCD1}">
              <a14:hiddenFill xmlns:a14="http://schemas.microsoft.com/office/drawing/2010/main">
                <a:noFill/>
              </a14:hiddenFill>
            </a:ext>
          </a:extLst>
        </p:spPr>
      </p:cxnSp>
      <p:sp>
        <p:nvSpPr>
          <p:cNvPr id="2" name="TextBox 4">
            <a:extLst>
              <a:ext uri="{FF2B5EF4-FFF2-40B4-BE49-F238E27FC236}">
                <a16:creationId xmlns:a16="http://schemas.microsoft.com/office/drawing/2014/main" id="{F5AB3B24-203C-EAA4-8DC4-2BFDBE264EE5}"/>
              </a:ext>
            </a:extLst>
          </p:cNvPr>
          <p:cNvSpPr txBox="1">
            <a:spLocks noChangeArrowheads="1"/>
          </p:cNvSpPr>
          <p:nvPr/>
        </p:nvSpPr>
        <p:spPr bwMode="auto">
          <a:xfrm>
            <a:off x="0" y="1571625"/>
            <a:ext cx="560281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latin typeface="Book Antiqua" panose="02040602050305030304" pitchFamily="18" charset="0"/>
              </a:rPr>
              <a:t>Begins at level of</a:t>
            </a:r>
            <a:r>
              <a:rPr lang="sr-Latn-CS" altLang="en-US" dirty="0">
                <a:latin typeface="Book Antiqua" panose="02040602050305030304" pitchFamily="18" charset="0"/>
              </a:rPr>
              <a:t>: </a:t>
            </a:r>
            <a:r>
              <a:rPr lang="en-GB" altLang="en-US" dirty="0">
                <a:latin typeface="Book Antiqua" panose="02040602050305030304" pitchFamily="18" charset="0"/>
              </a:rPr>
              <a:t> - 3</a:t>
            </a:r>
            <a:r>
              <a:rPr lang="en-GB" altLang="en-US" baseline="30000" dirty="0">
                <a:latin typeface="Book Antiqua" panose="02040602050305030304" pitchFamily="18" charset="0"/>
              </a:rPr>
              <a:t>rd</a:t>
            </a:r>
            <a:r>
              <a:rPr lang="en-GB" altLang="en-US" dirty="0">
                <a:latin typeface="Book Antiqua" panose="02040602050305030304" pitchFamily="18" charset="0"/>
              </a:rPr>
              <a:t> left </a:t>
            </a:r>
            <a:r>
              <a:rPr lang="en-GB" altLang="en-US" dirty="0" err="1">
                <a:latin typeface="Book Antiqua" panose="02040602050305030304" pitchFamily="18" charset="0"/>
              </a:rPr>
              <a:t>sternochondral</a:t>
            </a:r>
            <a:r>
              <a:rPr lang="en-GB" altLang="en-US" dirty="0">
                <a:latin typeface="Book Antiqua" panose="02040602050305030304" pitchFamily="18" charset="0"/>
              </a:rPr>
              <a:t> joint</a:t>
            </a:r>
          </a:p>
          <a:p>
            <a:pPr eaLnBrk="1" hangingPunct="1"/>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Ends at the level</a:t>
            </a:r>
            <a:r>
              <a:rPr lang="sr-Latn-CS" altLang="en-US" dirty="0">
                <a:latin typeface="Book Antiqua" panose="02040602050305030304" pitchFamily="18" charset="0"/>
              </a:rPr>
              <a:t>: </a:t>
            </a:r>
            <a:r>
              <a:rPr lang="en-GB" altLang="en-US" dirty="0">
                <a:latin typeface="Book Antiqua" panose="02040602050305030304" pitchFamily="18" charset="0"/>
              </a:rPr>
              <a:t> - 2</a:t>
            </a:r>
            <a:r>
              <a:rPr lang="en-GB" altLang="en-US" baseline="30000" dirty="0">
                <a:latin typeface="Book Antiqua" panose="02040602050305030304" pitchFamily="18" charset="0"/>
              </a:rPr>
              <a:t>nd</a:t>
            </a:r>
            <a:r>
              <a:rPr lang="en-GB" altLang="en-US" dirty="0">
                <a:latin typeface="Book Antiqua" panose="02040602050305030304" pitchFamily="18" charset="0"/>
              </a:rPr>
              <a:t> right </a:t>
            </a:r>
            <a:r>
              <a:rPr lang="en-GB" altLang="en-US" dirty="0" err="1">
                <a:latin typeface="Book Antiqua" panose="02040602050305030304" pitchFamily="18" charset="0"/>
              </a:rPr>
              <a:t>sternochondral</a:t>
            </a:r>
            <a:r>
              <a:rPr lang="en-GB" altLang="en-US" dirty="0">
                <a:latin typeface="Book Antiqua" panose="02040602050305030304" pitchFamily="18" charset="0"/>
              </a:rPr>
              <a:t> joint</a:t>
            </a:r>
            <a:endParaRPr lang="sr-Latn-CS" altLang="en-US" dirty="0">
              <a:latin typeface="Book Antiqua" panose="02040602050305030304" pitchFamily="18" charset="0"/>
            </a:endParaRPr>
          </a:p>
          <a:p>
            <a:pPr eaLnBrk="1" hangingPunct="1"/>
            <a:endParaRPr lang="sr-Latn-CS" altLang="en-US" dirty="0">
              <a:latin typeface="Book Antiqua" panose="02040602050305030304" pitchFamily="18" charset="0"/>
            </a:endParaRPr>
          </a:p>
          <a:p>
            <a:pPr eaLnBrk="1" hangingPunct="1">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intrapericardial part of aorta</a:t>
            </a:r>
            <a:endParaRPr lang="sr-Latn-CS" altLang="en-US" dirty="0">
              <a:latin typeface="Book Antiqua" panose="02040602050305030304" pitchFamily="18" charset="0"/>
            </a:endParaRP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Length: 5 – 6 cm</a:t>
            </a:r>
          </a:p>
          <a:p>
            <a:pPr eaLnBrk="1" hangingPunct="1"/>
            <a:r>
              <a:rPr lang="en-GB" altLang="en-US" dirty="0">
                <a:latin typeface="Book Antiqua" panose="02040602050305030304" pitchFamily="18" charset="0"/>
              </a:rPr>
              <a:t>Diameter: - 26 - 27 mm</a:t>
            </a:r>
          </a:p>
          <a:p>
            <a:pPr eaLnBrk="1" hangingPunct="1"/>
            <a:r>
              <a:rPr lang="en-GB" altLang="en-US" dirty="0">
                <a:latin typeface="Book Antiqua" panose="02040602050305030304" pitchFamily="18" charset="0"/>
              </a:rPr>
              <a:t>                   - initial segment is wider – </a:t>
            </a:r>
            <a:r>
              <a:rPr lang="en-GB" altLang="en-US" dirty="0">
                <a:solidFill>
                  <a:srgbClr val="FFFF00"/>
                </a:solidFill>
                <a:latin typeface="Book Antiqua" panose="02040602050305030304" pitchFamily="18" charset="0"/>
              </a:rPr>
              <a:t>bulbus </a:t>
            </a:r>
            <a:r>
              <a:rPr lang="en-GB" altLang="en-US" dirty="0" err="1">
                <a:solidFill>
                  <a:srgbClr val="FFFF00"/>
                </a:solidFill>
                <a:latin typeface="Book Antiqua" panose="02040602050305030304" pitchFamily="18" charset="0"/>
              </a:rPr>
              <a:t>aorte</a:t>
            </a:r>
            <a:br>
              <a:rPr lang="en-GB" altLang="en-US" dirty="0">
                <a:latin typeface="Book Antiqua" panose="02040602050305030304" pitchFamily="18" charset="0"/>
              </a:rPr>
            </a:br>
            <a:r>
              <a:rPr lang="en-GB" altLang="en-US" dirty="0">
                <a:latin typeface="Book Antiqua" panose="02040602050305030304" pitchFamily="18" charset="0"/>
              </a:rPr>
              <a:t>                     (bulbus </a:t>
            </a:r>
            <a:r>
              <a:rPr lang="en-GB" altLang="en-US" dirty="0" err="1">
                <a:latin typeface="Book Antiqua" panose="02040602050305030304" pitchFamily="18" charset="0"/>
              </a:rPr>
              <a:t>aorte</a:t>
            </a:r>
            <a:r>
              <a:rPr lang="en-GB" altLang="en-US" dirty="0">
                <a:latin typeface="Book Antiqua" panose="02040602050305030304" pitchFamily="18" charset="0"/>
              </a:rPr>
              <a:t> and semilunar </a:t>
            </a:r>
            <a:r>
              <a:rPr lang="en-GB" altLang="en-US" dirty="0" err="1">
                <a:latin typeface="Book Antiqua" panose="02040602050305030304" pitchFamily="18" charset="0"/>
              </a:rPr>
              <a:t>aotic</a:t>
            </a:r>
            <a:r>
              <a:rPr lang="en-GB" altLang="en-US" dirty="0">
                <a:latin typeface="Book Antiqua" panose="02040602050305030304" pitchFamily="18" charset="0"/>
              </a:rPr>
              <a:t> valves</a:t>
            </a:r>
          </a:p>
          <a:p>
            <a:pPr eaLnBrk="1" hangingPunct="1"/>
            <a:r>
              <a:rPr lang="en-GB" altLang="en-US" dirty="0">
                <a:latin typeface="Book Antiqua" panose="02040602050305030304" pitchFamily="18" charset="0"/>
              </a:rPr>
              <a:t>                     form sinus aortae – </a:t>
            </a:r>
            <a:r>
              <a:rPr lang="en-GB" altLang="en-US" dirty="0" err="1">
                <a:latin typeface="Book Antiqua" panose="02040602050305030304" pitchFamily="18" charset="0"/>
              </a:rPr>
              <a:t>Valsavlae</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terminal segment is the widest – </a:t>
            </a:r>
            <a:br>
              <a:rPr lang="en-GB" altLang="en-US" dirty="0">
                <a:latin typeface="Book Antiqua" panose="02040602050305030304" pitchFamily="18" charset="0"/>
              </a:rPr>
            </a:br>
            <a:r>
              <a:rPr lang="en-GB" altLang="en-US" dirty="0">
                <a:latin typeface="Book Antiqua" panose="02040602050305030304" pitchFamily="18" charset="0"/>
              </a:rPr>
              <a:t>                     (</a:t>
            </a:r>
            <a:r>
              <a:rPr lang="en-GB" altLang="en-US" dirty="0">
                <a:solidFill>
                  <a:srgbClr val="FFFF00"/>
                </a:solidFill>
                <a:latin typeface="Book Antiqua" panose="02040602050305030304" pitchFamily="18" charset="0"/>
              </a:rPr>
              <a:t>sinus maximus aortae</a:t>
            </a:r>
            <a:r>
              <a:rPr lang="en-GB" altLang="en-US" dirty="0">
                <a:latin typeface="Book Antiqua" panose="02040602050305030304" pitchFamily="18" charset="0"/>
              </a:rPr>
              <a:t>): 32-33 mm, </a:t>
            </a:r>
          </a:p>
          <a:p>
            <a:pPr eaLnBrk="1" hangingPunct="1"/>
            <a:r>
              <a:rPr lang="en-GB" altLang="en-US" dirty="0">
                <a:latin typeface="Book Antiqua" panose="02040602050305030304" pitchFamily="18" charset="0"/>
              </a:rPr>
              <a:t>                     point where it is continued by aortic arch</a:t>
            </a:r>
            <a:endParaRPr lang="sr-Latn-CS"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ChangeArrowheads="1"/>
          </p:cNvSpPr>
          <p:nvPr/>
        </p:nvSpPr>
        <p:spPr bwMode="auto">
          <a:xfrm>
            <a:off x="818217" y="357515"/>
            <a:ext cx="80393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ASCENDING AORTA (</a:t>
            </a:r>
            <a:r>
              <a:rPr lang="sr-Latn-CS" altLang="en-US" sz="2800" b="1" dirty="0">
                <a:latin typeface="Book Antiqua" panose="02040602050305030304" pitchFamily="18" charset="0"/>
              </a:rPr>
              <a:t>AORTA ASCENDENS</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1140" name="Picture 7" descr="arcus aorte 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5232400" y="1285875"/>
            <a:ext cx="391160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1" name="TextBox 5"/>
          <p:cNvSpPr txBox="1">
            <a:spLocks noChangeArrowheads="1"/>
          </p:cNvSpPr>
          <p:nvPr/>
        </p:nvSpPr>
        <p:spPr bwMode="auto">
          <a:xfrm>
            <a:off x="5072063" y="4000500"/>
            <a:ext cx="17240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solidFill>
                  <a:srgbClr val="161616"/>
                </a:solidFill>
              </a:rPr>
              <a:t>Aorta ascendens</a:t>
            </a:r>
          </a:p>
        </p:txBody>
      </p:sp>
      <p:cxnSp>
        <p:nvCxnSpPr>
          <p:cNvPr id="91142" name="Straight Arrow Connector 7"/>
          <p:cNvCxnSpPr>
            <a:cxnSpLocks noChangeShapeType="1"/>
          </p:cNvCxnSpPr>
          <p:nvPr/>
        </p:nvCxnSpPr>
        <p:spPr bwMode="auto">
          <a:xfrm flipV="1">
            <a:off x="5351954" y="3095625"/>
            <a:ext cx="1428750" cy="1000125"/>
          </a:xfrm>
          <a:prstGeom prst="straightConnector1">
            <a:avLst/>
          </a:prstGeom>
          <a:noFill/>
          <a:ln w="25400">
            <a:solidFill>
              <a:srgbClr val="161616"/>
            </a:solidFill>
            <a:round/>
            <a:headEnd/>
            <a:tailEnd type="arrow" w="med" len="med"/>
          </a:ln>
          <a:extLst>
            <a:ext uri="{909E8E84-426E-40DD-AFC4-6F175D3DCCD1}">
              <a14:hiddenFill xmlns:a14="http://schemas.microsoft.com/office/drawing/2010/main">
                <a:noFill/>
              </a14:hiddenFill>
            </a:ext>
          </a:extLst>
        </p:spPr>
      </p:cxnSp>
      <p:sp>
        <p:nvSpPr>
          <p:cNvPr id="2" name="TextBox 4">
            <a:extLst>
              <a:ext uri="{FF2B5EF4-FFF2-40B4-BE49-F238E27FC236}">
                <a16:creationId xmlns:a16="http://schemas.microsoft.com/office/drawing/2014/main" id="{2D7EAA51-6C5D-DEE7-A84F-CB26DF1D0740}"/>
              </a:ext>
            </a:extLst>
          </p:cNvPr>
          <p:cNvSpPr txBox="1">
            <a:spLocks noChangeArrowheads="1"/>
          </p:cNvSpPr>
          <p:nvPr/>
        </p:nvSpPr>
        <p:spPr bwMode="auto">
          <a:xfrm>
            <a:off x="21431" y="1063625"/>
            <a:ext cx="5737225"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anterior</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2</a:t>
            </a:r>
            <a:r>
              <a:rPr lang="en-GB" altLang="en-US" baseline="30000" dirty="0">
                <a:latin typeface="Book Antiqua" panose="02040602050305030304" pitchFamily="18" charset="0"/>
              </a:rPr>
              <a:t>nd</a:t>
            </a:r>
            <a:r>
              <a:rPr lang="en-GB" altLang="en-US" dirty="0">
                <a:latin typeface="Book Antiqua" panose="02040602050305030304" pitchFamily="18" charset="0"/>
              </a:rPr>
              <a:t> right costal cartilage</a:t>
            </a: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err="1">
                <a:latin typeface="Book Antiqua" panose="02040602050305030304" pitchFamily="18" charset="0"/>
              </a:rPr>
              <a:t>recessus</a:t>
            </a:r>
            <a:r>
              <a:rPr lang="en-GB" altLang="en-US" dirty="0">
                <a:latin typeface="Book Antiqua" panose="02040602050305030304" pitchFamily="18" charset="0"/>
              </a:rPr>
              <a:t> </a:t>
            </a:r>
            <a:r>
              <a:rPr lang="en-GB" altLang="en-US" dirty="0" err="1">
                <a:latin typeface="Book Antiqua" panose="02040602050305030304" pitchFamily="18" charset="0"/>
              </a:rPr>
              <a:t>costomediastinalis</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pericardium</a:t>
            </a:r>
            <a:endParaRPr lang="sr-Cyrl-CS"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posterior</a:t>
            </a:r>
            <a:r>
              <a:rPr lang="sr-Cyrl-CS" altLang="en-US" dirty="0">
                <a:solidFill>
                  <a:srgbClr val="FFFF66"/>
                </a:solidFill>
                <a:latin typeface="Book Antiqua" panose="02040602050305030304" pitchFamily="18" charset="0"/>
              </a:rPr>
              <a:t>:</a:t>
            </a:r>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proximal</a:t>
            </a: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right pulmonary artery</a:t>
            </a:r>
            <a:r>
              <a:rPr lang="sr-Cyrl-CS" altLang="en-US" dirty="0">
                <a:latin typeface="Book Antiqua" panose="02040602050305030304" pitchFamily="18" charset="0"/>
              </a:rPr>
              <a:t>        </a:t>
            </a:r>
            <a:r>
              <a:rPr lang="en-GB" altLang="en-US" dirty="0">
                <a:latin typeface="Book Antiqua" panose="02040602050305030304" pitchFamily="18" charset="0"/>
              </a:rPr>
              <a:t>           	   </a:t>
            </a:r>
            <a:r>
              <a:rPr lang="en-GB" altLang="en-US" dirty="0">
                <a:solidFill>
                  <a:srgbClr val="FFFF66"/>
                </a:solidFill>
                <a:latin typeface="Book Antiqua" panose="02040602050305030304" pitchFamily="18" charset="0"/>
              </a:rPr>
              <a:t>distal:</a:t>
            </a:r>
            <a:r>
              <a:rPr lang="en-GB" altLang="en-US" dirty="0">
                <a:latin typeface="Book Antiqua" panose="02040602050305030304" pitchFamily="18" charset="0"/>
              </a:rPr>
              <a:t> </a:t>
            </a:r>
            <a:r>
              <a:rPr lang="sr-Cyrl-CS" altLang="en-US" dirty="0">
                <a:latin typeface="Book Antiqua" panose="02040602050305030304" pitchFamily="18" charset="0"/>
              </a:rPr>
              <a:t>-</a:t>
            </a:r>
            <a:r>
              <a:rPr lang="en-GB" altLang="en-US" dirty="0">
                <a:latin typeface="Book Antiqua" panose="02040602050305030304" pitchFamily="18" charset="0"/>
              </a:rPr>
              <a:t> transverse sinus of pericardium</a:t>
            </a: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left</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pulmonary trunk</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 </a:t>
            </a:r>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right</a:t>
            </a:r>
            <a:r>
              <a:rPr lang="sr-Cyrl-CS" altLang="en-US" dirty="0">
                <a:solidFill>
                  <a:srgbClr val="FFFF66"/>
                </a:solidFill>
                <a:latin typeface="Book Antiqua" panose="02040602050305030304" pitchFamily="18" charset="0"/>
              </a:rPr>
              <a:t>:</a:t>
            </a:r>
            <a:r>
              <a:rPr lang="en-GB" altLang="en-US" dirty="0">
                <a:solidFill>
                  <a:srgbClr val="FFFF66"/>
                </a:solidFill>
                <a:latin typeface="Book Antiqua" panose="02040602050305030304" pitchFamily="18" charset="0"/>
              </a:rPr>
              <a:t> </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err="1">
                <a:latin typeface="Book Antiqua" panose="02040602050305030304" pitchFamily="18" charset="0"/>
              </a:rPr>
              <a:t>v.cava</a:t>
            </a:r>
            <a:r>
              <a:rPr lang="en-GB" altLang="en-US" dirty="0">
                <a:latin typeface="Book Antiqua" panose="02040602050305030304" pitchFamily="18" charset="0"/>
              </a:rPr>
              <a:t> superior</a:t>
            </a:r>
          </a:p>
          <a:p>
            <a:pPr eaLnBrk="1" hangingPunct="1"/>
            <a:r>
              <a:rPr lang="sr-Cyrl-CS" altLang="en-US" dirty="0">
                <a:latin typeface="Book Antiqua" panose="02040602050305030304" pitchFamily="18" charset="0"/>
              </a:rPr>
              <a:t>             - </a:t>
            </a:r>
            <a:r>
              <a:rPr lang="en-GB" altLang="en-US" dirty="0">
                <a:latin typeface="Book Antiqua" panose="02040602050305030304" pitchFamily="18" charset="0"/>
              </a:rPr>
              <a:t>right </a:t>
            </a:r>
            <a:r>
              <a:rPr lang="sr-Latn-CS" altLang="en-US" dirty="0" err="1">
                <a:latin typeface="Book Antiqua" panose="02040602050305030304" pitchFamily="18" charset="0"/>
              </a:rPr>
              <a:t>auricula</a:t>
            </a:r>
            <a:endParaRPr lang="sr-Cyrl-CS" altLang="en-US" dirty="0">
              <a:latin typeface="Book Antiqua" panose="02040602050305030304" pitchFamily="18" charset="0"/>
            </a:endParaRPr>
          </a:p>
          <a:p>
            <a:pPr eaLnBrk="1" hangingPunct="1"/>
            <a:br>
              <a:rPr lang="sr-Cyrl-CS" altLang="en-US" dirty="0">
                <a:latin typeface="Book Antiqua" panose="02040602050305030304" pitchFamily="18" charset="0"/>
              </a:rPr>
            </a:br>
            <a:r>
              <a:rPr lang="en-GB" altLang="en-US" dirty="0">
                <a:solidFill>
                  <a:srgbClr val="FFFF00"/>
                </a:solidFill>
                <a:latin typeface="Book Antiqua" panose="02040602050305030304" pitchFamily="18" charset="0"/>
              </a:rPr>
              <a:t>*** Branches of AORTA ASCENDENS:</a:t>
            </a:r>
          </a:p>
          <a:p>
            <a:pPr eaLnBrk="1" hangingPunct="1"/>
            <a:r>
              <a:rPr lang="en-GB" altLang="en-US" dirty="0">
                <a:solidFill>
                  <a:srgbClr val="FFFF00"/>
                </a:solidFill>
                <a:latin typeface="Book Antiqua" panose="02040602050305030304" pitchFamily="18" charset="0"/>
              </a:rPr>
              <a:t>           - right coronary artery</a:t>
            </a:r>
          </a:p>
          <a:p>
            <a:pPr eaLnBrk="1" hangingPunct="1"/>
            <a:r>
              <a:rPr lang="en-GB" altLang="en-US" dirty="0">
                <a:solidFill>
                  <a:srgbClr val="FFFF00"/>
                </a:solidFill>
                <a:latin typeface="Book Antiqua" panose="02040602050305030304" pitchFamily="18" charset="0"/>
              </a:rPr>
              <a:t>           - left coronary artery</a:t>
            </a:r>
            <a:endParaRPr lang="sr-Cyrl-CS" altLang="en-US" dirty="0">
              <a:solidFill>
                <a:srgbClr val="FFFF00"/>
              </a:solidFill>
              <a:latin typeface="Book Antiqua" panose="02040602050305030304"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a:spLocks noChangeArrowheads="1"/>
          </p:cNvSpPr>
          <p:nvPr/>
        </p:nvSpPr>
        <p:spPr bwMode="auto">
          <a:xfrm>
            <a:off x="1586246" y="116542"/>
            <a:ext cx="59715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AORTIC ARH (</a:t>
            </a:r>
            <a:r>
              <a:rPr lang="sr-Latn-CS" altLang="en-US" sz="2800" b="1" dirty="0">
                <a:latin typeface="Book Antiqua" panose="02040602050305030304" pitchFamily="18" charset="0"/>
              </a:rPr>
              <a:t>ARCUS  AORTAE</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2164" name="Picture 7" descr="arcus aorte 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5232400" y="1285875"/>
            <a:ext cx="391160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5" name="TextBox 5"/>
          <p:cNvSpPr txBox="1">
            <a:spLocks noChangeArrowheads="1"/>
          </p:cNvSpPr>
          <p:nvPr/>
        </p:nvSpPr>
        <p:spPr bwMode="auto">
          <a:xfrm>
            <a:off x="5143500" y="2714625"/>
            <a:ext cx="13477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solidFill>
                  <a:srgbClr val="161616"/>
                </a:solidFill>
              </a:rPr>
              <a:t>Arcus aortae</a:t>
            </a:r>
          </a:p>
        </p:txBody>
      </p:sp>
      <p:cxnSp>
        <p:nvCxnSpPr>
          <p:cNvPr id="92166" name="Straight Arrow Connector 7"/>
          <p:cNvCxnSpPr>
            <a:cxnSpLocks noChangeShapeType="1"/>
          </p:cNvCxnSpPr>
          <p:nvPr/>
        </p:nvCxnSpPr>
        <p:spPr bwMode="auto">
          <a:xfrm flipV="1">
            <a:off x="6286500" y="2500313"/>
            <a:ext cx="1143000" cy="357187"/>
          </a:xfrm>
          <a:prstGeom prst="straightConnector1">
            <a:avLst/>
          </a:prstGeom>
          <a:noFill/>
          <a:ln w="25400">
            <a:solidFill>
              <a:srgbClr val="161616"/>
            </a:solidFill>
            <a:round/>
            <a:headEnd/>
            <a:tailEnd type="arrow" w="med" len="med"/>
          </a:ln>
          <a:extLst>
            <a:ext uri="{909E8E84-426E-40DD-AFC4-6F175D3DCCD1}">
              <a14:hiddenFill xmlns:a14="http://schemas.microsoft.com/office/drawing/2010/main">
                <a:noFill/>
              </a14:hiddenFill>
            </a:ext>
          </a:extLst>
        </p:spPr>
      </p:cxnSp>
      <p:sp>
        <p:nvSpPr>
          <p:cNvPr id="2" name="TextBox 4">
            <a:extLst>
              <a:ext uri="{FF2B5EF4-FFF2-40B4-BE49-F238E27FC236}">
                <a16:creationId xmlns:a16="http://schemas.microsoft.com/office/drawing/2014/main" id="{8B6A10FB-F49B-0345-1B5D-61E9B46BDF27}"/>
              </a:ext>
            </a:extLst>
          </p:cNvPr>
          <p:cNvSpPr txBox="1">
            <a:spLocks noChangeArrowheads="1"/>
          </p:cNvSpPr>
          <p:nvPr/>
        </p:nvSpPr>
        <p:spPr bwMode="auto">
          <a:xfrm>
            <a:off x="-22147" y="1067604"/>
            <a:ext cx="5327099"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latin typeface="Book Antiqua" panose="02040602050305030304" pitchFamily="18" charset="0"/>
              </a:rPr>
              <a:t>Begins at level of</a:t>
            </a:r>
            <a:r>
              <a:rPr lang="sr-Latn-CS" altLang="en-US" dirty="0">
                <a:latin typeface="Book Antiqua" panose="02040602050305030304" pitchFamily="18" charset="0"/>
              </a:rPr>
              <a:t>: </a:t>
            </a:r>
            <a:r>
              <a:rPr lang="en-GB" altLang="en-US" dirty="0">
                <a:latin typeface="Book Antiqua" panose="02040602050305030304" pitchFamily="18" charset="0"/>
              </a:rPr>
              <a:t> - 2</a:t>
            </a:r>
            <a:r>
              <a:rPr lang="en-GB" altLang="en-US" baseline="30000" dirty="0">
                <a:latin typeface="Book Antiqua" panose="02040602050305030304" pitchFamily="18" charset="0"/>
              </a:rPr>
              <a:t>nd</a:t>
            </a:r>
            <a:r>
              <a:rPr lang="en-GB" altLang="en-US" dirty="0">
                <a:latin typeface="Book Antiqua" panose="02040602050305030304" pitchFamily="18" charset="0"/>
              </a:rPr>
              <a:t> right </a:t>
            </a:r>
            <a:r>
              <a:rPr lang="en-GB" altLang="en-US" dirty="0" err="1">
                <a:latin typeface="Book Antiqua" panose="02040602050305030304" pitchFamily="18" charset="0"/>
              </a:rPr>
              <a:t>sternochondral</a:t>
            </a:r>
            <a:r>
              <a:rPr lang="en-GB" altLang="en-US" dirty="0">
                <a:latin typeface="Book Antiqua" panose="02040602050305030304" pitchFamily="18" charset="0"/>
              </a:rPr>
              <a:t> joint</a:t>
            </a:r>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 </a:t>
            </a:r>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The highest point</a:t>
            </a:r>
            <a:r>
              <a:rPr lang="sr-Latn-CS" altLang="en-US" dirty="0">
                <a:latin typeface="Book Antiqua" panose="02040602050305030304" pitchFamily="18" charset="0"/>
              </a:rPr>
              <a:t>:</a:t>
            </a:r>
            <a:r>
              <a:rPr lang="en-GB" altLang="en-US" dirty="0">
                <a:latin typeface="Book Antiqua" panose="02040602050305030304" pitchFamily="18" charset="0"/>
              </a:rPr>
              <a:t> - 1</a:t>
            </a:r>
            <a:r>
              <a:rPr lang="en-GB" altLang="en-US" baseline="30000" dirty="0">
                <a:latin typeface="Book Antiqua" panose="02040602050305030304" pitchFamily="18" charset="0"/>
              </a:rPr>
              <a:t>st</a:t>
            </a:r>
            <a:r>
              <a:rPr lang="en-GB" altLang="en-US" dirty="0">
                <a:latin typeface="Book Antiqua" panose="02040602050305030304" pitchFamily="18" charset="0"/>
              </a:rPr>
              <a:t> left </a:t>
            </a:r>
            <a:r>
              <a:rPr lang="en-GB" altLang="en-US" dirty="0" err="1">
                <a:latin typeface="Book Antiqua" panose="02040602050305030304" pitchFamily="18" charset="0"/>
              </a:rPr>
              <a:t>sternochondral</a:t>
            </a:r>
            <a:r>
              <a:rPr lang="en-GB" altLang="en-US" dirty="0">
                <a:latin typeface="Book Antiqua" panose="02040602050305030304" pitchFamily="18" charset="0"/>
              </a:rPr>
              <a:t> joint</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Ends: left side of the body of 4</a:t>
            </a:r>
            <a:r>
              <a:rPr lang="en-GB" altLang="en-US" baseline="30000" dirty="0">
                <a:latin typeface="Book Antiqua" panose="02040602050305030304" pitchFamily="18" charset="0"/>
              </a:rPr>
              <a:t>th</a:t>
            </a:r>
            <a:r>
              <a:rPr lang="en-GB" altLang="en-US" dirty="0">
                <a:latin typeface="Book Antiqua" panose="02040602050305030304" pitchFamily="18" charset="0"/>
              </a:rPr>
              <a:t> thoracic vertebra</a:t>
            </a:r>
          </a:p>
          <a:p>
            <a:pPr eaLnBrk="1" hangingPunct="1"/>
            <a:endParaRPr lang="sr-Latn-CS" altLang="en-US" dirty="0">
              <a:latin typeface="Book Antiqua" panose="02040602050305030304" pitchFamily="18" charset="0"/>
            </a:endParaRPr>
          </a:p>
          <a:p>
            <a:pPr eaLnBrk="1" hangingPunct="1">
              <a:buFont typeface="Arial" panose="020B0604020202020204" pitchFamily="34" charset="0"/>
              <a:buChar char="-"/>
            </a:pPr>
            <a:r>
              <a:rPr lang="sr-Latn-CS" altLang="en-US" dirty="0">
                <a:latin typeface="Book Antiqua" panose="02040602050305030304" pitchFamily="18" charset="0"/>
              </a:rPr>
              <a:t>  </a:t>
            </a:r>
            <a:r>
              <a:rPr lang="en-GB" altLang="en-US" dirty="0">
                <a:latin typeface="Book Antiqua" panose="02040602050305030304" pitchFamily="18" charset="0"/>
              </a:rPr>
              <a:t>located in mediastinum superior</a:t>
            </a:r>
            <a:endParaRPr lang="sr-Latn-CS" altLang="en-US" dirty="0">
              <a:latin typeface="Book Antiqua" panose="02040602050305030304" pitchFamily="18" charset="0"/>
            </a:endParaRP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Length: 5 – 6 cm</a:t>
            </a:r>
          </a:p>
          <a:p>
            <a:pPr eaLnBrk="1" hangingPunct="1"/>
            <a:r>
              <a:rPr lang="en-GB" altLang="en-US" dirty="0">
                <a:latin typeface="Book Antiqua" panose="02040602050305030304" pitchFamily="18" charset="0"/>
              </a:rPr>
              <a:t>Diameter: - 27 - 28 mm</a:t>
            </a:r>
          </a:p>
          <a:p>
            <a:pPr eaLnBrk="1" hangingPunct="1"/>
            <a:r>
              <a:rPr lang="en-GB" altLang="en-US" dirty="0">
                <a:latin typeface="Book Antiqua" panose="02040602050305030304" pitchFamily="18" charset="0"/>
              </a:rPr>
              <a:t>	   - terminal segment is narrowed – </a:t>
            </a:r>
            <a:br>
              <a:rPr lang="en-GB" altLang="en-US" dirty="0">
                <a:latin typeface="Book Antiqua" panose="02040602050305030304" pitchFamily="18" charset="0"/>
              </a:rPr>
            </a:br>
            <a:r>
              <a:rPr lang="en-GB" altLang="en-US" dirty="0">
                <a:latin typeface="Book Antiqua" panose="02040602050305030304" pitchFamily="18" charset="0"/>
              </a:rPr>
              <a:t>                     (</a:t>
            </a:r>
            <a:r>
              <a:rPr lang="en-GB" altLang="en-US" dirty="0">
                <a:solidFill>
                  <a:srgbClr val="FFFF00"/>
                </a:solidFill>
                <a:latin typeface="Book Antiqua" panose="02040602050305030304" pitchFamily="18" charset="0"/>
              </a:rPr>
              <a:t>isthmus aortae</a:t>
            </a:r>
            <a:r>
              <a:rPr lang="en-GB" altLang="en-US" dirty="0">
                <a:latin typeface="Book Antiqua" panose="02040602050305030304" pitchFamily="18" charset="0"/>
              </a:rPr>
              <a:t>): - 20 mm, </a:t>
            </a:r>
          </a:p>
          <a:p>
            <a:pPr eaLnBrk="1" hangingPunct="1"/>
            <a:r>
              <a:rPr lang="en-GB" altLang="en-US" dirty="0">
                <a:latin typeface="Book Antiqua" panose="02040602050305030304" pitchFamily="18" charset="0"/>
              </a:rPr>
              <a:t>                     </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Surfaces:</a:t>
            </a:r>
          </a:p>
          <a:p>
            <a:pPr eaLnBrk="1" hangingPunct="1"/>
            <a:r>
              <a:rPr lang="en-GB" altLang="en-US" dirty="0">
                <a:latin typeface="Book Antiqua" panose="02040602050305030304" pitchFamily="18" charset="0"/>
              </a:rPr>
              <a:t>1) Anterolateral surface</a:t>
            </a:r>
          </a:p>
          <a:p>
            <a:pPr eaLnBrk="1" hangingPunct="1"/>
            <a:r>
              <a:rPr lang="en-GB" altLang="en-US" dirty="0">
                <a:latin typeface="Book Antiqua" panose="02040602050305030304" pitchFamily="18" charset="0"/>
              </a:rPr>
              <a:t>2) Inferior surface</a:t>
            </a:r>
          </a:p>
          <a:p>
            <a:pPr eaLnBrk="1" hangingPunct="1"/>
            <a:r>
              <a:rPr lang="en-GB" altLang="en-US" dirty="0">
                <a:latin typeface="Book Antiqua" panose="02040602050305030304" pitchFamily="18" charset="0"/>
              </a:rPr>
              <a:t>3) Posteromedial surface</a:t>
            </a:r>
          </a:p>
          <a:p>
            <a:pPr eaLnBrk="1" hangingPunct="1"/>
            <a:r>
              <a:rPr lang="en-GB" altLang="en-US" dirty="0">
                <a:latin typeface="Book Antiqua" panose="02040602050305030304" pitchFamily="18" charset="0"/>
              </a:rPr>
              <a:t>4) Superior surface</a:t>
            </a:r>
            <a:endParaRPr lang="sr-Latn-CS" altLang="en-US" dirty="0"/>
          </a:p>
        </p:txBody>
      </p:sp>
    </p:spTree>
    <p:extLst>
      <p:ext uri="{BB962C8B-B14F-4D97-AF65-F5344CB8AC3E}">
        <p14:creationId xmlns:p14="http://schemas.microsoft.com/office/powerpoint/2010/main" val="159129334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ChangeArrowheads="1"/>
          </p:cNvSpPr>
          <p:nvPr/>
        </p:nvSpPr>
        <p:spPr bwMode="auto">
          <a:xfrm>
            <a:off x="1475656" y="221234"/>
            <a:ext cx="59715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AORTIC ARH (</a:t>
            </a:r>
            <a:r>
              <a:rPr lang="sr-Latn-CS" altLang="en-US" sz="2800" b="1" dirty="0">
                <a:latin typeface="Book Antiqua" panose="02040602050305030304" pitchFamily="18" charset="0"/>
              </a:rPr>
              <a:t>ARCUS  AORTAE</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3188" name="Picture 2" descr="jednjak put i odnosi"/>
          <p:cNvPicPr>
            <a:picLocks noChangeAspect="1" noChangeArrowheads="1"/>
          </p:cNvPicPr>
          <p:nvPr/>
        </p:nvPicPr>
        <p:blipFill>
          <a:blip r:embed="rId2">
            <a:lum contrast="6000"/>
            <a:extLst>
              <a:ext uri="{28A0092B-C50C-407E-A947-70E740481C1C}">
                <a14:useLocalDpi xmlns:a14="http://schemas.microsoft.com/office/drawing/2010/main" val="0"/>
              </a:ext>
            </a:extLst>
          </a:blip>
          <a:srcRect l="2931" r="2814" b="47984"/>
          <a:stretch>
            <a:fillRect/>
          </a:stretch>
        </p:blipFill>
        <p:spPr bwMode="auto">
          <a:xfrm>
            <a:off x="4357688" y="928688"/>
            <a:ext cx="4786312" cy="25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9" name="Picture 2" descr="sagit"/>
          <p:cNvPicPr>
            <a:picLocks noChangeAspect="1" noChangeArrowheads="1"/>
          </p:cNvPicPr>
          <p:nvPr/>
        </p:nvPicPr>
        <p:blipFill>
          <a:blip r:embed="rId3">
            <a:lum contrast="6000"/>
            <a:extLst>
              <a:ext uri="{28A0092B-C50C-407E-A947-70E740481C1C}">
                <a14:useLocalDpi xmlns:a14="http://schemas.microsoft.com/office/drawing/2010/main" val="0"/>
              </a:ext>
            </a:extLst>
          </a:blip>
          <a:srcRect l="3522" b="9363"/>
          <a:stretch>
            <a:fillRect/>
          </a:stretch>
        </p:blipFill>
        <p:spPr bwMode="auto">
          <a:xfrm>
            <a:off x="4572000" y="3571875"/>
            <a:ext cx="4572000" cy="3286125"/>
          </a:xfrm>
          <a:prstGeom prst="rect">
            <a:avLst/>
          </a:prstGeom>
          <a:noFill/>
          <a:ln w="38100">
            <a:solidFill>
              <a:srgbClr val="6600CC"/>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4">
            <a:extLst>
              <a:ext uri="{FF2B5EF4-FFF2-40B4-BE49-F238E27FC236}">
                <a16:creationId xmlns:a16="http://schemas.microsoft.com/office/drawing/2014/main" id="{5E6847E1-C2E8-4BC1-7163-F7C2B6451CD9}"/>
              </a:ext>
            </a:extLst>
          </p:cNvPr>
          <p:cNvSpPr txBox="1">
            <a:spLocks noChangeArrowheads="1"/>
          </p:cNvSpPr>
          <p:nvPr/>
        </p:nvSpPr>
        <p:spPr bwMode="auto">
          <a:xfrm>
            <a:off x="21431" y="1063625"/>
            <a:ext cx="5737225" cy="510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endParaRPr lang="en-GB" altLang="en-US" dirty="0">
              <a:latin typeface="Book Antiqua" panose="02040602050305030304" pitchFamily="18" charset="0"/>
            </a:endParaRPr>
          </a:p>
          <a:p>
            <a:pPr eaLnBrk="1" hangingPunct="1"/>
            <a:r>
              <a:rPr lang="en-GB" altLang="en-US" dirty="0">
                <a:solidFill>
                  <a:srgbClr val="FFFF66"/>
                </a:solidFill>
                <a:latin typeface="Book Antiqua" panose="02040602050305030304" pitchFamily="18" charset="0"/>
              </a:rPr>
              <a:t>1) Anterolateral surface</a:t>
            </a:r>
            <a:br>
              <a:rPr lang="sr-Cyrl-CS" altLang="en-US" dirty="0">
                <a:latin typeface="Book Antiqua" panose="02040602050305030304" pitchFamily="18" charset="0"/>
              </a:rPr>
            </a:b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superficial part of cardiac plexus</a:t>
            </a: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left vagal nerve</a:t>
            </a: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left phrenic nerve</a:t>
            </a:r>
          </a:p>
          <a:p>
            <a:pPr eaLnBrk="1" hangingPunct="1"/>
            <a:r>
              <a:rPr lang="en-GB" altLang="en-US" dirty="0">
                <a:latin typeface="Book Antiqua" panose="02040602050305030304" pitchFamily="18" charset="0"/>
              </a:rPr>
              <a:t>        - mediastinal pleura of the left lung</a:t>
            </a:r>
            <a:endParaRPr lang="sr-Cyrl-CS"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a:p>
            <a:pPr eaLnBrk="1" hangingPunct="1"/>
            <a:r>
              <a:rPr lang="en-GB" altLang="en-US" dirty="0">
                <a:solidFill>
                  <a:srgbClr val="FFFF66"/>
                </a:solidFill>
                <a:latin typeface="Book Antiqua" panose="02040602050305030304" pitchFamily="18" charset="0"/>
              </a:rPr>
              <a:t>2) Inferior surface</a:t>
            </a:r>
            <a:br>
              <a:rPr lang="sr-Cyrl-CS" altLang="en-US" dirty="0">
                <a:latin typeface="Book Antiqua" panose="02040602050305030304" pitchFamily="18" charset="0"/>
              </a:rPr>
            </a:b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right pulmonary artery</a:t>
            </a: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err="1">
                <a:latin typeface="Book Antiqua" panose="02040602050305030304" pitchFamily="18" charset="0"/>
              </a:rPr>
              <a:t>lig</a:t>
            </a:r>
            <a:r>
              <a:rPr lang="en-GB" altLang="en-US" dirty="0">
                <a:latin typeface="Book Antiqua" panose="02040602050305030304" pitchFamily="18" charset="0"/>
              </a:rPr>
              <a:t>. arteriosum (</a:t>
            </a:r>
            <a:r>
              <a:rPr lang="en-GB" altLang="en-US" dirty="0" err="1">
                <a:latin typeface="Book Antiqua" panose="02040602050305030304" pitchFamily="18" charset="0"/>
              </a:rPr>
              <a:t>Botallo</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nodus </a:t>
            </a:r>
            <a:r>
              <a:rPr lang="en-GB" altLang="en-US" dirty="0" err="1">
                <a:latin typeface="Book Antiqua" panose="02040602050305030304" pitchFamily="18" charset="0"/>
              </a:rPr>
              <a:t>lymphaticus</a:t>
            </a:r>
            <a:r>
              <a:rPr lang="en-GB" altLang="en-US" dirty="0">
                <a:latin typeface="Book Antiqua" panose="02040602050305030304" pitchFamily="18" charset="0"/>
              </a:rPr>
              <a:t> </a:t>
            </a:r>
            <a:r>
              <a:rPr lang="en-GB" altLang="en-US" dirty="0" err="1">
                <a:latin typeface="Book Antiqua" panose="02040602050305030304" pitchFamily="18" charset="0"/>
              </a:rPr>
              <a:t>lig</a:t>
            </a:r>
            <a:r>
              <a:rPr lang="en-GB" altLang="en-US" dirty="0">
                <a:latin typeface="Book Antiqua" panose="02040602050305030304" pitchFamily="18" charset="0"/>
              </a:rPr>
              <a:t>. </a:t>
            </a:r>
            <a:r>
              <a:rPr lang="en-GB" altLang="en-US" dirty="0" err="1">
                <a:latin typeface="Book Antiqua" panose="02040602050305030304" pitchFamily="18" charset="0"/>
              </a:rPr>
              <a:t>arteriosi</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ganglia </a:t>
            </a:r>
            <a:r>
              <a:rPr lang="en-GB" altLang="en-US" dirty="0" err="1">
                <a:latin typeface="Book Antiqua" panose="02040602050305030304" pitchFamily="18" charset="0"/>
              </a:rPr>
              <a:t>cardiaca</a:t>
            </a:r>
            <a:r>
              <a:rPr lang="en-GB" altLang="en-US" dirty="0">
                <a:latin typeface="Book Antiqua" panose="02040602050305030304" pitchFamily="18" charset="0"/>
              </a:rPr>
              <a:t> (</a:t>
            </a:r>
            <a:r>
              <a:rPr lang="en-GB" altLang="en-US" dirty="0" err="1">
                <a:latin typeface="Book Antiqua" panose="02040602050305030304" pitchFamily="18" charset="0"/>
              </a:rPr>
              <a:t>Wrisberg</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left </a:t>
            </a:r>
            <a:r>
              <a:rPr lang="en-GB" altLang="en-US" dirty="0" err="1">
                <a:latin typeface="Book Antiqua" panose="02040602050305030304" pitchFamily="18" charset="0"/>
              </a:rPr>
              <a:t>reccurent</a:t>
            </a:r>
            <a:r>
              <a:rPr lang="en-GB" altLang="en-US" dirty="0">
                <a:latin typeface="Book Antiqua" panose="02040602050305030304" pitchFamily="18" charset="0"/>
              </a:rPr>
              <a:t> laryngeal nerve</a:t>
            </a:r>
          </a:p>
          <a:p>
            <a:pPr eaLnBrk="1" hangingPunct="1"/>
            <a:r>
              <a:rPr lang="en-GB" altLang="en-US" dirty="0">
                <a:latin typeface="Book Antiqua" panose="02040602050305030304" pitchFamily="18" charset="0"/>
              </a:rPr>
              <a:t>        - left main bronchi</a:t>
            </a:r>
          </a:p>
          <a:p>
            <a:pPr eaLnBrk="1" hangingPunct="1"/>
            <a:r>
              <a:rPr lang="en-GB" altLang="en-US" dirty="0">
                <a:latin typeface="Book Antiqua" panose="02040602050305030304" pitchFamily="18" charset="0"/>
              </a:rPr>
              <a:t>        - left pulmonary artery</a:t>
            </a:r>
          </a:p>
          <a:p>
            <a:pPr eaLnBrk="1" hangingPunct="1"/>
            <a:r>
              <a:rPr lang="en-GB" altLang="en-US" dirty="0">
                <a:latin typeface="Book Antiqua" panose="02040602050305030304" pitchFamily="18" charset="0"/>
              </a:rPr>
              <a:t>        - left pulmonary plexus</a:t>
            </a:r>
            <a:endParaRPr lang="sr-Cyrl-CS" altLang="en-US" dirty="0">
              <a:latin typeface="Book Antiqua" panose="02040602050305030304" pitchFamily="18" charset="0"/>
            </a:endParaRPr>
          </a:p>
          <a:p>
            <a:pPr eaLnBrk="1" hangingPunct="1"/>
            <a:endParaRPr lang="sr-Cyrl-CS" altLang="en-US" dirty="0">
              <a:solidFill>
                <a:srgbClr val="FFFF00"/>
              </a:solidFill>
              <a:latin typeface="Book Antiqua" panose="0204060205030503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9344" y="39787"/>
            <a:ext cx="6072188" cy="796925"/>
          </a:xfrm>
        </p:spPr>
        <p:txBody>
          <a:bodyPr/>
          <a:lstStyle/>
          <a:p>
            <a:pPr eaLnBrk="1" hangingPunct="1"/>
            <a:r>
              <a:rPr lang="en-GB" altLang="en-US" sz="2800" b="1" dirty="0">
                <a:solidFill>
                  <a:srgbClr val="FFFF00"/>
                </a:solidFill>
                <a:latin typeface="Book Antiqua" panose="02040602050305030304" pitchFamily="18" charset="0"/>
              </a:rPr>
              <a:t>EXTERNAL SURFACES OF THE HEART</a:t>
            </a:r>
            <a:endParaRPr lang="sr-Latn-CS" altLang="en-US" sz="2800" b="1" dirty="0">
              <a:solidFill>
                <a:srgbClr val="FFFF00"/>
              </a:solidFill>
              <a:latin typeface="Book Antiqua" panose="02040602050305030304" pitchFamily="18" charset="0"/>
            </a:endParaRPr>
          </a:p>
        </p:txBody>
      </p:sp>
      <p:pic>
        <p:nvPicPr>
          <p:cNvPr id="14340" name="Picture 2"/>
          <p:cNvPicPr>
            <a:picLocks noChangeAspect="1" noChangeArrowheads="1"/>
          </p:cNvPicPr>
          <p:nvPr/>
        </p:nvPicPr>
        <p:blipFill>
          <a:blip r:embed="rId2">
            <a:extLst>
              <a:ext uri="{28A0092B-C50C-407E-A947-70E740481C1C}">
                <a14:useLocalDpi xmlns:a14="http://schemas.microsoft.com/office/drawing/2010/main" val="0"/>
              </a:ext>
            </a:extLst>
          </a:blip>
          <a:srcRect l="34570" t="34686" r="40820" b="20313"/>
          <a:stretch>
            <a:fillRect/>
          </a:stretch>
        </p:blipFill>
        <p:spPr bwMode="auto">
          <a:xfrm>
            <a:off x="6134282" y="-7368"/>
            <a:ext cx="30003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6143625" y="3429000"/>
            <a:ext cx="27860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TextBox 9"/>
          <p:cNvSpPr txBox="1">
            <a:spLocks noChangeArrowheads="1"/>
          </p:cNvSpPr>
          <p:nvPr/>
        </p:nvSpPr>
        <p:spPr bwMode="auto">
          <a:xfrm rot="2089440">
            <a:off x="6523038" y="5645150"/>
            <a:ext cx="17573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diaphragmatica</a:t>
            </a:r>
          </a:p>
        </p:txBody>
      </p:sp>
      <p:sp>
        <p:nvSpPr>
          <p:cNvPr id="14345" name="TextBox 10"/>
          <p:cNvSpPr txBox="1">
            <a:spLocks noChangeArrowheads="1"/>
          </p:cNvSpPr>
          <p:nvPr/>
        </p:nvSpPr>
        <p:spPr bwMode="auto">
          <a:xfrm rot="2089440">
            <a:off x="7327900" y="4716463"/>
            <a:ext cx="1290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basis cordis</a:t>
            </a:r>
          </a:p>
        </p:txBody>
      </p:sp>
      <p:sp>
        <p:nvSpPr>
          <p:cNvPr id="14346" name="TextBox 11"/>
          <p:cNvSpPr txBox="1">
            <a:spLocks noChangeArrowheads="1"/>
          </p:cNvSpPr>
          <p:nvPr/>
        </p:nvSpPr>
        <p:spPr bwMode="auto">
          <a:xfrm rot="19302653">
            <a:off x="6556610" y="1093093"/>
            <a:ext cx="13965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superior border</a:t>
            </a:r>
            <a:endParaRPr lang="sr-Latn-CS" altLang="en-US" sz="1400" dirty="0"/>
          </a:p>
        </p:txBody>
      </p:sp>
      <p:sp>
        <p:nvSpPr>
          <p:cNvPr id="14347" name="TextBox 12"/>
          <p:cNvSpPr txBox="1">
            <a:spLocks noChangeArrowheads="1"/>
          </p:cNvSpPr>
          <p:nvPr/>
        </p:nvSpPr>
        <p:spPr bwMode="auto">
          <a:xfrm rot="2089440">
            <a:off x="6526213" y="63388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14348" name="TextBox 13"/>
          <p:cNvSpPr txBox="1">
            <a:spLocks noChangeArrowheads="1"/>
          </p:cNvSpPr>
          <p:nvPr/>
        </p:nvSpPr>
        <p:spPr bwMode="auto">
          <a:xfrm rot="19446504">
            <a:off x="8183563" y="27955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14349" name="TextBox 14"/>
          <p:cNvSpPr txBox="1">
            <a:spLocks noChangeArrowheads="1"/>
          </p:cNvSpPr>
          <p:nvPr/>
        </p:nvSpPr>
        <p:spPr bwMode="auto">
          <a:xfrm>
            <a:off x="5517466" y="2181536"/>
            <a:ext cx="10983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right border</a:t>
            </a:r>
            <a:endParaRPr lang="sr-Latn-CS" altLang="en-US" sz="1400" dirty="0"/>
          </a:p>
        </p:txBody>
      </p:sp>
      <p:cxnSp>
        <p:nvCxnSpPr>
          <p:cNvPr id="14350" name="Straight Arrow Connector 16"/>
          <p:cNvCxnSpPr>
            <a:cxnSpLocks noChangeShapeType="1"/>
          </p:cNvCxnSpPr>
          <p:nvPr/>
        </p:nvCxnSpPr>
        <p:spPr bwMode="auto">
          <a:xfrm flipV="1">
            <a:off x="6286500" y="2006124"/>
            <a:ext cx="285750" cy="142875"/>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 name="TextBox 2">
            <a:extLst>
              <a:ext uri="{FF2B5EF4-FFF2-40B4-BE49-F238E27FC236}">
                <a16:creationId xmlns:a16="http://schemas.microsoft.com/office/drawing/2014/main" id="{C75315D4-DBD3-E46A-7542-B379DC565D96}"/>
              </a:ext>
            </a:extLst>
          </p:cNvPr>
          <p:cNvSpPr txBox="1"/>
          <p:nvPr/>
        </p:nvSpPr>
        <p:spPr>
          <a:xfrm>
            <a:off x="62094" y="836712"/>
            <a:ext cx="6010093" cy="5306068"/>
          </a:xfrm>
          <a:prstGeom prst="rect">
            <a:avLst/>
          </a:prstGeom>
          <a:noFill/>
        </p:spPr>
        <p:txBody>
          <a:bodyPr wrap="square">
            <a:spAutoFit/>
          </a:bodyPr>
          <a:lstStyle/>
          <a:p>
            <a:pPr>
              <a:spcBef>
                <a:spcPct val="20000"/>
              </a:spcBef>
            </a:pPr>
            <a:r>
              <a:rPr lang="en-GB" altLang="en-US" dirty="0">
                <a:latin typeface="Book Antiqua" pitchFamily="18" charset="0"/>
                <a:ea typeface="Book Antiqua" pitchFamily="18" charset="0"/>
                <a:cs typeface="Book Antiqua" pitchFamily="18" charset="0"/>
              </a:rPr>
              <a:t> * </a:t>
            </a:r>
            <a:r>
              <a:rPr lang="en-US" altLang="en-US" b="1" dirty="0">
                <a:solidFill>
                  <a:srgbClr val="FFFF00"/>
                </a:solidFill>
                <a:latin typeface="Book Antiqua" pitchFamily="18" charset="0"/>
                <a:ea typeface="Book Antiqua" pitchFamily="18" charset="0"/>
                <a:cs typeface="Book Antiqua" pitchFamily="18" charset="0"/>
              </a:rPr>
              <a:t>4 defined border</a:t>
            </a:r>
            <a:r>
              <a:rPr lang="en-US" altLang="en-US" dirty="0">
                <a:solidFill>
                  <a:srgbClr val="FFFF00"/>
                </a:solidFill>
                <a:latin typeface="Book Antiqua" pitchFamily="18" charset="0"/>
                <a:ea typeface="Book Antiqua" pitchFamily="18" charset="0"/>
                <a:cs typeface="Book Antiqua" pitchFamily="18" charset="0"/>
              </a:rPr>
              <a:t>:</a:t>
            </a:r>
          </a:p>
          <a:p>
            <a:pPr>
              <a:spcBef>
                <a:spcPct val="20000"/>
              </a:spcBef>
            </a:pPr>
            <a:endParaRPr lang="en-US" altLang="en-US" dirty="0">
              <a:solidFill>
                <a:srgbClr val="FFFF00"/>
              </a:solidFill>
              <a:latin typeface="Book Antiqua" pitchFamily="18" charset="0"/>
              <a:ea typeface="Book Antiqua" pitchFamily="18" charset="0"/>
              <a:cs typeface="Book Antiqua" pitchFamily="18" charset="0"/>
            </a:endParaRPr>
          </a:p>
          <a:p>
            <a:pPr>
              <a:spcBef>
                <a:spcPct val="20000"/>
              </a:spcBef>
            </a:pPr>
            <a:r>
              <a:rPr lang="en-US" altLang="en-US" dirty="0">
                <a:latin typeface="Book Antiqua" pitchFamily="18" charset="0"/>
                <a:ea typeface="Book Antiqua" pitchFamily="18" charset="0"/>
                <a:cs typeface="Book Antiqua" pitchFamily="18" charset="0"/>
              </a:rPr>
              <a:t>- right border </a:t>
            </a:r>
            <a:r>
              <a:rPr lang="en-GB" altLang="en-US" dirty="0">
                <a:latin typeface="Book Antiqua" pitchFamily="18" charset="0"/>
                <a:ea typeface="Book Antiqua" pitchFamily="18" charset="0"/>
                <a:cs typeface="Book Antiqua" pitchFamily="18" charset="0"/>
              </a:rPr>
              <a:t>(</a:t>
            </a:r>
            <a:r>
              <a:rPr lang="en-GB" altLang="en-US" b="1" dirty="0" err="1">
                <a:latin typeface="Book Antiqua" pitchFamily="18" charset="0"/>
                <a:ea typeface="Book Antiqua" pitchFamily="18" charset="0"/>
                <a:cs typeface="Book Antiqua" pitchFamily="18" charset="0"/>
              </a:rPr>
              <a:t>margo</a:t>
            </a:r>
            <a:r>
              <a:rPr lang="en-GB" altLang="en-US" b="1" dirty="0">
                <a:latin typeface="Book Antiqua" pitchFamily="18" charset="0"/>
                <a:ea typeface="Book Antiqua" pitchFamily="18" charset="0"/>
                <a:cs typeface="Book Antiqua" pitchFamily="18" charset="0"/>
              </a:rPr>
              <a:t> dexter</a:t>
            </a:r>
            <a:r>
              <a:rPr lang="en-GB" altLang="en-US" dirty="0">
                <a:latin typeface="Book Antiqua" pitchFamily="18" charset="0"/>
                <a:ea typeface="Book Antiqua" pitchFamily="18" charset="0"/>
                <a:cs typeface="Book Antiqua" pitchFamily="18" charset="0"/>
              </a:rPr>
              <a:t>)</a:t>
            </a:r>
          </a:p>
          <a:p>
            <a:pPr>
              <a:spcBef>
                <a:spcPct val="20000"/>
              </a:spcBef>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sz="1600" dirty="0">
                <a:latin typeface="Book Antiqua" panose="02040602050305030304" pitchFamily="18" charset="0"/>
              </a:rPr>
              <a:t>slightly convex, formed by the right atrium and</a:t>
            </a:r>
            <a:br>
              <a:rPr lang="en-GB" sz="1600" dirty="0">
                <a:latin typeface="Book Antiqua" panose="02040602050305030304" pitchFamily="18" charset="0"/>
              </a:rPr>
            </a:br>
            <a:r>
              <a:rPr lang="en-GB" sz="1600" dirty="0">
                <a:latin typeface="Book Antiqua" panose="02040602050305030304" pitchFamily="18" charset="0"/>
              </a:rPr>
              <a:t>          extending between the SVC and the IVC.</a:t>
            </a:r>
          </a:p>
          <a:p>
            <a:pPr>
              <a:spcBef>
                <a:spcPct val="20000"/>
              </a:spcBef>
            </a:pPr>
            <a:endParaRPr lang="en-GB" altLang="en-US" sz="1600" dirty="0">
              <a:latin typeface="Book Antiqua" pitchFamily="18" charset="0"/>
              <a:ea typeface="Book Antiqua" pitchFamily="18" charset="0"/>
              <a:cs typeface="Book Antiqua" pitchFamily="18" charset="0"/>
            </a:endParaRP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inferior border</a:t>
            </a: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a:t>
            </a:r>
            <a:r>
              <a:rPr lang="en-GB" sz="1600" dirty="0">
                <a:latin typeface="Book Antiqua" panose="02040602050305030304" pitchFamily="18" charset="0"/>
              </a:rPr>
              <a:t>nearly horizontal, formed mainly by the right ventricle</a:t>
            </a:r>
          </a:p>
          <a:p>
            <a:pPr marL="609600" indent="-609600">
              <a:spcBef>
                <a:spcPct val="20000"/>
              </a:spcBef>
              <a:buFontTx/>
              <a:buNone/>
            </a:pPr>
            <a:r>
              <a:rPr lang="en-GB" sz="1600" dirty="0">
                <a:latin typeface="Book Antiqua" panose="02040602050305030304" pitchFamily="18" charset="0"/>
              </a:rPr>
              <a:t>          and slightly by the left ventricle.</a:t>
            </a:r>
          </a:p>
          <a:p>
            <a:pPr marL="609600" indent="-609600">
              <a:spcBef>
                <a:spcPct val="20000"/>
              </a:spcBef>
              <a:buFontTx/>
              <a:buNone/>
            </a:pP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left border</a:t>
            </a: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 </a:t>
            </a:r>
            <a:r>
              <a:rPr lang="en-GB" sz="1600" dirty="0">
                <a:latin typeface="Book Antiqua" panose="02040602050305030304" pitchFamily="18" charset="0"/>
              </a:rPr>
              <a:t>oblique, nearly vertical, formed mainly by the left</a:t>
            </a:r>
          </a:p>
          <a:p>
            <a:pPr marL="609600" indent="-609600">
              <a:spcBef>
                <a:spcPct val="20000"/>
              </a:spcBef>
              <a:buFontTx/>
              <a:buNone/>
            </a:pPr>
            <a:r>
              <a:rPr lang="en-GB" sz="1600" dirty="0">
                <a:latin typeface="Book Antiqua" panose="02040602050305030304" pitchFamily="18" charset="0"/>
              </a:rPr>
              <a:t>           ventricle and slightly by the left auricle.</a:t>
            </a:r>
          </a:p>
          <a:p>
            <a:pPr marL="609600" indent="-609600">
              <a:spcBef>
                <a:spcPct val="20000"/>
              </a:spcBef>
              <a:buFontTx/>
              <a:buNone/>
            </a:pP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superior border</a:t>
            </a:r>
          </a:p>
          <a:p>
            <a:pPr marL="609600" indent="-609600">
              <a:spcBef>
                <a:spcPct val="20000"/>
              </a:spcBef>
              <a:buFontTx/>
              <a:buNone/>
            </a:pPr>
            <a:r>
              <a:rPr lang="en-GB" altLang="en-US" sz="1600" dirty="0">
                <a:latin typeface="Book Antiqua" pitchFamily="18" charset="0"/>
                <a:ea typeface="Book Antiqua" pitchFamily="18" charset="0"/>
                <a:cs typeface="Book Antiqua" pitchFamily="18" charset="0"/>
              </a:rPr>
              <a:t>       - </a:t>
            </a:r>
            <a:r>
              <a:rPr lang="en-GB" sz="1600" dirty="0">
                <a:latin typeface="Book Antiqua" panose="02040602050305030304" pitchFamily="18" charset="0"/>
              </a:rPr>
              <a:t>formed by the right and left atria and auricles in an</a:t>
            </a:r>
          </a:p>
          <a:p>
            <a:pPr marL="609600" indent="-609600">
              <a:spcBef>
                <a:spcPct val="20000"/>
              </a:spcBef>
              <a:buFontTx/>
              <a:buNone/>
            </a:pPr>
            <a:r>
              <a:rPr lang="en-GB" sz="1600" dirty="0">
                <a:latin typeface="Book Antiqua" panose="02040602050305030304" pitchFamily="18" charset="0"/>
              </a:rPr>
              <a:t>         anterior view;</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p:txBody>
      </p:sp>
      <p:sp>
        <p:nvSpPr>
          <p:cNvPr id="2" name="TextBox 14">
            <a:extLst>
              <a:ext uri="{FF2B5EF4-FFF2-40B4-BE49-F238E27FC236}">
                <a16:creationId xmlns:a16="http://schemas.microsoft.com/office/drawing/2014/main" id="{3A8A0384-29EB-3A2A-CE66-20C2F48E613D}"/>
              </a:ext>
            </a:extLst>
          </p:cNvPr>
          <p:cNvSpPr txBox="1">
            <a:spLocks noChangeArrowheads="1"/>
          </p:cNvSpPr>
          <p:nvPr/>
        </p:nvSpPr>
        <p:spPr bwMode="auto">
          <a:xfrm>
            <a:off x="6358199" y="2998071"/>
            <a:ext cx="13468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inferior border </a:t>
            </a:r>
            <a:endParaRPr lang="sr-Latn-CS" altLang="en-US" sz="1400" dirty="0"/>
          </a:p>
        </p:txBody>
      </p:sp>
      <p:cxnSp>
        <p:nvCxnSpPr>
          <p:cNvPr id="4" name="Straight Arrow Connector 16">
            <a:extLst>
              <a:ext uri="{FF2B5EF4-FFF2-40B4-BE49-F238E27FC236}">
                <a16:creationId xmlns:a16="http://schemas.microsoft.com/office/drawing/2014/main" id="{7CCD4101-65DB-7690-C59C-774345144F5A}"/>
              </a:ext>
            </a:extLst>
          </p:cNvPr>
          <p:cNvCxnSpPr>
            <a:cxnSpLocks noChangeShapeType="1"/>
          </p:cNvCxnSpPr>
          <p:nvPr/>
        </p:nvCxnSpPr>
        <p:spPr bwMode="auto">
          <a:xfrm flipV="1">
            <a:off x="6797968" y="2841211"/>
            <a:ext cx="285750" cy="142875"/>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
        <p:nvSpPr>
          <p:cNvPr id="5" name="TextBox 14">
            <a:extLst>
              <a:ext uri="{FF2B5EF4-FFF2-40B4-BE49-F238E27FC236}">
                <a16:creationId xmlns:a16="http://schemas.microsoft.com/office/drawing/2014/main" id="{9A064C77-99F7-6963-F198-1FC1F5756E07}"/>
              </a:ext>
            </a:extLst>
          </p:cNvPr>
          <p:cNvSpPr txBox="1">
            <a:spLocks noChangeArrowheads="1"/>
          </p:cNvSpPr>
          <p:nvPr/>
        </p:nvSpPr>
        <p:spPr bwMode="auto">
          <a:xfrm>
            <a:off x="8154627" y="1450337"/>
            <a:ext cx="98937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left border</a:t>
            </a:r>
            <a:endParaRPr lang="sr-Latn-CS" altLang="en-US" sz="1400" dirty="0"/>
          </a:p>
        </p:txBody>
      </p:sp>
      <p:cxnSp>
        <p:nvCxnSpPr>
          <p:cNvPr id="6" name="Straight Arrow Connector 16">
            <a:extLst>
              <a:ext uri="{FF2B5EF4-FFF2-40B4-BE49-F238E27FC236}">
                <a16:creationId xmlns:a16="http://schemas.microsoft.com/office/drawing/2014/main" id="{2E2D6569-2077-DB92-2A1E-525B3BF3EF69}"/>
              </a:ext>
            </a:extLst>
          </p:cNvPr>
          <p:cNvCxnSpPr>
            <a:cxnSpLocks noChangeShapeType="1"/>
          </p:cNvCxnSpPr>
          <p:nvPr/>
        </p:nvCxnSpPr>
        <p:spPr bwMode="auto">
          <a:xfrm flipH="1">
            <a:off x="8700325" y="1631662"/>
            <a:ext cx="252133" cy="272590"/>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67756845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ChangeArrowheads="1"/>
          </p:cNvSpPr>
          <p:nvPr/>
        </p:nvSpPr>
        <p:spPr bwMode="auto">
          <a:xfrm>
            <a:off x="1456071" y="241484"/>
            <a:ext cx="59715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AORTIC ARH (</a:t>
            </a:r>
            <a:r>
              <a:rPr lang="sr-Latn-CS" altLang="en-US" sz="2800" b="1" dirty="0">
                <a:latin typeface="Book Antiqua" panose="02040602050305030304" pitchFamily="18" charset="0"/>
              </a:rPr>
              <a:t>ARCUS  AORTAE</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4212" name="Picture 13"/>
          <p:cNvPicPr>
            <a:picLocks noChangeAspect="1" noChangeArrowheads="1"/>
          </p:cNvPicPr>
          <p:nvPr/>
        </p:nvPicPr>
        <p:blipFill>
          <a:blip r:embed="rId2">
            <a:extLst>
              <a:ext uri="{28A0092B-C50C-407E-A947-70E740481C1C}">
                <a14:useLocalDpi xmlns:a14="http://schemas.microsoft.com/office/drawing/2010/main" val="0"/>
              </a:ext>
            </a:extLst>
          </a:blip>
          <a:srcRect l="20374" t="38423" r="31415" b="20378"/>
          <a:stretch>
            <a:fillRect/>
          </a:stretch>
        </p:blipFill>
        <p:spPr bwMode="auto">
          <a:xfrm>
            <a:off x="4441825" y="928688"/>
            <a:ext cx="4702175"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3" name="Picture 7" descr="arcus aorte 3 cop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1163" y="4159250"/>
            <a:ext cx="3652837"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4">
            <a:extLst>
              <a:ext uri="{FF2B5EF4-FFF2-40B4-BE49-F238E27FC236}">
                <a16:creationId xmlns:a16="http://schemas.microsoft.com/office/drawing/2014/main" id="{704F25D4-0E23-C0B8-5CB8-725EFF78E814}"/>
              </a:ext>
            </a:extLst>
          </p:cNvPr>
          <p:cNvSpPr txBox="1">
            <a:spLocks noChangeArrowheads="1"/>
          </p:cNvSpPr>
          <p:nvPr/>
        </p:nvSpPr>
        <p:spPr bwMode="auto">
          <a:xfrm>
            <a:off x="21431" y="1063625"/>
            <a:ext cx="5737225" cy="56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endParaRPr lang="en-GB" altLang="en-US" dirty="0">
              <a:latin typeface="Book Antiqua" panose="02040602050305030304" pitchFamily="18" charset="0"/>
            </a:endParaRPr>
          </a:p>
          <a:p>
            <a:pPr eaLnBrk="1" hangingPunct="1"/>
            <a:r>
              <a:rPr lang="en-GB" altLang="en-US" dirty="0">
                <a:solidFill>
                  <a:srgbClr val="FFFF66"/>
                </a:solidFill>
                <a:latin typeface="Book Antiqua" panose="02040602050305030304" pitchFamily="18" charset="0"/>
              </a:rPr>
              <a:t>3) Posteromedial surface</a:t>
            </a:r>
            <a:br>
              <a:rPr lang="sr-Cyrl-CS" altLang="en-US" dirty="0">
                <a:latin typeface="Book Antiqua" panose="02040602050305030304" pitchFamily="18" charset="0"/>
              </a:rPr>
            </a:b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superior cava vein</a:t>
            </a: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trachea, </a:t>
            </a:r>
            <a:r>
              <a:rPr lang="en-GB" altLang="en-US" dirty="0" err="1">
                <a:latin typeface="Book Antiqua" panose="02040602050305030304" pitchFamily="18" charset="0"/>
              </a:rPr>
              <a:t>esophagus</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deep part of cardiac plexus</a:t>
            </a:r>
          </a:p>
          <a:p>
            <a:pPr eaLnBrk="1" hangingPunct="1"/>
            <a:r>
              <a:rPr lang="en-GB" altLang="en-US" dirty="0">
                <a:latin typeface="Book Antiqua" panose="02040602050305030304" pitchFamily="18" charset="0"/>
              </a:rPr>
              <a:t>        - thoracic duct</a:t>
            </a:r>
          </a:p>
          <a:p>
            <a:pPr eaLnBrk="1" hangingPunct="1"/>
            <a:r>
              <a:rPr lang="en-GB" altLang="en-US" dirty="0">
                <a:latin typeface="Book Antiqua" panose="02040602050305030304" pitchFamily="18" charset="0"/>
              </a:rPr>
              <a:t>        - left </a:t>
            </a:r>
            <a:r>
              <a:rPr lang="en-GB" altLang="en-US" dirty="0" err="1">
                <a:latin typeface="Book Antiqua" panose="02040602050305030304" pitchFamily="18" charset="0"/>
              </a:rPr>
              <a:t>reccurent</a:t>
            </a:r>
            <a:r>
              <a:rPr lang="en-GB" altLang="en-US" dirty="0">
                <a:latin typeface="Book Antiqua" panose="02040602050305030304" pitchFamily="18" charset="0"/>
              </a:rPr>
              <a:t> laryngeal nerve</a:t>
            </a:r>
          </a:p>
          <a:p>
            <a:pPr eaLnBrk="1" hangingPunct="1"/>
            <a:endParaRPr lang="sr-Cyrl-CS" altLang="en-US" dirty="0">
              <a:latin typeface="Book Antiqua" panose="02040602050305030304" pitchFamily="18" charset="0"/>
            </a:endParaRPr>
          </a:p>
          <a:p>
            <a:pPr eaLnBrk="1" hangingPunct="1"/>
            <a:r>
              <a:rPr lang="en-GB" altLang="en-US" dirty="0">
                <a:solidFill>
                  <a:srgbClr val="FFFF66"/>
                </a:solidFill>
                <a:latin typeface="Book Antiqua" panose="02040602050305030304" pitchFamily="18" charset="0"/>
              </a:rPr>
              <a:t>4) Superior surface</a:t>
            </a:r>
            <a:br>
              <a:rPr lang="sr-Cyrl-CS" altLang="en-US" dirty="0">
                <a:latin typeface="Book Antiqua" panose="02040602050305030304" pitchFamily="18" charset="0"/>
              </a:rPr>
            </a:br>
            <a:r>
              <a:rPr lang="en-GB" altLang="en-US" dirty="0">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gives rise to branches of aortic arch:</a:t>
            </a:r>
          </a:p>
          <a:p>
            <a:pPr eaLnBrk="1" hangingPunct="1"/>
            <a:r>
              <a:rPr lang="en-GB" altLang="en-US" dirty="0">
                <a:solidFill>
                  <a:srgbClr val="FFCC00"/>
                </a:solidFill>
                <a:latin typeface="Book Antiqua" panose="02040602050305030304" pitchFamily="18" charset="0"/>
              </a:rPr>
              <a:t>1</a:t>
            </a:r>
            <a:r>
              <a:rPr lang="en-GB" altLang="en-US" baseline="30000" dirty="0">
                <a:solidFill>
                  <a:srgbClr val="FFCC00"/>
                </a:solidFill>
                <a:latin typeface="Book Antiqua" panose="02040602050305030304" pitchFamily="18" charset="0"/>
              </a:rPr>
              <a:t>st</a:t>
            </a:r>
            <a:r>
              <a:rPr lang="en-GB" altLang="en-US" dirty="0">
                <a:solidFill>
                  <a:srgbClr val="FFCC00"/>
                </a:solidFill>
                <a:latin typeface="Book Antiqua" panose="02040602050305030304" pitchFamily="18" charset="0"/>
              </a:rPr>
              <a:t> - </a:t>
            </a:r>
            <a:r>
              <a:rPr lang="en-GB" altLang="en-US" dirty="0" err="1">
                <a:solidFill>
                  <a:srgbClr val="FFCC00"/>
                </a:solidFill>
                <a:latin typeface="Book Antiqua" panose="02040602050305030304" pitchFamily="18" charset="0"/>
              </a:rPr>
              <a:t>brachicephalic</a:t>
            </a:r>
            <a:r>
              <a:rPr lang="en-GB" altLang="en-US" dirty="0">
                <a:solidFill>
                  <a:srgbClr val="FFCC00"/>
                </a:solidFill>
                <a:latin typeface="Book Antiqua" panose="02040602050305030304" pitchFamily="18" charset="0"/>
              </a:rPr>
              <a:t> trunk (truncus </a:t>
            </a:r>
            <a:r>
              <a:rPr lang="en-GB" altLang="en-US" dirty="0" err="1">
                <a:solidFill>
                  <a:srgbClr val="FFCC00"/>
                </a:solidFill>
                <a:latin typeface="Book Antiqua" panose="02040602050305030304" pitchFamily="18" charset="0"/>
              </a:rPr>
              <a:t>brachiocephalicus</a:t>
            </a:r>
            <a:br>
              <a:rPr lang="en-GB" altLang="en-US" dirty="0">
                <a:solidFill>
                  <a:srgbClr val="FFCC00"/>
                </a:solidFill>
                <a:latin typeface="Book Antiqua" panose="02040602050305030304" pitchFamily="18" charset="0"/>
              </a:rPr>
            </a:br>
            <a:r>
              <a:rPr lang="en-GB" altLang="en-US" dirty="0">
                <a:solidFill>
                  <a:srgbClr val="FFCC00"/>
                </a:solidFill>
                <a:latin typeface="Book Antiqua" panose="02040602050305030304" pitchFamily="18" charset="0"/>
              </a:rPr>
              <a:t>2</a:t>
            </a:r>
            <a:r>
              <a:rPr lang="en-GB" altLang="en-US" baseline="30000" dirty="0">
                <a:solidFill>
                  <a:srgbClr val="FFCC00"/>
                </a:solidFill>
                <a:latin typeface="Book Antiqua" panose="02040602050305030304" pitchFamily="18" charset="0"/>
              </a:rPr>
              <a:t>nd</a:t>
            </a:r>
            <a:r>
              <a:rPr lang="en-GB" altLang="en-US" dirty="0">
                <a:solidFill>
                  <a:srgbClr val="FFCC00"/>
                </a:solidFill>
                <a:latin typeface="Book Antiqua" panose="02040602050305030304" pitchFamily="18" charset="0"/>
              </a:rPr>
              <a:t> – left  common carotid artery</a:t>
            </a:r>
            <a:br>
              <a:rPr lang="en-GB" altLang="en-US" dirty="0">
                <a:solidFill>
                  <a:srgbClr val="FFCC00"/>
                </a:solidFill>
                <a:latin typeface="Book Antiqua" panose="02040602050305030304" pitchFamily="18" charset="0"/>
              </a:rPr>
            </a:br>
            <a:r>
              <a:rPr lang="en-GB" altLang="en-US" dirty="0">
                <a:solidFill>
                  <a:srgbClr val="FFCC00"/>
                </a:solidFill>
                <a:latin typeface="Book Antiqua" panose="02040602050305030304" pitchFamily="18" charset="0"/>
              </a:rPr>
              <a:t>         (a. </a:t>
            </a:r>
            <a:r>
              <a:rPr lang="en-GB" altLang="en-US" dirty="0" err="1">
                <a:solidFill>
                  <a:srgbClr val="FFCC00"/>
                </a:solidFill>
                <a:latin typeface="Book Antiqua" panose="02040602050305030304" pitchFamily="18" charset="0"/>
              </a:rPr>
              <a:t>carotis</a:t>
            </a:r>
            <a:r>
              <a:rPr lang="en-GB" altLang="en-US" dirty="0">
                <a:solidFill>
                  <a:srgbClr val="FFCC00"/>
                </a:solidFill>
                <a:latin typeface="Book Antiqua" panose="02040602050305030304" pitchFamily="18" charset="0"/>
              </a:rPr>
              <a:t> communis sinistra)</a:t>
            </a:r>
          </a:p>
          <a:p>
            <a:pPr eaLnBrk="1" hangingPunct="1"/>
            <a:r>
              <a:rPr lang="en-GB" altLang="en-US" dirty="0">
                <a:solidFill>
                  <a:srgbClr val="FFCC00"/>
                </a:solidFill>
                <a:latin typeface="Book Antiqua" panose="02040602050305030304" pitchFamily="18" charset="0"/>
              </a:rPr>
              <a:t>3</a:t>
            </a:r>
            <a:r>
              <a:rPr lang="en-GB" altLang="en-US" baseline="30000" dirty="0">
                <a:solidFill>
                  <a:srgbClr val="FFCC00"/>
                </a:solidFill>
                <a:latin typeface="Book Antiqua" panose="02040602050305030304" pitchFamily="18" charset="0"/>
              </a:rPr>
              <a:t>rd</a:t>
            </a:r>
            <a:r>
              <a:rPr lang="en-GB" altLang="en-US" dirty="0">
                <a:solidFill>
                  <a:srgbClr val="FFCC00"/>
                </a:solidFill>
                <a:latin typeface="Book Antiqua" panose="02040602050305030304" pitchFamily="18" charset="0"/>
              </a:rPr>
              <a:t> – left subclavian artery (a. </a:t>
            </a:r>
            <a:r>
              <a:rPr lang="en-GB" altLang="en-US" dirty="0" err="1">
                <a:solidFill>
                  <a:srgbClr val="FFCC00"/>
                </a:solidFill>
                <a:latin typeface="Book Antiqua" panose="02040602050305030304" pitchFamily="18" charset="0"/>
              </a:rPr>
              <a:t>subclavia</a:t>
            </a:r>
            <a:r>
              <a:rPr lang="en-GB" altLang="en-US" dirty="0">
                <a:solidFill>
                  <a:srgbClr val="FFCC00"/>
                </a:solidFill>
                <a:latin typeface="Book Antiqua" panose="02040602050305030304" pitchFamily="18" charset="0"/>
              </a:rPr>
              <a:t> sinistra)</a:t>
            </a:r>
            <a:endParaRPr lang="sr-Cyrl-CS" altLang="en-US" dirty="0">
              <a:solidFill>
                <a:srgbClr val="FFCC00"/>
              </a:solidFill>
              <a:latin typeface="Book Antiqua" panose="02040602050305030304" pitchFamily="18" charset="0"/>
            </a:endParaRPr>
          </a:p>
          <a:p>
            <a:pPr eaLnBrk="1" hangingPunct="1"/>
            <a:endParaRPr lang="en-GB" altLang="en-US" dirty="0">
              <a:solidFill>
                <a:srgbClr val="FFFF00"/>
              </a:solidFill>
              <a:latin typeface="Book Antiqua" panose="02040602050305030304" pitchFamily="18" charset="0"/>
            </a:endParaRPr>
          </a:p>
          <a:p>
            <a:pPr eaLnBrk="1" hangingPunct="1"/>
            <a:endParaRPr lang="en-GB" altLang="en-US" dirty="0">
              <a:solidFill>
                <a:srgbClr val="FFFF00"/>
              </a:solidFill>
              <a:latin typeface="Book Antiqua" panose="02040602050305030304" pitchFamily="18" charset="0"/>
            </a:endParaRPr>
          </a:p>
          <a:p>
            <a:pPr eaLnBrk="1" hangingPunct="1"/>
            <a:r>
              <a:rPr lang="en-GB" altLang="en-US" dirty="0">
                <a:latin typeface="Book Antiqua" panose="02040602050305030304" pitchFamily="18" charset="0"/>
              </a:rPr>
              <a:t>- Initial parts of these branches are crossed anteriorly</a:t>
            </a:r>
            <a:br>
              <a:rPr lang="en-GB" altLang="en-US" dirty="0">
                <a:latin typeface="Book Antiqua" panose="02040602050305030304" pitchFamily="18" charset="0"/>
              </a:rPr>
            </a:br>
            <a:r>
              <a:rPr lang="en-GB" altLang="en-US" dirty="0">
                <a:latin typeface="Book Antiqua" panose="02040602050305030304" pitchFamily="18" charset="0"/>
              </a:rPr>
              <a:t>   by left brachiocephalic vein</a:t>
            </a:r>
          </a:p>
          <a:p>
            <a:pPr eaLnBrk="1" hangingPunct="1"/>
            <a:r>
              <a:rPr lang="en-GB" altLang="en-US" dirty="0">
                <a:latin typeface="Book Antiqua" panose="02040602050305030304" pitchFamily="18" charset="0"/>
              </a:rPr>
              <a:t>   (v. </a:t>
            </a:r>
            <a:r>
              <a:rPr lang="en-GB" altLang="en-US" dirty="0" err="1">
                <a:latin typeface="Book Antiqua" panose="02040602050305030304" pitchFamily="18" charset="0"/>
              </a:rPr>
              <a:t>brachicephalica</a:t>
            </a:r>
            <a:r>
              <a:rPr lang="en-GB" altLang="en-US" dirty="0">
                <a:latin typeface="Book Antiqua" panose="02040602050305030304" pitchFamily="18" charset="0"/>
              </a:rPr>
              <a:t> sinistra)</a:t>
            </a:r>
            <a:endParaRPr lang="sr-Cyrl-CS" altLang="en-US" dirty="0">
              <a:latin typeface="Book Antiqua" panose="02040602050305030304" pitchFamily="18"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8" descr="odnosi trachea, luk aorte, VCS"/>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1928813" y="231775"/>
            <a:ext cx="5327650" cy="662622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ChangeArrowheads="1"/>
          </p:cNvSpPr>
          <p:nvPr/>
        </p:nvSpPr>
        <p:spPr bwMode="auto">
          <a:xfrm>
            <a:off x="634062" y="170920"/>
            <a:ext cx="7875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THORACIC AORTA (</a:t>
            </a:r>
            <a:r>
              <a:rPr lang="sr-Latn-CS" altLang="en-US" sz="2800" b="1" dirty="0">
                <a:latin typeface="Book Antiqua" panose="02040602050305030304" pitchFamily="18" charset="0"/>
              </a:rPr>
              <a:t>AORTA THORACICA</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cxnSp>
        <p:nvCxnSpPr>
          <p:cNvPr id="96260" name="Straight Arrow Connector 7"/>
          <p:cNvCxnSpPr>
            <a:cxnSpLocks noChangeShapeType="1"/>
          </p:cNvCxnSpPr>
          <p:nvPr/>
        </p:nvCxnSpPr>
        <p:spPr bwMode="auto">
          <a:xfrm flipV="1">
            <a:off x="5643563" y="2928938"/>
            <a:ext cx="1428750" cy="1000125"/>
          </a:xfrm>
          <a:prstGeom prst="straightConnector1">
            <a:avLst/>
          </a:prstGeom>
          <a:noFill/>
          <a:ln w="25400">
            <a:solidFill>
              <a:srgbClr val="161616"/>
            </a:solidFill>
            <a:round/>
            <a:headEnd/>
            <a:tailEnd type="arrow" w="med" len="med"/>
          </a:ln>
          <a:extLst>
            <a:ext uri="{909E8E84-426E-40DD-AFC4-6F175D3DCCD1}">
              <a14:hiddenFill xmlns:a14="http://schemas.microsoft.com/office/drawing/2010/main">
                <a:noFill/>
              </a14:hiddenFill>
            </a:ext>
          </a:extLst>
        </p:spPr>
      </p:cxnSp>
      <p:pic>
        <p:nvPicPr>
          <p:cNvPr id="96261" name="Picture 2" descr="jednjak put i odnosi"/>
          <p:cNvPicPr>
            <a:picLocks noChangeAspect="1" noChangeArrowheads="1"/>
          </p:cNvPicPr>
          <p:nvPr/>
        </p:nvPicPr>
        <p:blipFill>
          <a:blip r:embed="rId2" cstate="print">
            <a:lum contrast="6000"/>
            <a:extLst>
              <a:ext uri="{28A0092B-C50C-407E-A947-70E740481C1C}">
                <a14:useLocalDpi xmlns:a14="http://schemas.microsoft.com/office/drawing/2010/main" val="0"/>
              </a:ext>
            </a:extLst>
          </a:blip>
          <a:srcRect l="11372" r="14067" b="4884"/>
          <a:stretch>
            <a:fillRect/>
          </a:stretch>
        </p:blipFill>
        <p:spPr bwMode="auto">
          <a:xfrm>
            <a:off x="5428624" y="1700808"/>
            <a:ext cx="363589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4">
            <a:extLst>
              <a:ext uri="{FF2B5EF4-FFF2-40B4-BE49-F238E27FC236}">
                <a16:creationId xmlns:a16="http://schemas.microsoft.com/office/drawing/2014/main" id="{9E424228-C3E9-C6B2-B718-5F1743797D10}"/>
              </a:ext>
            </a:extLst>
          </p:cNvPr>
          <p:cNvSpPr txBox="1">
            <a:spLocks noChangeArrowheads="1"/>
          </p:cNvSpPr>
          <p:nvPr/>
        </p:nvSpPr>
        <p:spPr bwMode="auto">
          <a:xfrm>
            <a:off x="-14496" y="779562"/>
            <a:ext cx="65517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latin typeface="Book Antiqua" panose="02040602050305030304" pitchFamily="18" charset="0"/>
              </a:rPr>
              <a:t>Begins at level of</a:t>
            </a:r>
            <a:r>
              <a:rPr lang="sr-Latn-CS" altLang="en-US" dirty="0">
                <a:latin typeface="Book Antiqua" panose="02040602050305030304" pitchFamily="18" charset="0"/>
              </a:rPr>
              <a:t>:</a:t>
            </a:r>
            <a:r>
              <a:rPr lang="en-GB" altLang="en-US" dirty="0">
                <a:latin typeface="Book Antiqua" panose="02040602050305030304" pitchFamily="18" charset="0"/>
              </a:rPr>
              <a:t> -</a:t>
            </a:r>
            <a:r>
              <a:rPr lang="sr-Latn-CS" altLang="en-US" dirty="0">
                <a:latin typeface="Book Antiqua" panose="02040602050305030304" pitchFamily="18" charset="0"/>
              </a:rPr>
              <a:t> </a:t>
            </a:r>
            <a:r>
              <a:rPr lang="en-GB" altLang="en-US" dirty="0">
                <a:latin typeface="Book Antiqua" panose="02040602050305030304" pitchFamily="18" charset="0"/>
              </a:rPr>
              <a:t>left side of the body of 4</a:t>
            </a:r>
            <a:r>
              <a:rPr lang="en-GB" altLang="en-US" baseline="30000" dirty="0">
                <a:latin typeface="Book Antiqua" panose="02040602050305030304" pitchFamily="18" charset="0"/>
              </a:rPr>
              <a:t>th</a:t>
            </a:r>
            <a:r>
              <a:rPr lang="en-GB" altLang="en-US" dirty="0">
                <a:latin typeface="Book Antiqua" panose="02040602050305030304" pitchFamily="18" charset="0"/>
              </a:rPr>
              <a:t> thoracic vertebra</a:t>
            </a:r>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 </a:t>
            </a:r>
          </a:p>
          <a:p>
            <a:pPr eaLnBrk="1" hangingPunct="1"/>
            <a:r>
              <a:rPr lang="en-GB" altLang="en-US" dirty="0">
                <a:latin typeface="Book Antiqua" panose="02040602050305030304" pitchFamily="18" charset="0"/>
              </a:rPr>
              <a:t>Ends: - anterior side of the body of 12th thoracic vertebra</a:t>
            </a:r>
          </a:p>
          <a:p>
            <a:pPr eaLnBrk="1" hangingPunct="1"/>
            <a:endParaRPr lang="sr-Latn-CS" altLang="en-US" dirty="0"/>
          </a:p>
        </p:txBody>
      </p:sp>
      <p:sp>
        <p:nvSpPr>
          <p:cNvPr id="6" name="TextBox 5">
            <a:extLst>
              <a:ext uri="{FF2B5EF4-FFF2-40B4-BE49-F238E27FC236}">
                <a16:creationId xmlns:a16="http://schemas.microsoft.com/office/drawing/2014/main" id="{8DC6D89E-1797-2E5E-C11F-7B2C54E59A8C}"/>
              </a:ext>
            </a:extLst>
          </p:cNvPr>
          <p:cNvSpPr txBox="1"/>
          <p:nvPr/>
        </p:nvSpPr>
        <p:spPr>
          <a:xfrm>
            <a:off x="66864" y="1960211"/>
            <a:ext cx="5873288" cy="4832092"/>
          </a:xfrm>
          <a:prstGeom prst="rect">
            <a:avLst/>
          </a:prstGeom>
          <a:noFill/>
        </p:spPr>
        <p:txBody>
          <a:bodyPr wrap="square">
            <a:spAutoFit/>
          </a:body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anterior</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left pulmonary root</a:t>
            </a:r>
          </a:p>
          <a:p>
            <a:pPr eaLnBrk="1" hangingPunct="1"/>
            <a:r>
              <a:rPr lang="sr-Cyrl-CS" altLang="en-US" dirty="0">
                <a:latin typeface="Book Antiqua" panose="02040602050305030304" pitchFamily="18" charset="0"/>
              </a:rPr>
              <a:t>	- </a:t>
            </a:r>
            <a:r>
              <a:rPr lang="en-GB" altLang="en-US" dirty="0">
                <a:latin typeface="Book Antiqua" panose="02040602050305030304" pitchFamily="18" charset="0"/>
              </a:rPr>
              <a:t>lymphatic nodes of middle mediastinum</a:t>
            </a:r>
          </a:p>
          <a:p>
            <a:pPr eaLnBrk="1" hangingPunct="1"/>
            <a:r>
              <a:rPr lang="en-GB" altLang="en-US" dirty="0">
                <a:latin typeface="Book Antiqua" panose="02040602050305030304" pitchFamily="18" charset="0"/>
              </a:rPr>
              <a:t>                - pericardium</a:t>
            </a:r>
          </a:p>
          <a:p>
            <a:pPr eaLnBrk="1" hangingPunct="1"/>
            <a:r>
              <a:rPr lang="en-GB" altLang="en-US" dirty="0">
                <a:latin typeface="Book Antiqua" panose="02040602050305030304" pitchFamily="18" charset="0"/>
              </a:rPr>
              <a:t>                - </a:t>
            </a:r>
            <a:r>
              <a:rPr lang="en-GB" altLang="en-US" dirty="0" err="1">
                <a:latin typeface="Book Antiqua" panose="02040602050305030304" pitchFamily="18" charset="0"/>
              </a:rPr>
              <a:t>esophagus</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right vagal </a:t>
            </a:r>
            <a:r>
              <a:rPr lang="en-GB" altLang="en-US" dirty="0" err="1">
                <a:latin typeface="Book Antiqua" panose="02040602050305030304" pitchFamily="18" charset="0"/>
              </a:rPr>
              <a:t>nerv</a:t>
            </a:r>
            <a:endParaRPr lang="sr-Cyrl-CS"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posterior</a:t>
            </a:r>
            <a:r>
              <a:rPr lang="sr-Cyrl-CS" altLang="en-US" dirty="0">
                <a:solidFill>
                  <a:srgbClr val="FFFF66"/>
                </a:solidFill>
                <a:latin typeface="Book Antiqua" panose="02040602050305030304" pitchFamily="18" charset="0"/>
              </a:rPr>
              <a:t>:</a:t>
            </a:r>
            <a:r>
              <a:rPr lang="sr-Cyrl-CS" altLang="en-US" dirty="0">
                <a:latin typeface="Book Antiqua" panose="02040602050305030304" pitchFamily="18" charset="0"/>
              </a:rPr>
              <a:t> </a:t>
            </a:r>
            <a:r>
              <a:rPr lang="en-GB" altLang="en-US" dirty="0">
                <a:latin typeface="Book Antiqua" panose="02040602050305030304" pitchFamily="18" charset="0"/>
              </a:rPr>
              <a:t>- hemiazygos vein </a:t>
            </a:r>
          </a:p>
          <a:p>
            <a:pPr eaLnBrk="1" hangingPunct="1"/>
            <a:r>
              <a:rPr lang="en-GB" altLang="en-US" dirty="0">
                <a:latin typeface="Book Antiqua" panose="02040602050305030304" pitchFamily="18" charset="0"/>
              </a:rPr>
              <a:t>                   - accessory hemiazygos vein 	</a:t>
            </a:r>
          </a:p>
          <a:p>
            <a:pPr eaLnBrk="1" hangingPunct="1"/>
            <a:r>
              <a:rPr lang="en-GB" altLang="en-US" dirty="0">
                <a:latin typeface="Book Antiqua" panose="02040602050305030304" pitchFamily="18" charset="0"/>
              </a:rPr>
              <a:t>                   </a:t>
            </a:r>
            <a:r>
              <a:rPr lang="sr-Cyrl-CS" altLang="en-US" dirty="0">
                <a:latin typeface="Book Antiqua" panose="02040602050305030304" pitchFamily="18" charset="0"/>
              </a:rPr>
              <a:t>-</a:t>
            </a:r>
            <a:r>
              <a:rPr lang="en-GB" altLang="en-US" dirty="0">
                <a:latin typeface="Book Antiqua" panose="02040602050305030304" pitchFamily="18" charset="0"/>
              </a:rPr>
              <a:t> posterior intercostal veins</a:t>
            </a: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left</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mediastinal pleura of the left lung</a:t>
            </a:r>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latin typeface="Book Antiqua" panose="02040602050305030304" pitchFamily="18" charset="0"/>
              </a:rPr>
              <a:t> </a:t>
            </a:r>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FF66"/>
                </a:solidFill>
                <a:latin typeface="Book Antiqua" panose="02040602050305030304" pitchFamily="18" charset="0"/>
              </a:rPr>
              <a:t>right</a:t>
            </a:r>
            <a:r>
              <a:rPr lang="sr-Cyrl-CS" altLang="en-US" dirty="0">
                <a:solidFill>
                  <a:srgbClr val="FFFF66"/>
                </a:solidFill>
                <a:latin typeface="Book Antiqua" panose="02040602050305030304" pitchFamily="18" charset="0"/>
              </a:rPr>
              <a:t>:</a:t>
            </a:r>
            <a:r>
              <a:rPr lang="en-GB" altLang="en-US" dirty="0">
                <a:solidFill>
                  <a:srgbClr val="FFFF66"/>
                </a:solidFill>
                <a:latin typeface="Book Antiqua" panose="02040602050305030304" pitchFamily="18" charset="0"/>
              </a:rPr>
              <a:t> </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thoracic duct</a:t>
            </a:r>
          </a:p>
          <a:p>
            <a:pPr eaLnBrk="1" hangingPunct="1"/>
            <a:r>
              <a:rPr lang="sr-Cyrl-CS" altLang="en-US" dirty="0">
                <a:latin typeface="Book Antiqua" panose="02040602050305030304" pitchFamily="18" charset="0"/>
              </a:rPr>
              <a:t>    - </a:t>
            </a:r>
            <a:r>
              <a:rPr lang="en-GB" altLang="en-US" dirty="0" err="1">
                <a:latin typeface="Book Antiqua" panose="02040602050305030304" pitchFamily="18" charset="0"/>
              </a:rPr>
              <a:t>esophagus</a:t>
            </a:r>
            <a:r>
              <a:rPr lang="en-GB" altLang="en-US" dirty="0">
                <a:latin typeface="Book Antiqua" panose="02040602050305030304" pitchFamily="18" charset="0"/>
              </a:rPr>
              <a:t> (right to aorta </a:t>
            </a:r>
            <a:r>
              <a:rPr lang="en-GB" altLang="en-US" dirty="0" err="1">
                <a:latin typeface="Book Antiqua" panose="02040602050305030304" pitchFamily="18" charset="0"/>
              </a:rPr>
              <a:t>thoracica</a:t>
            </a:r>
            <a:r>
              <a:rPr lang="en-GB" altLang="en-US" dirty="0">
                <a:latin typeface="Book Antiqua" panose="02040602050305030304" pitchFamily="18" charset="0"/>
              </a:rPr>
              <a:t> in proximal</a:t>
            </a:r>
            <a:br>
              <a:rPr lang="en-GB" altLang="en-US" dirty="0">
                <a:latin typeface="Book Antiqua" panose="02040602050305030304" pitchFamily="18" charset="0"/>
              </a:rPr>
            </a:br>
            <a:r>
              <a:rPr lang="en-GB" altLang="en-US" dirty="0">
                <a:latin typeface="Book Antiqua" panose="02040602050305030304" pitchFamily="18" charset="0"/>
              </a:rPr>
              <a:t>      part, and anterior to aorta </a:t>
            </a:r>
            <a:r>
              <a:rPr lang="en-GB" altLang="en-US" dirty="0" err="1">
                <a:latin typeface="Book Antiqua" panose="02040602050305030304" pitchFamily="18" charset="0"/>
              </a:rPr>
              <a:t>thoracica</a:t>
            </a:r>
            <a:r>
              <a:rPr lang="en-GB" altLang="en-US" dirty="0">
                <a:latin typeface="Book Antiqua" panose="02040602050305030304" pitchFamily="18" charset="0"/>
              </a:rPr>
              <a:t> in distal part)</a:t>
            </a:r>
            <a:endParaRPr lang="en-GB"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l="20747" t="9700" r="30666" b="9277"/>
          <a:stretch>
            <a:fillRect/>
          </a:stretch>
        </p:blipFill>
        <p:spPr bwMode="auto">
          <a:xfrm>
            <a:off x="1907704" y="476672"/>
            <a:ext cx="5330825"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12104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ChangeArrowheads="1"/>
          </p:cNvSpPr>
          <p:nvPr/>
        </p:nvSpPr>
        <p:spPr bwMode="auto">
          <a:xfrm>
            <a:off x="899592" y="198755"/>
            <a:ext cx="77572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THORACIC AORTA (</a:t>
            </a:r>
            <a:r>
              <a:rPr lang="sr-Latn-CS" altLang="en-US" sz="2800" b="1" dirty="0">
                <a:latin typeface="Book Antiqua" panose="02040602050305030304" pitchFamily="18" charset="0"/>
              </a:rPr>
              <a:t>AORTA THORACICA</a:t>
            </a:r>
            <a:r>
              <a:rPr lang="en-GB" altLang="en-US" sz="2800" b="1" dirty="0">
                <a:latin typeface="Book Antiqua" panose="02040602050305030304" pitchFamily="18" charset="0"/>
              </a:rPr>
              <a:t>)</a:t>
            </a:r>
            <a:endParaRPr lang="en-US" sz="2800" b="1" dirty="0">
              <a:latin typeface="Book Antiqua" panose="02040602050305030304" pitchFamily="18" charset="0"/>
            </a:endParaRPr>
          </a:p>
        </p:txBody>
      </p:sp>
      <p:pic>
        <p:nvPicPr>
          <p:cNvPr id="97283" name="TextBox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4" y="1063625"/>
            <a:ext cx="9234488"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TextBox 5"/>
          <p:cNvSpPr txBox="1">
            <a:spLocks noChangeArrowheads="1"/>
          </p:cNvSpPr>
          <p:nvPr/>
        </p:nvSpPr>
        <p:spPr bwMode="auto">
          <a:xfrm>
            <a:off x="2857500" y="2143125"/>
            <a:ext cx="22860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400" dirty="0"/>
              <a:t>upper</a:t>
            </a:r>
            <a:r>
              <a:rPr lang="sr-Latn-CS" altLang="en-US" sz="1400" dirty="0"/>
              <a:t> – </a:t>
            </a:r>
            <a:r>
              <a:rPr lang="en-GB" altLang="en-US" sz="1400" dirty="0"/>
              <a:t>for proximal part</a:t>
            </a:r>
            <a:endParaRPr lang="sr-Latn-CS" altLang="en-US" sz="1400" dirty="0"/>
          </a:p>
          <a:p>
            <a:pPr eaLnBrk="1" hangingPunct="1"/>
            <a:endParaRPr lang="sr-Latn-CS" altLang="en-US" sz="1600" dirty="0"/>
          </a:p>
          <a:p>
            <a:pPr eaLnBrk="1" hangingPunct="1"/>
            <a:r>
              <a:rPr lang="en-GB" altLang="en-US" sz="1600" dirty="0"/>
              <a:t>Lower – for distal part</a:t>
            </a:r>
            <a:endParaRPr lang="sr-Latn-CS" altLang="en-US" sz="1600" dirty="0"/>
          </a:p>
        </p:txBody>
      </p:sp>
      <p:cxnSp>
        <p:nvCxnSpPr>
          <p:cNvPr id="97285" name="Elbow Connector 9"/>
          <p:cNvCxnSpPr>
            <a:cxnSpLocks noChangeShapeType="1"/>
          </p:cNvCxnSpPr>
          <p:nvPr/>
        </p:nvCxnSpPr>
        <p:spPr bwMode="auto">
          <a:xfrm flipV="1">
            <a:off x="2428875" y="2357438"/>
            <a:ext cx="500063" cy="142875"/>
          </a:xfrm>
          <a:prstGeom prst="bentConnector3">
            <a:avLst>
              <a:gd name="adj1" fmla="val 50000"/>
            </a:avLst>
          </a:prstGeom>
          <a:noFill/>
          <a:ln w="25400">
            <a:solidFill>
              <a:srgbClr val="161616"/>
            </a:solidFill>
            <a:miter lim="800000"/>
            <a:headEnd/>
            <a:tailEnd type="arrow" w="med" len="med"/>
          </a:ln>
          <a:extLst>
            <a:ext uri="{909E8E84-426E-40DD-AFC4-6F175D3DCCD1}">
              <a14:hiddenFill xmlns:a14="http://schemas.microsoft.com/office/drawing/2010/main">
                <a:noFill/>
              </a14:hiddenFill>
            </a:ext>
          </a:extLst>
        </p:spPr>
      </p:cxnSp>
      <p:cxnSp>
        <p:nvCxnSpPr>
          <p:cNvPr id="97286" name="Elbow Connector 13"/>
          <p:cNvCxnSpPr>
            <a:cxnSpLocks noChangeShapeType="1"/>
          </p:cNvCxnSpPr>
          <p:nvPr/>
        </p:nvCxnSpPr>
        <p:spPr bwMode="auto">
          <a:xfrm>
            <a:off x="2500313" y="2571750"/>
            <a:ext cx="428625" cy="285750"/>
          </a:xfrm>
          <a:prstGeom prst="bentConnector3">
            <a:avLst>
              <a:gd name="adj1" fmla="val 50000"/>
            </a:avLst>
          </a:prstGeom>
          <a:noFill/>
          <a:ln w="25400">
            <a:solidFill>
              <a:srgbClr val="161616"/>
            </a:solidFill>
            <a:miter lim="800000"/>
            <a:headEnd/>
            <a:tailEnd type="arrow" w="med" len="med"/>
          </a:ln>
          <a:extLst>
            <a:ext uri="{909E8E84-426E-40DD-AFC4-6F175D3DCCD1}">
              <a14:hiddenFill xmlns:a14="http://schemas.microsoft.com/office/drawing/2010/main">
                <a:noFill/>
              </a14:hiddenFill>
            </a:ext>
          </a:extLst>
        </p:spPr>
      </p:cxnSp>
      <p:pic>
        <p:nvPicPr>
          <p:cNvPr id="97287" name="Picture 9"/>
          <p:cNvPicPr>
            <a:picLocks noChangeAspect="1" noChangeArrowheads="1"/>
          </p:cNvPicPr>
          <p:nvPr/>
        </p:nvPicPr>
        <p:blipFill>
          <a:blip r:embed="rId3">
            <a:extLst>
              <a:ext uri="{28A0092B-C50C-407E-A947-70E740481C1C}">
                <a14:useLocalDpi xmlns:a14="http://schemas.microsoft.com/office/drawing/2010/main" val="0"/>
              </a:ext>
            </a:extLst>
          </a:blip>
          <a:srcRect l="28906" t="15312" r="28320" b="5000"/>
          <a:stretch>
            <a:fillRect/>
          </a:stretch>
        </p:blipFill>
        <p:spPr bwMode="auto">
          <a:xfrm>
            <a:off x="4972050" y="1143000"/>
            <a:ext cx="417195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E5679C3-E60E-DE5B-A6D5-8A2582F1F890}"/>
              </a:ext>
            </a:extLst>
          </p:cNvPr>
          <p:cNvSpPr txBox="1"/>
          <p:nvPr/>
        </p:nvSpPr>
        <p:spPr>
          <a:xfrm>
            <a:off x="179512" y="1143000"/>
            <a:ext cx="1368152" cy="400110"/>
          </a:xfrm>
          <a:prstGeom prst="rect">
            <a:avLst/>
          </a:prstGeom>
          <a:solidFill>
            <a:srgbClr val="002060"/>
          </a:solidFill>
        </p:spPr>
        <p:txBody>
          <a:bodyPr wrap="square" rtlCol="0">
            <a:spAutoFit/>
          </a:bodyPr>
          <a:lstStyle/>
          <a:p>
            <a:r>
              <a:rPr lang="en-GB" sz="2000" dirty="0"/>
              <a:t>Branches:</a:t>
            </a:r>
          </a:p>
        </p:txBody>
      </p:sp>
      <p:sp>
        <p:nvSpPr>
          <p:cNvPr id="5" name="TextBox 4">
            <a:extLst>
              <a:ext uri="{FF2B5EF4-FFF2-40B4-BE49-F238E27FC236}">
                <a16:creationId xmlns:a16="http://schemas.microsoft.com/office/drawing/2014/main" id="{7AACD08D-8D30-1818-898E-6E9CE39A48D2}"/>
              </a:ext>
            </a:extLst>
          </p:cNvPr>
          <p:cNvSpPr txBox="1"/>
          <p:nvPr/>
        </p:nvSpPr>
        <p:spPr>
          <a:xfrm>
            <a:off x="2383433" y="1768853"/>
            <a:ext cx="1567061" cy="338554"/>
          </a:xfrm>
          <a:prstGeom prst="rect">
            <a:avLst/>
          </a:prstGeom>
          <a:solidFill>
            <a:srgbClr val="002060"/>
          </a:solidFill>
        </p:spPr>
        <p:txBody>
          <a:bodyPr wrap="square" rtlCol="0">
            <a:spAutoFit/>
          </a:bodyPr>
          <a:lstStyle/>
          <a:p>
            <a:r>
              <a:rPr lang="en-GB" sz="1600" dirty="0"/>
              <a:t> the largest </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ChangeArrowheads="1"/>
          </p:cNvSpPr>
          <p:nvPr/>
        </p:nvSpPr>
        <p:spPr bwMode="auto">
          <a:xfrm>
            <a:off x="773737" y="286077"/>
            <a:ext cx="4434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2800" b="1" dirty="0">
                <a:latin typeface="Book Antiqua" panose="02040602050305030304" pitchFamily="18" charset="0"/>
              </a:rPr>
              <a:t>VENA CAVA SUPERIOR</a:t>
            </a:r>
            <a:endParaRPr lang="en-US" sz="2800" b="1" dirty="0">
              <a:latin typeface="Book Antiqua" panose="02040602050305030304" pitchFamily="18" charset="0"/>
            </a:endParaRPr>
          </a:p>
        </p:txBody>
      </p:sp>
      <p:pic>
        <p:nvPicPr>
          <p:cNvPr id="100356" name="Picture 43"/>
          <p:cNvPicPr>
            <a:picLocks noChangeAspect="1" noChangeArrowheads="1"/>
          </p:cNvPicPr>
          <p:nvPr/>
        </p:nvPicPr>
        <p:blipFill>
          <a:blip r:embed="rId2">
            <a:extLst>
              <a:ext uri="{28A0092B-C50C-407E-A947-70E740481C1C}">
                <a14:useLocalDpi xmlns:a14="http://schemas.microsoft.com/office/drawing/2010/main" val="0"/>
              </a:ext>
            </a:extLst>
          </a:blip>
          <a:srcRect l="27232" t="24147" r="38345" b="28244"/>
          <a:stretch>
            <a:fillRect/>
          </a:stretch>
        </p:blipFill>
        <p:spPr bwMode="auto">
          <a:xfrm>
            <a:off x="5786438" y="3143250"/>
            <a:ext cx="3357562"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57" name="Picture 49"/>
          <p:cNvPicPr>
            <a:picLocks noChangeAspect="1" noChangeArrowheads="1"/>
          </p:cNvPicPr>
          <p:nvPr/>
        </p:nvPicPr>
        <p:blipFill>
          <a:blip r:embed="rId3">
            <a:extLst>
              <a:ext uri="{28A0092B-C50C-407E-A947-70E740481C1C}">
                <a14:useLocalDpi xmlns:a14="http://schemas.microsoft.com/office/drawing/2010/main" val="0"/>
              </a:ext>
            </a:extLst>
          </a:blip>
          <a:srcRect l="26282" t="35823" r="45258" b="33852"/>
          <a:stretch>
            <a:fillRect/>
          </a:stretch>
        </p:blipFill>
        <p:spPr bwMode="auto">
          <a:xfrm>
            <a:off x="6715125" y="142875"/>
            <a:ext cx="2428875"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4">
            <a:extLst>
              <a:ext uri="{FF2B5EF4-FFF2-40B4-BE49-F238E27FC236}">
                <a16:creationId xmlns:a16="http://schemas.microsoft.com/office/drawing/2014/main" id="{3FE3EA06-9767-CEEA-4A7B-4A3BBF8AA12D}"/>
              </a:ext>
            </a:extLst>
          </p:cNvPr>
          <p:cNvSpPr txBox="1">
            <a:spLocks noChangeArrowheads="1"/>
          </p:cNvSpPr>
          <p:nvPr/>
        </p:nvSpPr>
        <p:spPr bwMode="auto">
          <a:xfrm>
            <a:off x="-9468" y="1305341"/>
            <a:ext cx="9153468"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latin typeface="Book Antiqua" panose="02040602050305030304" pitchFamily="18" charset="0"/>
              </a:rPr>
              <a:t>Begins at level of</a:t>
            </a:r>
            <a:r>
              <a:rPr lang="sr-Latn-CS" altLang="en-US" dirty="0">
                <a:latin typeface="Book Antiqua" panose="02040602050305030304" pitchFamily="18" charset="0"/>
              </a:rPr>
              <a:t>: </a:t>
            </a:r>
            <a:r>
              <a:rPr lang="en-GB" altLang="en-US" dirty="0">
                <a:latin typeface="Book Antiqua" panose="02040602050305030304" pitchFamily="18" charset="0"/>
              </a:rPr>
              <a:t> - 1</a:t>
            </a:r>
            <a:r>
              <a:rPr lang="en-GB" altLang="en-US" baseline="30000" dirty="0">
                <a:latin typeface="Book Antiqua" panose="02040602050305030304" pitchFamily="18" charset="0"/>
              </a:rPr>
              <a:t>sr</a:t>
            </a:r>
            <a:r>
              <a:rPr lang="en-GB" altLang="en-US" dirty="0">
                <a:latin typeface="Book Antiqua" panose="02040602050305030304" pitchFamily="18" charset="0"/>
              </a:rPr>
              <a:t> right intercostal space near sternum</a:t>
            </a:r>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 </a:t>
            </a:r>
            <a:endParaRPr lang="sr-Latn-CS" altLang="en-US" dirty="0">
              <a:latin typeface="Book Antiqua" panose="02040602050305030304" pitchFamily="18" charset="0"/>
            </a:endParaRPr>
          </a:p>
          <a:p>
            <a:pPr eaLnBrk="1" hangingPunct="1"/>
            <a:r>
              <a:rPr lang="en-GB" altLang="en-US" dirty="0">
                <a:latin typeface="Book Antiqua" panose="02040602050305030304" pitchFamily="18" charset="0"/>
              </a:rPr>
              <a:t>- Formed by union of right and left brachiocephalic vein</a:t>
            </a:r>
            <a:br>
              <a:rPr lang="en-GB" altLang="en-US" dirty="0">
                <a:latin typeface="Book Antiqua" panose="02040602050305030304" pitchFamily="18" charset="0"/>
              </a:rPr>
            </a:br>
            <a:r>
              <a:rPr lang="en-GB" altLang="en-US" dirty="0">
                <a:latin typeface="Book Antiqua" panose="02040602050305030304" pitchFamily="18" charset="0"/>
              </a:rPr>
              <a:t>   (v. </a:t>
            </a:r>
            <a:r>
              <a:rPr lang="en-GB" altLang="en-US" dirty="0" err="1">
                <a:latin typeface="Book Antiqua" panose="02040602050305030304" pitchFamily="18" charset="0"/>
              </a:rPr>
              <a:t>brachiocephalica</a:t>
            </a:r>
            <a:r>
              <a:rPr lang="en-GB" altLang="en-US" dirty="0">
                <a:latin typeface="Book Antiqua" panose="02040602050305030304" pitchFamily="18" charset="0"/>
              </a:rPr>
              <a:t> </a:t>
            </a:r>
            <a:r>
              <a:rPr lang="en-GB" altLang="en-US" dirty="0" err="1">
                <a:latin typeface="Book Antiqua" panose="02040602050305030304" pitchFamily="18" charset="0"/>
              </a:rPr>
              <a:t>dextra</a:t>
            </a:r>
            <a:r>
              <a:rPr lang="en-GB" altLang="en-US" dirty="0">
                <a:latin typeface="Book Antiqua" panose="02040602050305030304" pitchFamily="18" charset="0"/>
              </a:rPr>
              <a:t> + v. </a:t>
            </a:r>
            <a:r>
              <a:rPr lang="en-GB" altLang="en-US" dirty="0" err="1">
                <a:latin typeface="Book Antiqua" panose="02040602050305030304" pitchFamily="18" charset="0"/>
              </a:rPr>
              <a:t>brachicephalica</a:t>
            </a:r>
            <a:r>
              <a:rPr lang="en-GB" altLang="en-US" dirty="0">
                <a:latin typeface="Book Antiqua" panose="02040602050305030304" pitchFamily="18" charset="0"/>
              </a:rPr>
              <a:t> sinistra)</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Continues the course of right brachiocephalic vein and descends vertically posterior to</a:t>
            </a:r>
          </a:p>
          <a:p>
            <a:pPr eaLnBrk="1" hangingPunct="1"/>
            <a:r>
              <a:rPr lang="en-GB" altLang="en-US" dirty="0">
                <a:latin typeface="Book Antiqua" panose="02040602050305030304" pitchFamily="18" charset="0"/>
              </a:rPr>
              <a:t>   right border of sternum</a:t>
            </a:r>
          </a:p>
          <a:p>
            <a:pPr eaLnBrk="1" hangingPunct="1"/>
            <a:r>
              <a:rPr lang="en-GB" altLang="en-US" dirty="0">
                <a:latin typeface="Book Antiqua" panose="02040602050305030304" pitchFamily="18" charset="0"/>
              </a:rPr>
              <a:t> </a:t>
            </a:r>
          </a:p>
          <a:p>
            <a:pPr eaLnBrk="1" hangingPunct="1"/>
            <a:r>
              <a:rPr lang="en-GB" altLang="en-US" dirty="0">
                <a:latin typeface="Book Antiqua" panose="02040602050305030304" pitchFamily="18" charset="0"/>
              </a:rPr>
              <a:t>Ends at the level of: 3</a:t>
            </a:r>
            <a:r>
              <a:rPr lang="en-GB" altLang="en-US" baseline="30000" dirty="0">
                <a:latin typeface="Book Antiqua" panose="02040602050305030304" pitchFamily="18" charset="0"/>
              </a:rPr>
              <a:t>rd</a:t>
            </a:r>
            <a:r>
              <a:rPr lang="en-GB" altLang="en-US" dirty="0">
                <a:latin typeface="Book Antiqua" panose="02040602050305030304" pitchFamily="18" charset="0"/>
              </a:rPr>
              <a:t> costal cartilage by orifice of </a:t>
            </a:r>
          </a:p>
          <a:p>
            <a:pPr eaLnBrk="1" hangingPunct="1"/>
            <a:r>
              <a:rPr lang="en-GB" altLang="en-US" dirty="0">
                <a:latin typeface="Book Antiqua" panose="02040602050305030304" pitchFamily="18" charset="0"/>
              </a:rPr>
              <a:t>                                    vena cava superior at superior wall </a:t>
            </a:r>
          </a:p>
          <a:p>
            <a:pPr eaLnBrk="1" hangingPunct="1"/>
            <a:r>
              <a:rPr lang="en-GB" altLang="en-US" dirty="0">
                <a:latin typeface="Book Antiqua" panose="02040602050305030304" pitchFamily="18" charset="0"/>
              </a:rPr>
              <a:t>                                    of right atrium</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Length: 7 cm</a:t>
            </a:r>
          </a:p>
          <a:p>
            <a:pPr eaLnBrk="1" hangingPunct="1"/>
            <a:r>
              <a:rPr lang="en-GB" altLang="en-US" dirty="0">
                <a:latin typeface="Book Antiqua" panose="02040602050305030304" pitchFamily="18" charset="0"/>
              </a:rPr>
              <a:t>Diameter: - 20 - 25 mm</a:t>
            </a:r>
          </a:p>
          <a:p>
            <a:pPr eaLnBrk="1" hangingPunct="1"/>
            <a:r>
              <a:rPr lang="en-GB" altLang="en-US" dirty="0">
                <a:latin typeface="Book Antiqua" panose="02040602050305030304" pitchFamily="18" charset="0"/>
              </a:rPr>
              <a:t>	</a:t>
            </a:r>
            <a:endParaRPr lang="sr-Latn-CS" altLang="en-US" dirty="0"/>
          </a:p>
        </p:txBody>
      </p:sp>
    </p:spTree>
    <p:extLst>
      <p:ext uri="{BB962C8B-B14F-4D97-AF65-F5344CB8AC3E}">
        <p14:creationId xmlns:p14="http://schemas.microsoft.com/office/powerpoint/2010/main" val="410172430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ChangeArrowheads="1"/>
          </p:cNvSpPr>
          <p:nvPr/>
        </p:nvSpPr>
        <p:spPr bwMode="auto">
          <a:xfrm>
            <a:off x="2488236" y="182773"/>
            <a:ext cx="44342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2800" b="1" dirty="0">
                <a:latin typeface="Book Antiqua" panose="02040602050305030304" pitchFamily="18" charset="0"/>
              </a:rPr>
              <a:t>VENA CAVA SUPERIOR</a:t>
            </a:r>
            <a:endParaRPr lang="en-US" sz="2800" b="1" dirty="0">
              <a:latin typeface="Book Antiqua" panose="02040602050305030304" pitchFamily="18" charset="0"/>
            </a:endParaRPr>
          </a:p>
        </p:txBody>
      </p:sp>
      <p:pic>
        <p:nvPicPr>
          <p:cNvPr id="101381" name="Picture 37"/>
          <p:cNvPicPr>
            <a:picLocks noChangeAspect="1" noChangeArrowheads="1"/>
          </p:cNvPicPr>
          <p:nvPr/>
        </p:nvPicPr>
        <p:blipFill>
          <a:blip r:embed="rId2">
            <a:extLst>
              <a:ext uri="{28A0092B-C50C-407E-A947-70E740481C1C}">
                <a14:useLocalDpi xmlns:a14="http://schemas.microsoft.com/office/drawing/2010/main" val="0"/>
              </a:ext>
            </a:extLst>
          </a:blip>
          <a:srcRect l="22643" t="15175" r="32993" b="10536"/>
          <a:stretch>
            <a:fillRect/>
          </a:stretch>
        </p:blipFill>
        <p:spPr bwMode="auto">
          <a:xfrm>
            <a:off x="6282049" y="766715"/>
            <a:ext cx="2511886" cy="336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3"/>
          <p:cNvPicPr>
            <a:picLocks noChangeAspect="1" noChangeArrowheads="1"/>
          </p:cNvPicPr>
          <p:nvPr/>
        </p:nvPicPr>
        <p:blipFill>
          <a:blip r:embed="rId3">
            <a:extLst>
              <a:ext uri="{28A0092B-C50C-407E-A947-70E740481C1C}">
                <a14:useLocalDpi xmlns:a14="http://schemas.microsoft.com/office/drawing/2010/main" val="0"/>
              </a:ext>
            </a:extLst>
          </a:blip>
          <a:srcRect l="27232" t="24147" r="38345" b="28244"/>
          <a:stretch>
            <a:fillRect/>
          </a:stretch>
        </p:blipFill>
        <p:spPr bwMode="auto">
          <a:xfrm>
            <a:off x="6302295" y="3282360"/>
            <a:ext cx="2520499" cy="278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C8FDF6B-F63B-A7FA-D191-E7B837971DFA}"/>
              </a:ext>
            </a:extLst>
          </p:cNvPr>
          <p:cNvSpPr txBox="1"/>
          <p:nvPr/>
        </p:nvSpPr>
        <p:spPr>
          <a:xfrm>
            <a:off x="107503" y="968922"/>
            <a:ext cx="6408713" cy="5663089"/>
          </a:xfrm>
          <a:prstGeom prst="rect">
            <a:avLst/>
          </a:prstGeom>
          <a:noFill/>
        </p:spPr>
        <p:txBody>
          <a:bodyPr wrap="square">
            <a:spAutoFit/>
          </a:body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Relations</a:t>
            </a:r>
            <a:r>
              <a:rPr lang="sr-Cyrl-CS" altLang="en-US" sz="2000" dirty="0">
                <a:latin typeface="Book Antiqua" panose="02040602050305030304" pitchFamily="18" charset="0"/>
              </a:rPr>
              <a:t>: </a:t>
            </a:r>
          </a:p>
          <a:p>
            <a:pPr eaLnBrk="1" hangingPunct="1"/>
            <a:br>
              <a:rPr lang="sr-Cyrl-CS" altLang="en-US" dirty="0">
                <a:latin typeface="Book Antiqua" panose="02040602050305030304" pitchFamily="18" charset="0"/>
              </a:rPr>
            </a:br>
            <a:r>
              <a:rPr lang="sr-Cyrl-CS" altLang="en-US" dirty="0">
                <a:latin typeface="Book Antiqua" panose="02040602050305030304" pitchFamily="18" charset="0"/>
              </a:rPr>
              <a:t> </a:t>
            </a:r>
            <a:r>
              <a:rPr lang="en-GB" altLang="en-US" dirty="0">
                <a:solidFill>
                  <a:srgbClr val="FFC000"/>
                </a:solidFill>
                <a:latin typeface="Book Antiqua" panose="02040602050305030304" pitchFamily="18" charset="0"/>
              </a:rPr>
              <a:t>a) proximal part:</a:t>
            </a:r>
          </a:p>
          <a:p>
            <a:pPr eaLnBrk="1" hangingPunct="1"/>
            <a:r>
              <a:rPr lang="en-GB" altLang="en-US" dirty="0">
                <a:solidFill>
                  <a:srgbClr val="FFFF66"/>
                </a:solidFill>
                <a:latin typeface="Book Antiqua" panose="02040602050305030304" pitchFamily="18" charset="0"/>
              </a:rPr>
              <a:t>     left and medially: - </a:t>
            </a:r>
            <a:r>
              <a:rPr lang="en-GB" altLang="en-US" dirty="0">
                <a:latin typeface="Book Antiqua" panose="02040602050305030304" pitchFamily="18" charset="0"/>
              </a:rPr>
              <a:t>ascending aorta</a:t>
            </a:r>
          </a:p>
          <a:p>
            <a:pPr eaLnBrk="1" hangingPunct="1"/>
            <a:r>
              <a:rPr lang="en-GB" altLang="en-US" dirty="0">
                <a:solidFill>
                  <a:srgbClr val="FFFF66"/>
                </a:solidFill>
                <a:latin typeface="Book Antiqua" panose="02040602050305030304" pitchFamily="18" charset="0"/>
              </a:rPr>
              <a:t>     left and anteriorly</a:t>
            </a:r>
            <a:r>
              <a:rPr lang="sr-Cyrl-CS" altLang="en-US" dirty="0">
                <a:solidFill>
                  <a:srgbClr val="FFFF66"/>
                </a:solidFill>
                <a:latin typeface="Book Antiqua" panose="02040602050305030304" pitchFamily="18" charset="0"/>
              </a:rPr>
              <a:t>: </a:t>
            </a:r>
            <a:r>
              <a:rPr lang="sr-Cyrl-CS" altLang="en-US" dirty="0">
                <a:latin typeface="Book Antiqua" panose="02040602050305030304" pitchFamily="18" charset="0"/>
              </a:rPr>
              <a:t>- </a:t>
            </a:r>
            <a:r>
              <a:rPr lang="en-GB" altLang="en-US" dirty="0">
                <a:latin typeface="Book Antiqua" panose="02040602050305030304" pitchFamily="18" charset="0"/>
              </a:rPr>
              <a:t>thymus (or its remains)</a:t>
            </a:r>
          </a:p>
          <a:p>
            <a:pPr eaLnBrk="1" hangingPunct="1"/>
            <a:r>
              <a:rPr lang="en-GB" altLang="en-US" dirty="0">
                <a:latin typeface="Book Antiqua" panose="02040602050305030304" pitchFamily="18" charset="0"/>
              </a:rPr>
              <a:t>     </a:t>
            </a:r>
            <a:r>
              <a:rPr lang="en-GB" altLang="en-US" dirty="0">
                <a:solidFill>
                  <a:srgbClr val="FFFF66"/>
                </a:solidFill>
                <a:latin typeface="Book Antiqua" panose="02040602050305030304" pitchFamily="18" charset="0"/>
              </a:rPr>
              <a:t>right:</a:t>
            </a:r>
            <a:r>
              <a:rPr lang="sr-Cyrl-CS" altLang="en-US" dirty="0">
                <a:latin typeface="Book Antiqua" panose="02040602050305030304" pitchFamily="18" charset="0"/>
              </a:rPr>
              <a:t>	- </a:t>
            </a:r>
            <a:r>
              <a:rPr lang="en-GB" altLang="en-US" dirty="0">
                <a:latin typeface="Book Antiqua" panose="02040602050305030304" pitchFamily="18" charset="0"/>
              </a:rPr>
              <a:t>cupula pleurae and pulmonary apex</a:t>
            </a:r>
          </a:p>
          <a:p>
            <a:pPr eaLnBrk="1" hangingPunct="1"/>
            <a:r>
              <a:rPr lang="en-GB" altLang="en-US" dirty="0">
                <a:latin typeface="Book Antiqua" panose="02040602050305030304" pitchFamily="18" charset="0"/>
              </a:rPr>
              <a:t>     </a:t>
            </a:r>
            <a:r>
              <a:rPr lang="en-GB" altLang="en-US" dirty="0">
                <a:solidFill>
                  <a:srgbClr val="FFFF66"/>
                </a:solidFill>
                <a:latin typeface="Book Antiqua" panose="02040602050305030304" pitchFamily="18" charset="0"/>
              </a:rPr>
              <a:t>posterior: </a:t>
            </a:r>
            <a:r>
              <a:rPr lang="en-GB" altLang="en-US" dirty="0">
                <a:latin typeface="Book Antiqua" panose="02040602050305030304" pitchFamily="18" charset="0"/>
              </a:rPr>
              <a:t>- parts of right pulmonary root</a:t>
            </a:r>
          </a:p>
          <a:p>
            <a:pPr eaLnBrk="1" hangingPunct="1"/>
            <a:r>
              <a:rPr lang="en-GB" altLang="en-US" dirty="0">
                <a:latin typeface="Book Antiqua" panose="02040602050305030304" pitchFamily="18" charset="0"/>
              </a:rPr>
              <a:t>                </a:t>
            </a:r>
          </a:p>
          <a:p>
            <a:pPr eaLnBrk="1" hangingPunct="1"/>
            <a:r>
              <a:rPr lang="en-GB" altLang="en-US" dirty="0">
                <a:solidFill>
                  <a:srgbClr val="FFC000"/>
                </a:solidFill>
                <a:latin typeface="Book Antiqua" panose="02040602050305030304" pitchFamily="18" charset="0"/>
              </a:rPr>
              <a:t>b) middle part:</a:t>
            </a:r>
          </a:p>
          <a:p>
            <a:pPr eaLnBrk="1" hangingPunct="1"/>
            <a:r>
              <a:rPr lang="en-GB" altLang="en-US" dirty="0">
                <a:latin typeface="Book Antiqua" panose="02040602050305030304" pitchFamily="18" charset="0"/>
              </a:rPr>
              <a:t>     - slightly pushed to the right by the aortic arch</a:t>
            </a:r>
          </a:p>
          <a:p>
            <a:pPr eaLnBrk="1" hangingPunct="1"/>
            <a:r>
              <a:rPr lang="en-GB" altLang="en-US" dirty="0">
                <a:solidFill>
                  <a:srgbClr val="FFFF66"/>
                </a:solidFill>
                <a:latin typeface="Book Antiqua" panose="02040602050305030304" pitchFamily="18" charset="0"/>
              </a:rPr>
              <a:t>     - </a:t>
            </a:r>
            <a:r>
              <a:rPr lang="en-GB" altLang="en-US" dirty="0">
                <a:latin typeface="Book Antiqua" panose="02040602050305030304" pitchFamily="18" charset="0"/>
              </a:rPr>
              <a:t>orifice of azygos vein, at the midlevel of posterior</a:t>
            </a:r>
            <a:br>
              <a:rPr lang="en-GB" altLang="en-US" dirty="0">
                <a:latin typeface="Book Antiqua" panose="02040602050305030304" pitchFamily="18" charset="0"/>
              </a:rPr>
            </a:br>
            <a:r>
              <a:rPr lang="en-GB" altLang="en-US" dirty="0">
                <a:latin typeface="Book Antiqua" panose="02040602050305030304" pitchFamily="18" charset="0"/>
              </a:rPr>
              <a:t>        surface</a:t>
            </a:r>
          </a:p>
          <a:p>
            <a:pPr eaLnBrk="1" hangingPunct="1"/>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solidFill>
                  <a:srgbClr val="FFC000"/>
                </a:solidFill>
                <a:latin typeface="Book Antiqua" panose="02040602050305030304" pitchFamily="18" charset="0"/>
              </a:rPr>
              <a:t>c) distal part:</a:t>
            </a:r>
          </a:p>
          <a:p>
            <a:pPr eaLnBrk="1" hangingPunct="1"/>
            <a:r>
              <a:rPr lang="en-GB" altLang="en-US" dirty="0">
                <a:latin typeface="Book Antiqua" panose="02040602050305030304" pitchFamily="18" charset="0"/>
              </a:rPr>
              <a:t>     - intrapericardial part</a:t>
            </a:r>
          </a:p>
          <a:p>
            <a:pPr eaLnBrk="1" hangingPunct="1"/>
            <a:r>
              <a:rPr lang="en-GB" altLang="en-US" dirty="0">
                <a:solidFill>
                  <a:srgbClr val="FFFF66"/>
                </a:solidFill>
                <a:latin typeface="Book Antiqua" panose="02040602050305030304" pitchFamily="18" charset="0"/>
              </a:rPr>
              <a:t>     - </a:t>
            </a:r>
            <a:r>
              <a:rPr lang="en-GB" altLang="en-US" dirty="0">
                <a:latin typeface="Book Antiqua" panose="02040602050305030304" pitchFamily="18" charset="0"/>
              </a:rPr>
              <a:t>border posteriorly transverse pericardial sinus</a:t>
            </a:r>
          </a:p>
          <a:p>
            <a:pPr eaLnBrk="1" hangingPunct="1"/>
            <a:endParaRPr lang="en-GB" altLang="en-US" dirty="0">
              <a:latin typeface="Book Antiqua" panose="02040602050305030304" pitchFamily="18" charset="0"/>
            </a:endParaRPr>
          </a:p>
          <a:p>
            <a:pPr eaLnBrk="1" hangingPunct="1"/>
            <a:endParaRPr lang="en-GB" altLang="en-US" dirty="0">
              <a:solidFill>
                <a:srgbClr val="FFC000"/>
              </a:solidFill>
              <a:latin typeface="Book Antiqua" panose="02040602050305030304" pitchFamily="18" charset="0"/>
            </a:endParaRPr>
          </a:p>
          <a:p>
            <a:pPr eaLnBrk="1" hangingPunct="1"/>
            <a:r>
              <a:rPr lang="en-GB" altLang="en-US" dirty="0">
                <a:solidFill>
                  <a:srgbClr val="FFC000"/>
                </a:solidFill>
                <a:latin typeface="Book Antiqua" panose="02040602050305030304" pitchFamily="18" charset="0"/>
              </a:rPr>
              <a:t>The only constant and large tributary to superior vena cava</a:t>
            </a:r>
          </a:p>
          <a:p>
            <a:pPr eaLnBrk="1" hangingPunct="1"/>
            <a:r>
              <a:rPr lang="en-GB" altLang="en-US" dirty="0">
                <a:solidFill>
                  <a:srgbClr val="FFC000"/>
                </a:solidFill>
                <a:latin typeface="Book Antiqua" panose="02040602050305030304" pitchFamily="18" charset="0"/>
              </a:rPr>
              <a:t>is azygos vein</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8"/>
          <p:cNvPicPr>
            <a:picLocks noChangeAspect="1" noChangeArrowheads="1"/>
          </p:cNvPicPr>
          <p:nvPr/>
        </p:nvPicPr>
        <p:blipFill>
          <a:blip r:embed="rId2">
            <a:extLst>
              <a:ext uri="{28A0092B-C50C-407E-A947-70E740481C1C}">
                <a14:useLocalDpi xmlns:a14="http://schemas.microsoft.com/office/drawing/2010/main" val="0"/>
              </a:ext>
            </a:extLst>
          </a:blip>
          <a:srcRect l="22104" t="24010" r="32486" b="16479"/>
          <a:stretch>
            <a:fillRect/>
          </a:stretch>
        </p:blipFill>
        <p:spPr bwMode="auto">
          <a:xfrm>
            <a:off x="1357313" y="0"/>
            <a:ext cx="6367462" cy="667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medijas"/>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357313" y="252413"/>
            <a:ext cx="6577012" cy="6605587"/>
          </a:xfrm>
          <a:noFill/>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TextBox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1133475"/>
            <a:ext cx="6338888" cy="263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1" name="Rectangle 3"/>
          <p:cNvSpPr>
            <a:spLocks noChangeArrowheads="1"/>
          </p:cNvSpPr>
          <p:nvPr/>
        </p:nvSpPr>
        <p:spPr bwMode="auto">
          <a:xfrm>
            <a:off x="2143125" y="285750"/>
            <a:ext cx="5214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pic>
        <p:nvPicPr>
          <p:cNvPr id="104452" name="Picture 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320" y="911892"/>
            <a:ext cx="4502679" cy="503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3" name="TextBox 6"/>
          <p:cNvSpPr txBox="1">
            <a:spLocks noChangeArrowheads="1"/>
          </p:cNvSpPr>
          <p:nvPr/>
        </p:nvSpPr>
        <p:spPr bwMode="auto">
          <a:xfrm>
            <a:off x="0" y="4522708"/>
            <a:ext cx="91440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dirty="0"/>
              <a:t> </a:t>
            </a:r>
            <a:r>
              <a:rPr lang="en-GB" altLang="en-US" dirty="0"/>
              <a:t>drain veins from majority of thoracic wall </a:t>
            </a:r>
            <a:br>
              <a:rPr lang="sr-Latn-CS" altLang="en-US" dirty="0">
                <a:solidFill>
                  <a:srgbClr val="AAAAC6"/>
                </a:solidFill>
              </a:rPr>
            </a:br>
            <a:r>
              <a:rPr lang="sr-Latn-CS" altLang="en-US" dirty="0"/>
              <a:t> </a:t>
            </a:r>
            <a:r>
              <a:rPr lang="en-GB" altLang="en-US" dirty="0"/>
              <a:t>and almost all veins from organs of </a:t>
            </a:r>
          </a:p>
          <a:p>
            <a:pPr eaLnBrk="1" hangingPunct="1"/>
            <a:r>
              <a:rPr lang="en-GB" altLang="en-US" dirty="0"/>
              <a:t> posterior mediastinum and lungs</a:t>
            </a:r>
          </a:p>
          <a:p>
            <a:pPr eaLnBrk="1" hangingPunct="1"/>
            <a:endParaRPr lang="sr-Latn-CS" altLang="en-US" dirty="0"/>
          </a:p>
          <a:p>
            <a:pPr eaLnBrk="1" hangingPunct="1">
              <a:buFont typeface="Arial" panose="020B0604020202020204" pitchFamily="34" charset="0"/>
              <a:buChar char="-"/>
            </a:pPr>
            <a:r>
              <a:rPr lang="sr-Latn-CS" altLang="en-US" dirty="0"/>
              <a:t> </a:t>
            </a:r>
            <a:r>
              <a:rPr lang="en-GB" altLang="en-US" dirty="0"/>
              <a:t>It origins below the diaphragm by union</a:t>
            </a:r>
          </a:p>
          <a:p>
            <a:pPr eaLnBrk="1" hangingPunct="1"/>
            <a:r>
              <a:rPr lang="en-GB" altLang="en-US" dirty="0"/>
              <a:t> of the veins, which anastomoses with the lumbar </a:t>
            </a:r>
          </a:p>
          <a:p>
            <a:pPr eaLnBrk="1" hangingPunct="1"/>
            <a:r>
              <a:rPr lang="en-GB" altLang="en-US" dirty="0"/>
              <a:t> and renal veins, which are tributaries to inferior</a:t>
            </a:r>
          </a:p>
          <a:p>
            <a:pPr eaLnBrk="1" hangingPunct="1"/>
            <a:r>
              <a:rPr lang="en-GB" altLang="en-US" dirty="0"/>
              <a:t> vena cava. Azygos vein drain in superior vena cava.</a:t>
            </a:r>
            <a:endParaRPr lang="sr-Latn-CS" altLang="en-US" dirty="0"/>
          </a:p>
        </p:txBody>
      </p:sp>
      <p:cxnSp>
        <p:nvCxnSpPr>
          <p:cNvPr id="104454" name="Straight Arrow Connector 9"/>
          <p:cNvCxnSpPr>
            <a:cxnSpLocks noChangeShapeType="1"/>
          </p:cNvCxnSpPr>
          <p:nvPr/>
        </p:nvCxnSpPr>
        <p:spPr bwMode="auto">
          <a:xfrm>
            <a:off x="5148064" y="6309320"/>
            <a:ext cx="642937"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2" name="TextBox 1">
            <a:extLst>
              <a:ext uri="{FF2B5EF4-FFF2-40B4-BE49-F238E27FC236}">
                <a16:creationId xmlns:a16="http://schemas.microsoft.com/office/drawing/2014/main" id="{A162BB44-CA62-6167-4860-A9A1008BAAAE}"/>
              </a:ext>
            </a:extLst>
          </p:cNvPr>
          <p:cNvSpPr txBox="1"/>
          <p:nvPr/>
        </p:nvSpPr>
        <p:spPr>
          <a:xfrm flipH="1">
            <a:off x="5868144" y="6132513"/>
            <a:ext cx="3275856" cy="646331"/>
          </a:xfrm>
          <a:prstGeom prst="rect">
            <a:avLst/>
          </a:prstGeom>
          <a:noFill/>
        </p:spPr>
        <p:txBody>
          <a:bodyPr wrap="square" rtlCol="0">
            <a:spAutoFit/>
          </a:bodyPr>
          <a:lstStyle/>
          <a:p>
            <a:r>
              <a:rPr lang="en-GB" dirty="0"/>
              <a:t>System of azygos veins is anastomosis of VCS and VCI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9344" y="39787"/>
            <a:ext cx="6072188" cy="796925"/>
          </a:xfrm>
        </p:spPr>
        <p:txBody>
          <a:bodyPr/>
          <a:lstStyle/>
          <a:p>
            <a:pPr eaLnBrk="1" hangingPunct="1"/>
            <a:r>
              <a:rPr lang="en-GB" altLang="en-US" sz="2800" b="1" dirty="0">
                <a:solidFill>
                  <a:srgbClr val="FFFF00"/>
                </a:solidFill>
                <a:latin typeface="Book Antiqua" panose="02040602050305030304" pitchFamily="18" charset="0"/>
              </a:rPr>
              <a:t>EXTERNAL SURFACES OF THE HEART</a:t>
            </a:r>
            <a:endParaRPr lang="sr-Latn-CS" altLang="en-US" sz="2800" b="1" dirty="0">
              <a:solidFill>
                <a:srgbClr val="FFFF00"/>
              </a:solidFill>
              <a:latin typeface="Book Antiqua" panose="02040602050305030304" pitchFamily="18" charset="0"/>
            </a:endParaRPr>
          </a:p>
        </p:txBody>
      </p:sp>
      <p:pic>
        <p:nvPicPr>
          <p:cNvPr id="14340" name="Picture 2"/>
          <p:cNvPicPr>
            <a:picLocks noChangeAspect="1" noChangeArrowheads="1"/>
          </p:cNvPicPr>
          <p:nvPr/>
        </p:nvPicPr>
        <p:blipFill>
          <a:blip r:embed="rId2">
            <a:extLst>
              <a:ext uri="{28A0092B-C50C-407E-A947-70E740481C1C}">
                <a14:useLocalDpi xmlns:a14="http://schemas.microsoft.com/office/drawing/2010/main" val="0"/>
              </a:ext>
            </a:extLst>
          </a:blip>
          <a:srcRect l="34570" t="34686" r="40820" b="20313"/>
          <a:stretch>
            <a:fillRect/>
          </a:stretch>
        </p:blipFill>
        <p:spPr bwMode="auto">
          <a:xfrm>
            <a:off x="6134282" y="74332"/>
            <a:ext cx="30003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6143625" y="3429000"/>
            <a:ext cx="278606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7"/>
          <p:cNvSpPr txBox="1">
            <a:spLocks noChangeArrowheads="1"/>
          </p:cNvSpPr>
          <p:nvPr/>
        </p:nvSpPr>
        <p:spPr bwMode="auto">
          <a:xfrm rot="2089440">
            <a:off x="6726117" y="2455628"/>
            <a:ext cx="1611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dirty="0"/>
              <a:t>f. </a:t>
            </a:r>
            <a:r>
              <a:rPr lang="sr-Latn-CS" altLang="en-US" sz="1600" dirty="0" err="1"/>
              <a:t>sternocostalis</a:t>
            </a:r>
            <a:endParaRPr lang="sr-Latn-CS" altLang="en-US" sz="1600" dirty="0"/>
          </a:p>
        </p:txBody>
      </p:sp>
      <p:sp>
        <p:nvSpPr>
          <p:cNvPr id="14343" name="TextBox 8"/>
          <p:cNvSpPr txBox="1">
            <a:spLocks noChangeArrowheads="1"/>
          </p:cNvSpPr>
          <p:nvPr/>
        </p:nvSpPr>
        <p:spPr bwMode="auto">
          <a:xfrm rot="3187728">
            <a:off x="7726363" y="1966913"/>
            <a:ext cx="13350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pulmonalis</a:t>
            </a:r>
          </a:p>
        </p:txBody>
      </p:sp>
      <p:sp>
        <p:nvSpPr>
          <p:cNvPr id="14344" name="TextBox 9"/>
          <p:cNvSpPr txBox="1">
            <a:spLocks noChangeArrowheads="1"/>
          </p:cNvSpPr>
          <p:nvPr/>
        </p:nvSpPr>
        <p:spPr bwMode="auto">
          <a:xfrm rot="2089440">
            <a:off x="6523038" y="5645150"/>
            <a:ext cx="17573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f. diaphragmatica</a:t>
            </a:r>
          </a:p>
        </p:txBody>
      </p:sp>
      <p:sp>
        <p:nvSpPr>
          <p:cNvPr id="14345" name="TextBox 10"/>
          <p:cNvSpPr txBox="1">
            <a:spLocks noChangeArrowheads="1"/>
          </p:cNvSpPr>
          <p:nvPr/>
        </p:nvSpPr>
        <p:spPr bwMode="auto">
          <a:xfrm rot="2089440">
            <a:off x="7327900" y="4716463"/>
            <a:ext cx="1290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basis cordis</a:t>
            </a:r>
          </a:p>
        </p:txBody>
      </p:sp>
      <p:sp>
        <p:nvSpPr>
          <p:cNvPr id="14346" name="TextBox 11"/>
          <p:cNvSpPr txBox="1">
            <a:spLocks noChangeArrowheads="1"/>
          </p:cNvSpPr>
          <p:nvPr/>
        </p:nvSpPr>
        <p:spPr bwMode="auto">
          <a:xfrm rot="19302653">
            <a:off x="6511923" y="923665"/>
            <a:ext cx="1289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dirty="0" err="1"/>
              <a:t>basis</a:t>
            </a:r>
            <a:r>
              <a:rPr lang="sr-Latn-CS" altLang="en-US" sz="1600" dirty="0"/>
              <a:t> </a:t>
            </a:r>
            <a:r>
              <a:rPr lang="sr-Latn-CS" altLang="en-US" sz="1600" dirty="0" err="1"/>
              <a:t>cordis</a:t>
            </a:r>
            <a:endParaRPr lang="sr-Latn-CS" altLang="en-US" sz="1600" dirty="0"/>
          </a:p>
        </p:txBody>
      </p:sp>
      <p:sp>
        <p:nvSpPr>
          <p:cNvPr id="14347" name="TextBox 12"/>
          <p:cNvSpPr txBox="1">
            <a:spLocks noChangeArrowheads="1"/>
          </p:cNvSpPr>
          <p:nvPr/>
        </p:nvSpPr>
        <p:spPr bwMode="auto">
          <a:xfrm rot="2089440">
            <a:off x="6526213" y="63388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14348" name="TextBox 13"/>
          <p:cNvSpPr txBox="1">
            <a:spLocks noChangeArrowheads="1"/>
          </p:cNvSpPr>
          <p:nvPr/>
        </p:nvSpPr>
        <p:spPr bwMode="auto">
          <a:xfrm rot="19446504">
            <a:off x="8183563" y="2795588"/>
            <a:ext cx="6286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apex</a:t>
            </a:r>
          </a:p>
        </p:txBody>
      </p:sp>
      <p:sp>
        <p:nvSpPr>
          <p:cNvPr id="14349" name="TextBox 14"/>
          <p:cNvSpPr txBox="1">
            <a:spLocks noChangeArrowheads="1"/>
          </p:cNvSpPr>
          <p:nvPr/>
        </p:nvSpPr>
        <p:spPr bwMode="auto">
          <a:xfrm>
            <a:off x="5724605" y="2374845"/>
            <a:ext cx="13954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dirty="0" err="1"/>
              <a:t>margo</a:t>
            </a:r>
            <a:r>
              <a:rPr lang="sr-Latn-CS" altLang="en-US" sz="1600" dirty="0"/>
              <a:t> </a:t>
            </a:r>
            <a:r>
              <a:rPr lang="sr-Latn-CS" altLang="en-US" sz="1600" dirty="0" err="1"/>
              <a:t>dexter</a:t>
            </a:r>
            <a:endParaRPr lang="sr-Latn-CS" altLang="en-US" sz="1600" dirty="0"/>
          </a:p>
        </p:txBody>
      </p:sp>
      <p:cxnSp>
        <p:nvCxnSpPr>
          <p:cNvPr id="14350" name="Straight Arrow Connector 16"/>
          <p:cNvCxnSpPr>
            <a:cxnSpLocks noChangeShapeType="1"/>
          </p:cNvCxnSpPr>
          <p:nvPr/>
        </p:nvCxnSpPr>
        <p:spPr bwMode="auto">
          <a:xfrm flipV="1">
            <a:off x="6298102" y="2199799"/>
            <a:ext cx="285750" cy="142875"/>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
        <p:nvSpPr>
          <p:cNvPr id="3" name="TextBox 2">
            <a:extLst>
              <a:ext uri="{FF2B5EF4-FFF2-40B4-BE49-F238E27FC236}">
                <a16:creationId xmlns:a16="http://schemas.microsoft.com/office/drawing/2014/main" id="{C75315D4-DBD3-E46A-7542-B379DC565D96}"/>
              </a:ext>
            </a:extLst>
          </p:cNvPr>
          <p:cNvSpPr txBox="1"/>
          <p:nvPr/>
        </p:nvSpPr>
        <p:spPr>
          <a:xfrm>
            <a:off x="62094" y="836712"/>
            <a:ext cx="6010093" cy="6254020"/>
          </a:xfrm>
          <a:prstGeom prst="rect">
            <a:avLst/>
          </a:prstGeom>
          <a:noFill/>
        </p:spPr>
        <p:txBody>
          <a:bodyPr wrap="square">
            <a:spAutoFit/>
          </a:bodyPr>
          <a:lstStyle/>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a:t>
            </a:r>
            <a:r>
              <a:rPr lang="en-GB" altLang="en-US" b="1" dirty="0">
                <a:solidFill>
                  <a:srgbClr val="FFFF00"/>
                </a:solidFill>
                <a:latin typeface="Book Antiqua" pitchFamily="18" charset="0"/>
                <a:ea typeface="Book Antiqua" pitchFamily="18" charset="0"/>
                <a:cs typeface="Book Antiqua" pitchFamily="18" charset="0"/>
              </a:rPr>
              <a:t>Apex of the heart (apex cordis)</a:t>
            </a:r>
            <a:r>
              <a:rPr lang="en-US" altLang="en-US" b="1" dirty="0">
                <a:latin typeface="Book Antiqua" pitchFamily="18" charset="0"/>
                <a:ea typeface="Book Antiqua" pitchFamily="18" charset="0"/>
                <a:cs typeface="Book Antiqua" pitchFamily="18" charset="0"/>
              </a:rPr>
              <a:t>:</a:t>
            </a:r>
            <a:endParaRPr lang="en-GB" altLang="en-US" b="1" dirty="0">
              <a:latin typeface="Book Antiqua" pitchFamily="18" charset="0"/>
              <a:ea typeface="Book Antiqua" pitchFamily="18" charset="0"/>
              <a:cs typeface="Book Antiqua" pitchFamily="18" charset="0"/>
            </a:endParaRPr>
          </a:p>
          <a:p>
            <a:pPr marL="609600" indent="-609600">
              <a:spcBef>
                <a:spcPct val="20000"/>
              </a:spcBef>
              <a:buFontTx/>
              <a:buNone/>
            </a:pPr>
            <a:r>
              <a:rPr lang="en-US"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sz="1600" dirty="0">
                <a:latin typeface="Book Antiqua" panose="02040602050305030304" pitchFamily="18" charset="0"/>
              </a:rPr>
              <a:t>formed by the inferolateral part of the left ventricle. </a:t>
            </a:r>
          </a:p>
          <a:p>
            <a:pPr marL="609600" indent="-609600">
              <a:spcBef>
                <a:spcPct val="20000"/>
              </a:spcBef>
              <a:buFontTx/>
              <a:buNone/>
            </a:pPr>
            <a:r>
              <a:rPr lang="en-GB" sz="1600" dirty="0">
                <a:latin typeface="Book Antiqua" panose="02040602050305030304" pitchFamily="18" charset="0"/>
              </a:rPr>
              <a:t>     - lies posterior to the left 5th intercostal space in adults,</a:t>
            </a:r>
          </a:p>
          <a:p>
            <a:pPr marL="609600" indent="-609600">
              <a:spcBef>
                <a:spcPct val="20000"/>
              </a:spcBef>
              <a:buFontTx/>
              <a:buNone/>
            </a:pPr>
            <a:r>
              <a:rPr lang="en-GB" sz="1600" dirty="0">
                <a:latin typeface="Book Antiqua" panose="02040602050305030304" pitchFamily="18" charset="0"/>
              </a:rPr>
              <a:t>       usually approximately 9 cm (a hand’s breadth) from the</a:t>
            </a:r>
          </a:p>
          <a:p>
            <a:pPr marL="609600" indent="-609600">
              <a:spcBef>
                <a:spcPct val="20000"/>
              </a:spcBef>
              <a:buFontTx/>
              <a:buNone/>
            </a:pPr>
            <a:r>
              <a:rPr lang="en-GB" sz="1600" dirty="0">
                <a:latin typeface="Book Antiqua" panose="02040602050305030304" pitchFamily="18" charset="0"/>
              </a:rPr>
              <a:t>       median plane. </a:t>
            </a:r>
          </a:p>
          <a:p>
            <a:pPr marL="609600" indent="-609600">
              <a:spcBef>
                <a:spcPct val="20000"/>
              </a:spcBef>
              <a:buFontTx/>
              <a:buNone/>
            </a:pPr>
            <a:r>
              <a:rPr lang="en-GB" sz="1600" dirty="0">
                <a:latin typeface="Book Antiqua" panose="02040602050305030304" pitchFamily="18" charset="0"/>
              </a:rPr>
              <a:t>     - normally remains motionless throughout the cardiac cycle</a:t>
            </a:r>
          </a:p>
          <a:p>
            <a:pPr marL="609600" indent="-609600">
              <a:spcBef>
                <a:spcPct val="20000"/>
              </a:spcBef>
              <a:buFontTx/>
              <a:buNone/>
            </a:pPr>
            <a:r>
              <a:rPr lang="en-GB" sz="1600" dirty="0">
                <a:latin typeface="Book Antiqua" panose="02040602050305030304" pitchFamily="18" charset="0"/>
              </a:rPr>
              <a:t>     - is where the sounds of mitral valve closure are maximal</a:t>
            </a:r>
          </a:p>
          <a:p>
            <a:pPr marL="609600" indent="-609600">
              <a:spcBef>
                <a:spcPct val="20000"/>
              </a:spcBef>
              <a:buFontTx/>
              <a:buNone/>
            </a:pPr>
            <a:r>
              <a:rPr lang="en-GB" sz="1600" dirty="0">
                <a:latin typeface="Book Antiqua" panose="02040602050305030304" pitchFamily="18" charset="0"/>
              </a:rPr>
              <a:t>        (apex beat)</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a:p>
            <a:pPr marL="609600" indent="-609600">
              <a:spcBef>
                <a:spcPct val="20000"/>
              </a:spcBef>
              <a:buFontTx/>
              <a:buNone/>
            </a:pPr>
            <a:endParaRPr lang="en-GB" altLang="en-US" dirty="0">
              <a:latin typeface="Book Antiqua" pitchFamily="18" charset="0"/>
              <a:ea typeface="Book Antiqua" pitchFamily="18" charset="0"/>
              <a:cs typeface="Book Antiqua" pitchFamily="18" charset="0"/>
            </a:endParaRPr>
          </a:p>
          <a:p>
            <a:pPr marL="609600" indent="-609600">
              <a:spcBef>
                <a:spcPct val="20000"/>
              </a:spcBef>
              <a:buFontTx/>
              <a:buNone/>
            </a:pPr>
            <a:r>
              <a:rPr lang="en-GB" altLang="en-US" dirty="0">
                <a:latin typeface="Book Antiqua" pitchFamily="18" charset="0"/>
                <a:ea typeface="Book Antiqua" pitchFamily="18" charset="0"/>
                <a:cs typeface="Book Antiqua" pitchFamily="18" charset="0"/>
              </a:rPr>
              <a:t>* </a:t>
            </a:r>
            <a:r>
              <a:rPr lang="en-US" altLang="en-US" b="1" dirty="0">
                <a:solidFill>
                  <a:srgbClr val="FFFF00"/>
                </a:solidFill>
                <a:latin typeface="Book Antiqua" pitchFamily="18" charset="0"/>
                <a:ea typeface="Book Antiqua" pitchFamily="18" charset="0"/>
                <a:cs typeface="Book Antiqua" pitchFamily="18" charset="0"/>
              </a:rPr>
              <a:t>The base of the heart </a:t>
            </a:r>
            <a:r>
              <a:rPr lang="en-GB" altLang="en-US" b="1" dirty="0">
                <a:solidFill>
                  <a:srgbClr val="FFFF00"/>
                </a:solidFill>
                <a:latin typeface="Book Antiqua" pitchFamily="18" charset="0"/>
                <a:ea typeface="Book Antiqua" pitchFamily="18" charset="0"/>
                <a:cs typeface="Book Antiqua" pitchFamily="18" charset="0"/>
              </a:rPr>
              <a:t>(basis cordis)</a:t>
            </a:r>
            <a:r>
              <a:rPr lang="en-US" altLang="en-US" b="1" dirty="0">
                <a:latin typeface="Book Antiqua" pitchFamily="18" charset="0"/>
                <a:ea typeface="Book Antiqua" pitchFamily="18" charset="0"/>
                <a:cs typeface="Book Antiqua" pitchFamily="18" charset="0"/>
              </a:rPr>
              <a:t>:</a:t>
            </a:r>
            <a:endParaRPr lang="en-GB" altLang="en-US" sz="1600" b="1" dirty="0">
              <a:latin typeface="Book Antiqua" panose="02040602050305030304" pitchFamily="18" charset="0"/>
              <a:ea typeface="Book Antiqua" panose="02040602050305030304" pitchFamily="18" charset="0"/>
              <a:cs typeface="Book Antiqua" panose="02040602050305030304" pitchFamily="18" charset="0"/>
            </a:endParaRPr>
          </a:p>
          <a:p>
            <a:pPr marL="609600" indent="-609600">
              <a:spcBef>
                <a:spcPts val="200"/>
              </a:spcBef>
              <a:buFontTx/>
              <a:buNone/>
            </a:pPr>
            <a:r>
              <a:rPr lang="en-GB" altLang="en-US" sz="1600" dirty="0">
                <a:latin typeface="Book Antiqua" panose="02040602050305030304" pitchFamily="18" charset="0"/>
                <a:ea typeface="Book Antiqua" panose="02040602050305030304" pitchFamily="18" charset="0"/>
                <a:cs typeface="Book Antiqua" panose="02040602050305030304" pitchFamily="18" charset="0"/>
              </a:rPr>
              <a:t>    -   </a:t>
            </a:r>
            <a:r>
              <a:rPr lang="en-GB" sz="1600" dirty="0">
                <a:latin typeface="Book Antiqua" panose="02040602050305030304" pitchFamily="18" charset="0"/>
              </a:rPr>
              <a:t>is the heart’s posterior aspect (opposite the apex)</a:t>
            </a:r>
          </a:p>
          <a:p>
            <a:pPr marL="609600" indent="-609600">
              <a:spcBef>
                <a:spcPts val="200"/>
              </a:spcBef>
              <a:buFontTx/>
              <a:buNone/>
            </a:pPr>
            <a:r>
              <a:rPr lang="en-GB" sz="1600" dirty="0">
                <a:latin typeface="Book Antiqua" panose="02040602050305030304" pitchFamily="18" charset="0"/>
              </a:rPr>
              <a:t>    -  is formed mainly by the left atrium, with a lesser</a:t>
            </a:r>
          </a:p>
          <a:p>
            <a:pPr marL="609600" indent="-609600">
              <a:spcBef>
                <a:spcPts val="200"/>
              </a:spcBef>
              <a:buFontTx/>
              <a:buNone/>
            </a:pPr>
            <a:r>
              <a:rPr lang="en-GB" sz="1600" dirty="0">
                <a:latin typeface="Book Antiqua" panose="02040602050305030304" pitchFamily="18" charset="0"/>
              </a:rPr>
              <a:t>        contribution by the right atrium</a:t>
            </a:r>
          </a:p>
          <a:p>
            <a:pPr marL="609600" indent="-609600">
              <a:spcBef>
                <a:spcPts val="200"/>
              </a:spcBef>
              <a:buFontTx/>
              <a:buNone/>
            </a:pPr>
            <a:r>
              <a:rPr lang="en-GB" sz="1600" dirty="0">
                <a:latin typeface="Book Antiqua" panose="02040602050305030304" pitchFamily="18" charset="0"/>
              </a:rPr>
              <a:t>    -  faces posteriorly toward the bodies of vertebrae T6–T9 and</a:t>
            </a:r>
          </a:p>
          <a:p>
            <a:pPr marL="609600" indent="-609600">
              <a:spcBef>
                <a:spcPts val="200"/>
              </a:spcBef>
              <a:buFontTx/>
              <a:buNone/>
            </a:pPr>
            <a:r>
              <a:rPr lang="en-GB" sz="1600" dirty="0">
                <a:latin typeface="Book Antiqua" panose="02040602050305030304" pitchFamily="18" charset="0"/>
              </a:rPr>
              <a:t>        is separated from them by the pericardium, oblique</a:t>
            </a:r>
          </a:p>
          <a:p>
            <a:pPr marL="609600" indent="-609600">
              <a:spcBef>
                <a:spcPts val="200"/>
              </a:spcBef>
              <a:buFontTx/>
              <a:buNone/>
            </a:pPr>
            <a:r>
              <a:rPr lang="en-GB" sz="1600" dirty="0">
                <a:latin typeface="Book Antiqua" panose="02040602050305030304" pitchFamily="18" charset="0"/>
              </a:rPr>
              <a:t>       pericardial sinus, </a:t>
            </a:r>
            <a:r>
              <a:rPr lang="en-GB" sz="1600" dirty="0" err="1">
                <a:latin typeface="Book Antiqua" panose="02040602050305030304" pitchFamily="18" charset="0"/>
              </a:rPr>
              <a:t>esophagus</a:t>
            </a:r>
            <a:r>
              <a:rPr lang="en-GB" sz="1600" dirty="0">
                <a:latin typeface="Book Antiqua" panose="02040602050305030304" pitchFamily="18" charset="0"/>
              </a:rPr>
              <a:t>, and aorta.</a:t>
            </a:r>
          </a:p>
          <a:p>
            <a:pPr marL="609600" indent="-609600">
              <a:spcBef>
                <a:spcPts val="200"/>
              </a:spcBef>
              <a:buFontTx/>
              <a:buNone/>
            </a:pPr>
            <a:r>
              <a:rPr lang="en-GB" sz="1600" dirty="0">
                <a:latin typeface="Book Antiqua" panose="02040602050305030304" pitchFamily="18" charset="0"/>
              </a:rPr>
              <a:t>    -  extends superiorly to the bifurcation of the pulmonary trunk</a:t>
            </a:r>
          </a:p>
          <a:p>
            <a:pPr marL="609600" indent="-609600">
              <a:spcBef>
                <a:spcPts val="200"/>
              </a:spcBef>
              <a:buFontTx/>
              <a:buNone/>
            </a:pPr>
            <a:r>
              <a:rPr lang="en-GB" sz="1600" dirty="0">
                <a:latin typeface="Book Antiqua" panose="02040602050305030304" pitchFamily="18" charset="0"/>
              </a:rPr>
              <a:t>       and inferiorly to the coronary sulcus. receives the</a:t>
            </a:r>
          </a:p>
          <a:p>
            <a:pPr marL="609600" indent="-609600">
              <a:spcBef>
                <a:spcPts val="200"/>
              </a:spcBef>
              <a:buFontTx/>
              <a:buNone/>
            </a:pPr>
            <a:r>
              <a:rPr lang="en-GB" sz="1600" dirty="0">
                <a:latin typeface="Book Antiqua" panose="02040602050305030304" pitchFamily="18" charset="0"/>
              </a:rPr>
              <a:t>       pulmonary veins on the right and left sides of its left atrial</a:t>
            </a:r>
          </a:p>
          <a:p>
            <a:pPr marL="609600" indent="-609600">
              <a:spcBef>
                <a:spcPts val="200"/>
              </a:spcBef>
              <a:buFontTx/>
              <a:buNone/>
            </a:pPr>
            <a:r>
              <a:rPr lang="en-GB" sz="1600" dirty="0">
                <a:latin typeface="Book Antiqua" panose="02040602050305030304" pitchFamily="18" charset="0"/>
              </a:rPr>
              <a:t>       portion and the superior and inferior venae </a:t>
            </a:r>
            <a:r>
              <a:rPr lang="en-GB" sz="1600" dirty="0" err="1">
                <a:latin typeface="Book Antiqua" panose="02040602050305030304" pitchFamily="18" charset="0"/>
              </a:rPr>
              <a:t>cavae</a:t>
            </a:r>
            <a:r>
              <a:rPr lang="en-GB" sz="1600" dirty="0">
                <a:latin typeface="Book Antiqua" panose="02040602050305030304" pitchFamily="18" charset="0"/>
              </a:rPr>
              <a:t> at the</a:t>
            </a:r>
          </a:p>
          <a:p>
            <a:pPr marL="609600" indent="-609600">
              <a:spcBef>
                <a:spcPts val="200"/>
              </a:spcBef>
              <a:buFontTx/>
              <a:buNone/>
            </a:pPr>
            <a:r>
              <a:rPr lang="en-GB" sz="1600" dirty="0">
                <a:latin typeface="Book Antiqua" panose="02040602050305030304" pitchFamily="18" charset="0"/>
              </a:rPr>
              <a:t>       superior and inferior ends of its right atrial portion. </a:t>
            </a:r>
            <a:endParaRPr lang="en-GB" altLang="en-US" sz="1600" dirty="0">
              <a:latin typeface="Book Antiqua" panose="02040602050305030304" pitchFamily="18" charset="0"/>
              <a:ea typeface="Book Antiqua" panose="02040602050305030304" pitchFamily="18" charset="0"/>
              <a:cs typeface="Book Antiqua" panose="02040602050305030304" pitchFamily="18"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5413" y="633413"/>
            <a:ext cx="3944937"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Rectangle 3"/>
          <p:cNvSpPr>
            <a:spLocks noChangeArrowheads="1"/>
          </p:cNvSpPr>
          <p:nvPr/>
        </p:nvSpPr>
        <p:spPr bwMode="auto">
          <a:xfrm>
            <a:off x="1683692" y="0"/>
            <a:ext cx="56686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sp>
        <p:nvSpPr>
          <p:cNvPr id="2" name="TextBox 4">
            <a:extLst>
              <a:ext uri="{FF2B5EF4-FFF2-40B4-BE49-F238E27FC236}">
                <a16:creationId xmlns:a16="http://schemas.microsoft.com/office/drawing/2014/main" id="{CCC8CB69-E70F-BFB6-B406-3B5453592029}"/>
              </a:ext>
            </a:extLst>
          </p:cNvPr>
          <p:cNvSpPr txBox="1">
            <a:spLocks noChangeArrowheads="1"/>
          </p:cNvSpPr>
          <p:nvPr/>
        </p:nvSpPr>
        <p:spPr bwMode="auto">
          <a:xfrm>
            <a:off x="21431" y="1063625"/>
            <a:ext cx="5737225" cy="621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b="1" dirty="0">
                <a:solidFill>
                  <a:srgbClr val="FFFF00"/>
                </a:solidFill>
                <a:latin typeface="Book Antiqua" panose="02040602050305030304" pitchFamily="18" charset="0"/>
              </a:rPr>
              <a:t>AZYGOS VEIN (V. AZYGOS)</a:t>
            </a:r>
            <a:r>
              <a:rPr lang="sr-Cyrl-CS" altLang="en-US" sz="2000" dirty="0">
                <a:latin typeface="Book Antiqua" panose="02040602050305030304" pitchFamily="18" charset="0"/>
              </a:rPr>
              <a:t>: </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Length: ~ 20 cm</a:t>
            </a:r>
          </a:p>
          <a:p>
            <a:pPr marL="285750" indent="-285750" eaLnBrk="1" hangingPunct="1">
              <a:buFontTx/>
              <a:buChar char="-"/>
            </a:pPr>
            <a:r>
              <a:rPr lang="en-GB" altLang="en-US" dirty="0">
                <a:latin typeface="Book Antiqua" panose="02040602050305030304" pitchFamily="18" charset="0"/>
              </a:rPr>
              <a:t>Diameter increase: from 3 – 10 mm</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Origin: just below diaphragm by union of:</a:t>
            </a:r>
          </a:p>
          <a:p>
            <a:pPr eaLnBrk="1" hangingPunct="1"/>
            <a:r>
              <a:rPr lang="en-GB" altLang="en-US" dirty="0">
                <a:latin typeface="Book Antiqua" panose="02040602050305030304" pitchFamily="18" charset="0"/>
              </a:rPr>
              <a:t>           - v. </a:t>
            </a:r>
            <a:r>
              <a:rPr lang="en-GB" altLang="en-US" dirty="0" err="1">
                <a:latin typeface="Book Antiqua" panose="02040602050305030304" pitchFamily="18" charset="0"/>
              </a:rPr>
              <a:t>lumbalis</a:t>
            </a:r>
            <a:r>
              <a:rPr lang="en-GB" altLang="en-US" dirty="0">
                <a:latin typeface="Book Antiqua" panose="02040602050305030304" pitchFamily="18" charset="0"/>
              </a:rPr>
              <a:t> </a:t>
            </a:r>
            <a:r>
              <a:rPr lang="en-GB" altLang="en-US" dirty="0" err="1">
                <a:latin typeface="Book Antiqua" panose="02040602050305030304" pitchFamily="18" charset="0"/>
              </a:rPr>
              <a:t>ascendens</a:t>
            </a:r>
            <a:r>
              <a:rPr lang="en-GB" altLang="en-US" dirty="0">
                <a:latin typeface="Book Antiqua" panose="02040602050305030304" pitchFamily="18" charset="0"/>
              </a:rPr>
              <a:t> </a:t>
            </a:r>
            <a:r>
              <a:rPr lang="en-GB" altLang="en-US" dirty="0" err="1">
                <a:latin typeface="Book Antiqua" panose="02040602050305030304" pitchFamily="18" charset="0"/>
              </a:rPr>
              <a:t>dextra</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v. </a:t>
            </a:r>
            <a:r>
              <a:rPr lang="en-GB" altLang="en-US" dirty="0" err="1">
                <a:latin typeface="Book Antiqua" panose="02040602050305030304" pitchFamily="18" charset="0"/>
              </a:rPr>
              <a:t>subcostalis</a:t>
            </a:r>
            <a:r>
              <a:rPr lang="en-GB" altLang="en-US" dirty="0">
                <a:latin typeface="Book Antiqua" panose="02040602050305030304" pitchFamily="18" charset="0"/>
              </a:rPr>
              <a:t> </a:t>
            </a:r>
            <a:r>
              <a:rPr lang="en-GB" altLang="en-US" dirty="0" err="1">
                <a:latin typeface="Book Antiqua" panose="02040602050305030304" pitchFamily="18" charset="0"/>
              </a:rPr>
              <a:t>dextra</a:t>
            </a:r>
            <a:endParaRPr lang="en-GB" altLang="en-US" dirty="0">
              <a:latin typeface="Book Antiqua" panose="02040602050305030304" pitchFamily="18" charset="0"/>
            </a:endParaRP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Enters into the thoracic cavity by passing </a:t>
            </a:r>
          </a:p>
          <a:p>
            <a:pPr eaLnBrk="1" hangingPunct="1"/>
            <a:r>
              <a:rPr lang="en-GB" altLang="en-US" dirty="0">
                <a:latin typeface="Book Antiqua" panose="02040602050305030304" pitchFamily="18" charset="0"/>
              </a:rPr>
              <a:t>     through the lumbar part of diaphragm</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Ascends through posterior mediastinum </a:t>
            </a:r>
            <a:br>
              <a:rPr lang="en-GB" altLang="en-US" dirty="0">
                <a:latin typeface="Book Antiqua" panose="02040602050305030304" pitchFamily="18" charset="0"/>
              </a:rPr>
            </a:br>
            <a:r>
              <a:rPr lang="en-GB" altLang="en-US" dirty="0">
                <a:latin typeface="Book Antiqua" panose="02040602050305030304" pitchFamily="18" charset="0"/>
              </a:rPr>
              <a:t>in front of or right to the distal</a:t>
            </a:r>
          </a:p>
          <a:p>
            <a:pPr eaLnBrk="1" hangingPunct="1"/>
            <a:r>
              <a:rPr lang="en-GB" altLang="en-US" dirty="0">
                <a:latin typeface="Book Antiqua" panose="02040602050305030304" pitchFamily="18" charset="0"/>
              </a:rPr>
              <a:t>     thoracic vertebra (from 12</a:t>
            </a:r>
            <a:r>
              <a:rPr lang="en-GB" altLang="en-US" baseline="30000" dirty="0">
                <a:latin typeface="Book Antiqua" panose="02040602050305030304" pitchFamily="18" charset="0"/>
              </a:rPr>
              <a:t>th</a:t>
            </a:r>
            <a:r>
              <a:rPr lang="en-GB" altLang="en-US" dirty="0">
                <a:latin typeface="Book Antiqua" panose="02040602050305030304" pitchFamily="18" charset="0"/>
              </a:rPr>
              <a:t> to 4</a:t>
            </a:r>
            <a:r>
              <a:rPr lang="en-GB" altLang="en-US" baseline="30000" dirty="0">
                <a:latin typeface="Book Antiqua" panose="02040602050305030304" pitchFamily="18" charset="0"/>
              </a:rPr>
              <a:t>th</a:t>
            </a:r>
            <a:r>
              <a:rPr lang="en-GB" altLang="en-US" dirty="0">
                <a:latin typeface="Book Antiqua" panose="02040602050305030304" pitchFamily="18" charset="0"/>
              </a:rPr>
              <a:t>).</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the level of 4</a:t>
            </a:r>
            <a:r>
              <a:rPr lang="en-GB" altLang="en-US" baseline="30000" dirty="0">
                <a:latin typeface="Book Antiqua" panose="02040602050305030304" pitchFamily="18" charset="0"/>
              </a:rPr>
              <a:t>th</a:t>
            </a:r>
            <a:r>
              <a:rPr lang="en-GB" altLang="en-US" dirty="0">
                <a:latin typeface="Book Antiqua" panose="02040602050305030304" pitchFamily="18" charset="0"/>
              </a:rPr>
              <a:t> thoracic vertebra curves </a:t>
            </a:r>
            <a:br>
              <a:rPr lang="en-GB" altLang="en-US" dirty="0">
                <a:latin typeface="Book Antiqua" panose="02040602050305030304" pitchFamily="18" charset="0"/>
              </a:rPr>
            </a:br>
            <a:r>
              <a:rPr lang="en-GB" altLang="en-US" dirty="0">
                <a:latin typeface="Book Antiqua" panose="02040602050305030304" pitchFamily="18" charset="0"/>
              </a:rPr>
              <a:t>  anteriorly in the form of the arch, passes over</a:t>
            </a:r>
          </a:p>
          <a:p>
            <a:pPr eaLnBrk="1" hangingPunct="1"/>
            <a:r>
              <a:rPr lang="en-GB" altLang="en-US" dirty="0">
                <a:latin typeface="Book Antiqua" panose="02040602050305030304" pitchFamily="18" charset="0"/>
              </a:rPr>
              <a:t>  right pulmonary root and drains into </a:t>
            </a:r>
          </a:p>
          <a:p>
            <a:pPr eaLnBrk="1" hangingPunct="1"/>
            <a:r>
              <a:rPr lang="en-GB" altLang="en-US" dirty="0">
                <a:latin typeface="Book Antiqua" panose="02040602050305030304" pitchFamily="18" charset="0"/>
              </a:rPr>
              <a:t>  </a:t>
            </a:r>
            <a:r>
              <a:rPr lang="en-GB" altLang="en-US" dirty="0" err="1">
                <a:latin typeface="Book Antiqua" panose="02040602050305030304" pitchFamily="18" charset="0"/>
              </a:rPr>
              <a:t>superir</a:t>
            </a:r>
            <a:r>
              <a:rPr lang="en-GB" altLang="en-US" dirty="0">
                <a:latin typeface="Book Antiqua" panose="02040602050305030304" pitchFamily="18" charset="0"/>
              </a:rPr>
              <a:t> vena cava</a:t>
            </a:r>
          </a:p>
          <a:p>
            <a:pPr eaLnBrk="1" hangingPunct="1"/>
            <a:endParaRPr lang="en-GB" altLang="en-US" dirty="0">
              <a:latin typeface="Book Antiqua" panose="02040602050305030304" pitchFamily="18" charset="0"/>
            </a:endParaRPr>
          </a:p>
          <a:p>
            <a:pPr marL="285750" indent="-285750" eaLnBrk="1" hangingPunct="1">
              <a:buFontTx/>
              <a:buChar char="-"/>
            </a:pPr>
            <a:endParaRPr lang="sr-Cyrl-CS" altLang="en-US" dirty="0">
              <a:latin typeface="Book Antiqua" panose="02040602050305030304" pitchFamily="18"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p:cNvSpPr>
            <a:spLocks noChangeArrowheads="1"/>
          </p:cNvSpPr>
          <p:nvPr/>
        </p:nvSpPr>
        <p:spPr bwMode="auto">
          <a:xfrm>
            <a:off x="1521643" y="278795"/>
            <a:ext cx="6100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pic>
        <p:nvPicPr>
          <p:cNvPr id="106500" name="Picture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2588" y="1206500"/>
            <a:ext cx="3687762"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4">
            <a:extLst>
              <a:ext uri="{FF2B5EF4-FFF2-40B4-BE49-F238E27FC236}">
                <a16:creationId xmlns:a16="http://schemas.microsoft.com/office/drawing/2014/main" id="{484AD82E-D5BD-6AB7-2579-6E236F0E8152}"/>
              </a:ext>
            </a:extLst>
          </p:cNvPr>
          <p:cNvSpPr txBox="1">
            <a:spLocks noChangeArrowheads="1"/>
          </p:cNvSpPr>
          <p:nvPr/>
        </p:nvSpPr>
        <p:spPr bwMode="auto">
          <a:xfrm>
            <a:off x="21431" y="1063625"/>
            <a:ext cx="5737225"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b="1" dirty="0">
                <a:solidFill>
                  <a:srgbClr val="FFFF00"/>
                </a:solidFill>
                <a:latin typeface="Book Antiqua" panose="02040602050305030304" pitchFamily="18" charset="0"/>
              </a:rPr>
              <a:t>AZYGOS VEIN (V. AZYGOS)</a:t>
            </a:r>
            <a:r>
              <a:rPr lang="sr-Cyrl-CS" altLang="en-US" sz="2000" dirty="0">
                <a:latin typeface="Book Antiqua" panose="02040602050305030304" pitchFamily="18" charset="0"/>
              </a:rPr>
              <a:t>:</a:t>
            </a:r>
            <a:endParaRPr lang="en-GB" altLang="en-US" sz="2000" dirty="0">
              <a:latin typeface="Book Antiqua" panose="02040602050305030304" pitchFamily="18" charset="0"/>
            </a:endParaRPr>
          </a:p>
          <a:p>
            <a:pPr eaLnBrk="1" hangingPunct="1"/>
            <a:r>
              <a:rPr lang="sr-Cyrl-CS" altLang="en-US" sz="2000" dirty="0">
                <a:latin typeface="Book Antiqua" panose="02040602050305030304" pitchFamily="18" charset="0"/>
              </a:rPr>
              <a:t> </a:t>
            </a:r>
            <a:endParaRPr lang="en-GB" altLang="en-US" sz="2000" dirty="0">
              <a:latin typeface="Book Antiqua" panose="02040602050305030304" pitchFamily="18" charset="0"/>
            </a:endParaRPr>
          </a:p>
          <a:p>
            <a:pPr eaLnBrk="1" hangingPunct="1"/>
            <a:r>
              <a:rPr lang="en-GB" altLang="en-US" sz="2000" dirty="0">
                <a:latin typeface="Book Antiqua" panose="02040602050305030304" pitchFamily="18" charset="0"/>
              </a:rPr>
              <a:t>***</a:t>
            </a:r>
            <a:r>
              <a:rPr lang="en-GB" altLang="en-US" dirty="0">
                <a:latin typeface="Book Antiqua" panose="02040602050305030304" pitchFamily="18" charset="0"/>
              </a:rPr>
              <a:t>Relations:</a:t>
            </a:r>
          </a:p>
          <a:p>
            <a:pPr marL="285750" indent="-285750" eaLnBrk="1" hangingPunct="1">
              <a:buFontTx/>
              <a:buChar char="-"/>
            </a:pPr>
            <a:endParaRPr lang="en-GB" altLang="en-US" dirty="0">
              <a:latin typeface="Book Antiqua" panose="02040602050305030304" pitchFamily="18" charset="0"/>
            </a:endParaRPr>
          </a:p>
          <a:p>
            <a:pPr marL="285750" indent="-285750" eaLnBrk="1" hangingPunct="1">
              <a:buFontTx/>
              <a:buChar char="-"/>
            </a:pPr>
            <a:r>
              <a:rPr lang="en-GB" altLang="en-US" dirty="0">
                <a:solidFill>
                  <a:srgbClr val="FFFF99"/>
                </a:solidFill>
                <a:latin typeface="Book Antiqua" panose="02040602050305030304" pitchFamily="18" charset="0"/>
              </a:rPr>
              <a:t>Medial surface of the arch of azygos vein</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crosses right vagal nerve, and forms the lodge</a:t>
            </a:r>
            <a:br>
              <a:rPr lang="en-GB" altLang="en-US" dirty="0">
                <a:latin typeface="Book Antiqua" panose="02040602050305030304" pitchFamily="18" charset="0"/>
              </a:rPr>
            </a:br>
            <a:r>
              <a:rPr lang="en-GB" altLang="en-US" dirty="0">
                <a:latin typeface="Book Antiqua" panose="02040602050305030304" pitchFamily="18" charset="0"/>
              </a:rPr>
              <a:t>        of nodus </a:t>
            </a:r>
            <a:r>
              <a:rPr lang="en-GB" altLang="en-US" dirty="0" err="1">
                <a:latin typeface="Book Antiqua" panose="02040602050305030304" pitchFamily="18" charset="0"/>
              </a:rPr>
              <a:t>lymphaticus</a:t>
            </a:r>
            <a:r>
              <a:rPr lang="en-GB" altLang="en-US" dirty="0">
                <a:latin typeface="Book Antiqua" panose="02040602050305030304" pitchFamily="18" charset="0"/>
              </a:rPr>
              <a:t> of azygos vein arch,</a:t>
            </a:r>
          </a:p>
          <a:p>
            <a:pPr eaLnBrk="1" hangingPunct="1"/>
            <a:r>
              <a:rPr lang="en-GB" altLang="en-US" dirty="0">
                <a:latin typeface="Book Antiqua" panose="02040602050305030304" pitchFamily="18" charset="0"/>
              </a:rPr>
              <a:t>        (together with trachea and superior cava vein)</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a:r>
            <a:r>
              <a:rPr lang="en-GB" altLang="en-US" dirty="0">
                <a:solidFill>
                  <a:srgbClr val="FFFF99"/>
                </a:solidFill>
                <a:latin typeface="Book Antiqua" panose="02040602050305030304" pitchFamily="18" charset="0"/>
              </a:rPr>
              <a:t>Lateral surface of the arch of azygos vein</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runs adjacent to superior lobe of right lung</a:t>
            </a:r>
            <a:br>
              <a:rPr lang="en-GB" altLang="en-US" dirty="0">
                <a:latin typeface="Book Antiqua" panose="02040602050305030304" pitchFamily="18" charset="0"/>
              </a:rPr>
            </a:br>
            <a:r>
              <a:rPr lang="en-GB" altLang="en-US" dirty="0">
                <a:latin typeface="Book Antiqua" panose="02040602050305030304" pitchFamily="18" charset="0"/>
              </a:rPr>
              <a:t>       and forms impression (sulcus v. azygos) at the</a:t>
            </a:r>
            <a:br>
              <a:rPr lang="en-GB" altLang="en-US" dirty="0">
                <a:latin typeface="Book Antiqua" panose="02040602050305030304" pitchFamily="18" charset="0"/>
              </a:rPr>
            </a:br>
            <a:r>
              <a:rPr lang="en-GB" altLang="en-US" dirty="0">
                <a:latin typeface="Book Antiqua" panose="02040602050305030304" pitchFamily="18" charset="0"/>
              </a:rPr>
              <a:t>       mediastinal surfaces of right lung, superior to</a:t>
            </a:r>
            <a:br>
              <a:rPr lang="en-GB" altLang="en-US" dirty="0">
                <a:latin typeface="Book Antiqua" panose="02040602050305030304" pitchFamily="18" charset="0"/>
              </a:rPr>
            </a:br>
            <a:r>
              <a:rPr lang="en-GB" altLang="en-US" dirty="0">
                <a:latin typeface="Book Antiqua" panose="02040602050305030304" pitchFamily="18" charset="0"/>
              </a:rPr>
              <a:t>       pulmonal hilum</a:t>
            </a:r>
            <a:br>
              <a:rPr lang="en-GB" altLang="en-US" dirty="0">
                <a:latin typeface="Book Antiqua" panose="02040602050305030304" pitchFamily="18" charset="0"/>
              </a:rPr>
            </a:br>
            <a:r>
              <a:rPr lang="en-GB" altLang="en-US" dirty="0">
                <a:latin typeface="Book Antiqua" panose="02040602050305030304" pitchFamily="18" charset="0"/>
              </a:rPr>
              <a:t>   </a:t>
            </a:r>
          </a:p>
          <a:p>
            <a:pPr marL="285750" indent="-285750" eaLnBrk="1" hangingPunct="1">
              <a:buFontTx/>
              <a:buChar char="-"/>
            </a:pPr>
            <a:endParaRPr lang="en-GB" altLang="en-US" dirty="0">
              <a:latin typeface="Book Antiqua" panose="02040602050305030304" pitchFamily="18" charset="0"/>
            </a:endParaRPr>
          </a:p>
          <a:p>
            <a:pPr eaLnBrk="1" hangingPunct="1"/>
            <a:endParaRPr lang="sr-Cyrl-CS" altLang="en-US" dirty="0">
              <a:latin typeface="Book Antiqua" panose="02040602050305030304" pitchFamily="18"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981303"/>
            <a:ext cx="3858270" cy="5663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4" name="Rectangle 3"/>
          <p:cNvSpPr>
            <a:spLocks noChangeArrowheads="1"/>
          </p:cNvSpPr>
          <p:nvPr/>
        </p:nvSpPr>
        <p:spPr bwMode="auto">
          <a:xfrm>
            <a:off x="1331641" y="286077"/>
            <a:ext cx="55977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sp>
        <p:nvSpPr>
          <p:cNvPr id="2" name="TextBox 4">
            <a:extLst>
              <a:ext uri="{FF2B5EF4-FFF2-40B4-BE49-F238E27FC236}">
                <a16:creationId xmlns:a16="http://schemas.microsoft.com/office/drawing/2014/main" id="{02F33459-232B-F3C3-DEDD-EE15C0DC34B1}"/>
              </a:ext>
            </a:extLst>
          </p:cNvPr>
          <p:cNvSpPr txBox="1">
            <a:spLocks noChangeArrowheads="1"/>
          </p:cNvSpPr>
          <p:nvPr/>
        </p:nvSpPr>
        <p:spPr bwMode="auto">
          <a:xfrm>
            <a:off x="21431" y="1063625"/>
            <a:ext cx="5737225"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b="1" dirty="0">
                <a:solidFill>
                  <a:srgbClr val="FFFF00"/>
                </a:solidFill>
                <a:latin typeface="Book Antiqua" panose="02040602050305030304" pitchFamily="18" charset="0"/>
              </a:rPr>
              <a:t>AZYGOS VEIN (V. AZYGOS)</a:t>
            </a:r>
            <a:r>
              <a:rPr lang="sr-Cyrl-CS" altLang="en-US" sz="2000" dirty="0">
                <a:latin typeface="Book Antiqua" panose="02040602050305030304" pitchFamily="18" charset="0"/>
              </a:rPr>
              <a:t>:</a:t>
            </a:r>
            <a:endParaRPr lang="en-GB" altLang="en-US" sz="2000" dirty="0">
              <a:latin typeface="Book Antiqua" panose="02040602050305030304" pitchFamily="18" charset="0"/>
            </a:endParaRPr>
          </a:p>
          <a:p>
            <a:pPr eaLnBrk="1" hangingPunct="1"/>
            <a:r>
              <a:rPr lang="sr-Cyrl-CS" altLang="en-US" sz="2000" dirty="0">
                <a:latin typeface="Book Antiqua" panose="02040602050305030304" pitchFamily="18" charset="0"/>
              </a:rPr>
              <a:t> </a:t>
            </a:r>
            <a:endParaRPr lang="en-GB" altLang="en-US" sz="2000" dirty="0">
              <a:latin typeface="Book Antiqua" panose="02040602050305030304" pitchFamily="18" charset="0"/>
            </a:endParaRPr>
          </a:p>
          <a:p>
            <a:pPr eaLnBrk="1" hangingPunct="1"/>
            <a:r>
              <a:rPr lang="en-GB" altLang="en-US" sz="2000" dirty="0">
                <a:latin typeface="Book Antiqua" panose="02040602050305030304" pitchFamily="18" charset="0"/>
              </a:rPr>
              <a:t>***Tributaries</a:t>
            </a:r>
            <a:r>
              <a:rPr lang="en-GB" altLang="en-US" dirty="0">
                <a:latin typeface="Book Antiqua" panose="02040602050305030304" pitchFamily="18" charset="0"/>
              </a:rPr>
              <a:t>:</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1) Visceral tributaries:</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esophageales</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bronchiales</a:t>
            </a:r>
            <a:r>
              <a:rPr lang="en-GB" altLang="en-US" dirty="0">
                <a:latin typeface="Book Antiqua" panose="02040602050305030304" pitchFamily="18" charset="0"/>
              </a:rPr>
              <a:t> </a:t>
            </a:r>
            <a:r>
              <a:rPr lang="en-GB" altLang="en-US" dirty="0" err="1">
                <a:latin typeface="Book Antiqua" panose="02040602050305030304" pitchFamily="18" charset="0"/>
              </a:rPr>
              <a:t>dextrae</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pericardiales</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mediastinales</a:t>
            </a:r>
            <a:endParaRPr lang="en-GB" altLang="en-US" dirty="0">
              <a:latin typeface="Book Antiqua" panose="02040602050305030304" pitchFamily="18" charset="0"/>
            </a:endParaRP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2) Parietal tributaries:</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intercostales</a:t>
            </a:r>
            <a:r>
              <a:rPr lang="en-GB" altLang="en-US" dirty="0">
                <a:latin typeface="Book Antiqua" panose="02040602050305030304" pitchFamily="18" charset="0"/>
              </a:rPr>
              <a:t> </a:t>
            </a:r>
            <a:r>
              <a:rPr lang="en-GB" altLang="en-US" dirty="0" err="1">
                <a:latin typeface="Book Antiqua" panose="02040602050305030304" pitchFamily="18" charset="0"/>
              </a:rPr>
              <a:t>posteriores</a:t>
            </a:r>
            <a:r>
              <a:rPr lang="en-GB" altLang="en-US" dirty="0">
                <a:latin typeface="Book Antiqua" panose="02040602050305030304" pitchFamily="18" charset="0"/>
              </a:rPr>
              <a:t> </a:t>
            </a:r>
            <a:r>
              <a:rPr lang="en-GB" altLang="en-US" dirty="0" err="1">
                <a:latin typeface="Book Antiqua" panose="02040602050305030304" pitchFamily="18" charset="0"/>
              </a:rPr>
              <a:t>dextrae</a:t>
            </a:r>
            <a:r>
              <a:rPr lang="en-GB" altLang="en-US" dirty="0">
                <a:latin typeface="Book Antiqua" panose="02040602050305030304" pitchFamily="18" charset="0"/>
              </a:rPr>
              <a:t> (4</a:t>
            </a:r>
            <a:r>
              <a:rPr lang="en-GB" altLang="en-US" baseline="30000" dirty="0">
                <a:latin typeface="Book Antiqua" panose="02040602050305030304" pitchFamily="18" charset="0"/>
              </a:rPr>
              <a:t>th</a:t>
            </a:r>
            <a:r>
              <a:rPr lang="en-GB" altLang="en-US" dirty="0">
                <a:latin typeface="Book Antiqua" panose="02040602050305030304" pitchFamily="18" charset="0"/>
              </a:rPr>
              <a:t>-11</a:t>
            </a:r>
            <a:r>
              <a:rPr lang="en-GB" altLang="en-US" baseline="30000" dirty="0">
                <a:latin typeface="Book Antiqua" panose="02040602050305030304" pitchFamily="18" charset="0"/>
              </a:rPr>
              <a:t>th</a:t>
            </a:r>
            <a:r>
              <a:rPr lang="en-GB" altLang="en-US" dirty="0">
                <a:latin typeface="Book Antiqua" panose="02040602050305030304" pitchFamily="18" charset="0"/>
              </a:rPr>
              <a:t>) </a:t>
            </a:r>
          </a:p>
          <a:p>
            <a:pPr eaLnBrk="1" hangingPunct="1"/>
            <a:r>
              <a:rPr lang="en-GB" altLang="en-US" dirty="0">
                <a:latin typeface="Book Antiqua" panose="02040602050305030304" pitchFamily="18" charset="0"/>
              </a:rPr>
              <a:t>       - v. </a:t>
            </a:r>
            <a:r>
              <a:rPr lang="en-GB" altLang="en-US" dirty="0" err="1">
                <a:latin typeface="Book Antiqua" panose="02040602050305030304" pitchFamily="18" charset="0"/>
              </a:rPr>
              <a:t>intercostalis</a:t>
            </a:r>
            <a:r>
              <a:rPr lang="en-GB" altLang="en-US" dirty="0">
                <a:latin typeface="Book Antiqua" panose="02040602050305030304" pitchFamily="18" charset="0"/>
              </a:rPr>
              <a:t> posterior superior </a:t>
            </a:r>
            <a:r>
              <a:rPr lang="en-GB" altLang="en-US" dirty="0" err="1">
                <a:latin typeface="Book Antiqua" panose="02040602050305030304" pitchFamily="18" charset="0"/>
              </a:rPr>
              <a:t>dextra</a:t>
            </a:r>
            <a:r>
              <a:rPr lang="en-GB" altLang="en-US" dirty="0">
                <a:latin typeface="Book Antiqua" panose="02040602050305030304" pitchFamily="18" charset="0"/>
              </a:rPr>
              <a:t> (formed</a:t>
            </a:r>
          </a:p>
          <a:p>
            <a:pPr eaLnBrk="1" hangingPunct="1"/>
            <a:r>
              <a:rPr lang="en-GB" altLang="en-US" dirty="0">
                <a:latin typeface="Book Antiqua" panose="02040602050305030304" pitchFamily="18" charset="0"/>
              </a:rPr>
              <a:t>      by union of first 3-4 vv. </a:t>
            </a:r>
            <a:r>
              <a:rPr lang="en-GB" altLang="en-US" dirty="0" err="1">
                <a:latin typeface="Book Antiqua" panose="02040602050305030304" pitchFamily="18" charset="0"/>
              </a:rPr>
              <a:t>intercostales</a:t>
            </a:r>
            <a:r>
              <a:rPr lang="en-GB" altLang="en-US" dirty="0">
                <a:latin typeface="Book Antiqua" panose="02040602050305030304" pitchFamily="18" charset="0"/>
              </a:rPr>
              <a:t> </a:t>
            </a:r>
            <a:r>
              <a:rPr lang="en-GB" altLang="en-US" dirty="0" err="1">
                <a:latin typeface="Book Antiqua" panose="02040602050305030304" pitchFamily="18" charset="0"/>
              </a:rPr>
              <a:t>posteriores</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phrenicae</a:t>
            </a:r>
            <a:r>
              <a:rPr lang="en-GB" altLang="en-US" dirty="0">
                <a:latin typeface="Book Antiqua" panose="02040602050305030304" pitchFamily="18" charset="0"/>
              </a:rPr>
              <a:t> </a:t>
            </a:r>
            <a:r>
              <a:rPr lang="en-GB" altLang="en-US" dirty="0" err="1">
                <a:latin typeface="Book Antiqua" panose="02040602050305030304" pitchFamily="18" charset="0"/>
              </a:rPr>
              <a:t>superiores</a:t>
            </a:r>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 v. hemiazygos (at the level of Th8 vertebra)</a:t>
            </a:r>
            <a:br>
              <a:rPr lang="en-GB" altLang="en-US" dirty="0">
                <a:latin typeface="Book Antiqua" panose="02040602050305030304" pitchFamily="18" charset="0"/>
              </a:rPr>
            </a:br>
            <a:r>
              <a:rPr lang="en-GB" altLang="en-US" dirty="0">
                <a:latin typeface="Book Antiqua" panose="02040602050305030304" pitchFamily="18" charset="0"/>
              </a:rPr>
              <a:t>       - v. hemiazygos </a:t>
            </a:r>
            <a:r>
              <a:rPr lang="en-GB" altLang="en-US" dirty="0" err="1">
                <a:latin typeface="Book Antiqua" panose="02040602050305030304" pitchFamily="18" charset="0"/>
              </a:rPr>
              <a:t>accessoria</a:t>
            </a:r>
            <a:r>
              <a:rPr lang="en-GB" altLang="en-US" dirty="0">
                <a:latin typeface="Book Antiqua" panose="02040602050305030304" pitchFamily="18" charset="0"/>
              </a:rPr>
              <a:t> (level of Th7 vert.)</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1300" y="633413"/>
            <a:ext cx="3829050" cy="56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8" name="Rectangle 3"/>
          <p:cNvSpPr>
            <a:spLocks noChangeArrowheads="1"/>
          </p:cNvSpPr>
          <p:nvPr/>
        </p:nvSpPr>
        <p:spPr bwMode="auto">
          <a:xfrm>
            <a:off x="1619672" y="50006"/>
            <a:ext cx="63173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sp>
        <p:nvSpPr>
          <p:cNvPr id="2" name="TextBox 4">
            <a:extLst>
              <a:ext uri="{FF2B5EF4-FFF2-40B4-BE49-F238E27FC236}">
                <a16:creationId xmlns:a16="http://schemas.microsoft.com/office/drawing/2014/main" id="{9632DAC4-2CFC-A587-6BA0-2484F406D2D8}"/>
              </a:ext>
            </a:extLst>
          </p:cNvPr>
          <p:cNvSpPr txBox="1">
            <a:spLocks noChangeArrowheads="1"/>
          </p:cNvSpPr>
          <p:nvPr/>
        </p:nvSpPr>
        <p:spPr bwMode="auto">
          <a:xfrm>
            <a:off x="21431" y="1063625"/>
            <a:ext cx="5737225"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dirty="0">
                <a:latin typeface="Book Antiqua" panose="02040602050305030304" pitchFamily="18" charset="0"/>
              </a:rPr>
              <a:t> </a:t>
            </a:r>
            <a:r>
              <a:rPr lang="en-GB" altLang="en-US" sz="2000" b="1" dirty="0">
                <a:solidFill>
                  <a:srgbClr val="FFFF00"/>
                </a:solidFill>
                <a:latin typeface="Book Antiqua" panose="02040602050305030304" pitchFamily="18" charset="0"/>
              </a:rPr>
              <a:t>HEMIAZYGOS VEIN (V. HEMIAZYGOS)</a:t>
            </a:r>
            <a:r>
              <a:rPr lang="sr-Cyrl-CS" altLang="en-US" sz="2000" dirty="0">
                <a:latin typeface="Book Antiqua" panose="02040602050305030304" pitchFamily="18" charset="0"/>
              </a:rPr>
              <a:t>: </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Origin: just below diaphragm by union of:</a:t>
            </a:r>
          </a:p>
          <a:p>
            <a:pPr eaLnBrk="1" hangingPunct="1"/>
            <a:r>
              <a:rPr lang="en-GB" altLang="en-US" dirty="0">
                <a:latin typeface="Book Antiqua" panose="02040602050305030304" pitchFamily="18" charset="0"/>
              </a:rPr>
              <a:t>           - v. </a:t>
            </a:r>
            <a:r>
              <a:rPr lang="en-GB" altLang="en-US" dirty="0" err="1">
                <a:latin typeface="Book Antiqua" panose="02040602050305030304" pitchFamily="18" charset="0"/>
              </a:rPr>
              <a:t>lumbalis</a:t>
            </a:r>
            <a:r>
              <a:rPr lang="en-GB" altLang="en-US" dirty="0">
                <a:latin typeface="Book Antiqua" panose="02040602050305030304" pitchFamily="18" charset="0"/>
              </a:rPr>
              <a:t> </a:t>
            </a:r>
            <a:r>
              <a:rPr lang="en-GB" altLang="en-US" dirty="0" err="1">
                <a:latin typeface="Book Antiqua" panose="02040602050305030304" pitchFamily="18" charset="0"/>
              </a:rPr>
              <a:t>ascendens</a:t>
            </a:r>
            <a:r>
              <a:rPr lang="en-GB" altLang="en-US" dirty="0">
                <a:latin typeface="Book Antiqua" panose="02040602050305030304" pitchFamily="18" charset="0"/>
              </a:rPr>
              <a:t>  sinistra</a:t>
            </a:r>
          </a:p>
          <a:p>
            <a:pPr eaLnBrk="1" hangingPunct="1"/>
            <a:r>
              <a:rPr lang="en-GB" altLang="en-US" dirty="0">
                <a:latin typeface="Book Antiqua" panose="02040602050305030304" pitchFamily="18" charset="0"/>
              </a:rPr>
              <a:t>           - v. </a:t>
            </a:r>
            <a:r>
              <a:rPr lang="en-GB" altLang="en-US" dirty="0" err="1">
                <a:latin typeface="Book Antiqua" panose="02040602050305030304" pitchFamily="18" charset="0"/>
              </a:rPr>
              <a:t>subcostalis</a:t>
            </a:r>
            <a:r>
              <a:rPr lang="en-GB" altLang="en-US" dirty="0">
                <a:latin typeface="Book Antiqua" panose="02040602050305030304" pitchFamily="18" charset="0"/>
              </a:rPr>
              <a:t> sinistra</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Enters into the thoracic cavity by passing </a:t>
            </a:r>
          </a:p>
          <a:p>
            <a:pPr eaLnBrk="1" hangingPunct="1"/>
            <a:r>
              <a:rPr lang="en-GB" altLang="en-US" dirty="0">
                <a:latin typeface="Book Antiqua" panose="02040602050305030304" pitchFamily="18" charset="0"/>
              </a:rPr>
              <a:t>     through the lumbar part of diaphragm</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Ascends through posterior mediastinum </a:t>
            </a:r>
            <a:br>
              <a:rPr lang="en-GB" altLang="en-US" dirty="0">
                <a:latin typeface="Book Antiqua" panose="02040602050305030304" pitchFamily="18" charset="0"/>
              </a:rPr>
            </a:br>
            <a:r>
              <a:rPr lang="en-GB" altLang="en-US" dirty="0">
                <a:latin typeface="Book Antiqua" panose="02040602050305030304" pitchFamily="18" charset="0"/>
              </a:rPr>
              <a:t>near the left side of thoracic vertebra </a:t>
            </a:r>
            <a:br>
              <a:rPr lang="en-GB" altLang="en-US" dirty="0">
                <a:latin typeface="Book Antiqua" panose="02040602050305030304" pitchFamily="18" charset="0"/>
              </a:rPr>
            </a:br>
            <a:r>
              <a:rPr lang="en-GB" altLang="en-US" dirty="0">
                <a:latin typeface="Book Antiqua" panose="02040602050305030304" pitchFamily="18" charset="0"/>
              </a:rPr>
              <a:t>(from 12</a:t>
            </a:r>
            <a:r>
              <a:rPr lang="en-GB" altLang="en-US" baseline="30000" dirty="0">
                <a:latin typeface="Book Antiqua" panose="02040602050305030304" pitchFamily="18" charset="0"/>
              </a:rPr>
              <a:t>th</a:t>
            </a:r>
            <a:r>
              <a:rPr lang="en-GB" altLang="en-US" dirty="0">
                <a:latin typeface="Book Antiqua" panose="02040602050305030304" pitchFamily="18" charset="0"/>
              </a:rPr>
              <a:t> to 8</a:t>
            </a:r>
            <a:r>
              <a:rPr lang="en-GB" altLang="en-US" baseline="30000" dirty="0">
                <a:latin typeface="Book Antiqua" panose="02040602050305030304" pitchFamily="18" charset="0"/>
              </a:rPr>
              <a:t>th</a:t>
            </a:r>
            <a:r>
              <a:rPr lang="en-GB" altLang="en-US" dirty="0">
                <a:latin typeface="Book Antiqua" panose="02040602050305030304" pitchFamily="18" charset="0"/>
              </a:rPr>
              <a:t>), lateral and posterior to </a:t>
            </a:r>
          </a:p>
          <a:p>
            <a:pPr eaLnBrk="1" hangingPunct="1"/>
            <a:r>
              <a:rPr lang="en-GB" altLang="en-US" dirty="0">
                <a:latin typeface="Book Antiqua" panose="02040602050305030304" pitchFamily="18" charset="0"/>
              </a:rPr>
              <a:t>     thoracic aorta and anterior to left intercostal</a:t>
            </a:r>
          </a:p>
          <a:p>
            <a:pPr eaLnBrk="1" hangingPunct="1"/>
            <a:r>
              <a:rPr lang="en-GB" altLang="en-US" dirty="0">
                <a:latin typeface="Book Antiqua" panose="02040602050305030304" pitchFamily="18" charset="0"/>
              </a:rPr>
              <a:t>     veins</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the level of 8</a:t>
            </a:r>
            <a:r>
              <a:rPr lang="en-GB" altLang="en-US" baseline="30000" dirty="0">
                <a:latin typeface="Book Antiqua" panose="02040602050305030304" pitchFamily="18" charset="0"/>
              </a:rPr>
              <a:t>th</a:t>
            </a:r>
            <a:r>
              <a:rPr lang="en-GB" altLang="en-US" dirty="0">
                <a:latin typeface="Book Antiqua" panose="02040602050305030304" pitchFamily="18" charset="0"/>
              </a:rPr>
              <a:t> thoracic vertebra turns </a:t>
            </a:r>
            <a:br>
              <a:rPr lang="en-GB" altLang="en-US" dirty="0">
                <a:latin typeface="Book Antiqua" panose="02040602050305030304" pitchFamily="18" charset="0"/>
              </a:rPr>
            </a:br>
            <a:r>
              <a:rPr lang="en-GB" altLang="en-US" dirty="0">
                <a:latin typeface="Book Antiqua" panose="02040602050305030304" pitchFamily="18" charset="0"/>
              </a:rPr>
              <a:t>  anteriorly and to the right, passes behind the </a:t>
            </a:r>
          </a:p>
          <a:p>
            <a:pPr eaLnBrk="1" hangingPunct="1"/>
            <a:r>
              <a:rPr lang="en-GB" altLang="en-US" dirty="0">
                <a:latin typeface="Book Antiqua" panose="02040602050305030304" pitchFamily="18" charset="0"/>
              </a:rPr>
              <a:t>  thoracic aorta, </a:t>
            </a:r>
            <a:r>
              <a:rPr lang="en-GB" altLang="en-US" dirty="0" err="1">
                <a:latin typeface="Book Antiqua" panose="02040602050305030304" pitchFamily="18" charset="0"/>
              </a:rPr>
              <a:t>esophagus</a:t>
            </a:r>
            <a:r>
              <a:rPr lang="en-GB" altLang="en-US" dirty="0">
                <a:latin typeface="Book Antiqua" panose="02040602050305030304" pitchFamily="18" charset="0"/>
              </a:rPr>
              <a:t> and thoracic duct and </a:t>
            </a:r>
          </a:p>
          <a:p>
            <a:pPr eaLnBrk="1" hangingPunct="1"/>
            <a:r>
              <a:rPr lang="en-GB" altLang="en-US" dirty="0">
                <a:latin typeface="Book Antiqua" panose="02040602050305030304" pitchFamily="18" charset="0"/>
              </a:rPr>
              <a:t>  drains in azygos vein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2002" y="980727"/>
            <a:ext cx="3708348" cy="54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572" name="Rectangle 3"/>
          <p:cNvSpPr>
            <a:spLocks noChangeArrowheads="1"/>
          </p:cNvSpPr>
          <p:nvPr/>
        </p:nvSpPr>
        <p:spPr bwMode="auto">
          <a:xfrm>
            <a:off x="1939553" y="110193"/>
            <a:ext cx="52383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sp>
        <p:nvSpPr>
          <p:cNvPr id="2" name="TextBox 4">
            <a:extLst>
              <a:ext uri="{FF2B5EF4-FFF2-40B4-BE49-F238E27FC236}">
                <a16:creationId xmlns:a16="http://schemas.microsoft.com/office/drawing/2014/main" id="{F2D6136E-BC38-C0AA-4D44-C7DEF14CA997}"/>
              </a:ext>
            </a:extLst>
          </p:cNvPr>
          <p:cNvSpPr txBox="1">
            <a:spLocks noChangeArrowheads="1"/>
          </p:cNvSpPr>
          <p:nvPr/>
        </p:nvSpPr>
        <p:spPr bwMode="auto">
          <a:xfrm>
            <a:off x="21431" y="1063625"/>
            <a:ext cx="5737225" cy="350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dirty="0">
                <a:latin typeface="Book Antiqua" panose="02040602050305030304" pitchFamily="18" charset="0"/>
              </a:rPr>
              <a:t>*</a:t>
            </a:r>
            <a:r>
              <a:rPr lang="en-GB" altLang="en-US" sz="2000" b="1" dirty="0">
                <a:solidFill>
                  <a:srgbClr val="FFFF00"/>
                </a:solidFill>
                <a:latin typeface="Book Antiqua" panose="02040602050305030304" pitchFamily="18" charset="0"/>
              </a:rPr>
              <a:t> HEMIAZYGOS VEIN (V. HEMIAZYGOS) </a:t>
            </a:r>
            <a:r>
              <a:rPr lang="sr-Cyrl-CS" altLang="en-US" sz="2000" dirty="0">
                <a:latin typeface="Book Antiqua" panose="02040602050305030304" pitchFamily="18" charset="0"/>
              </a:rPr>
              <a:t>:</a:t>
            </a:r>
            <a:endParaRPr lang="en-GB" altLang="en-US" sz="2000" dirty="0">
              <a:latin typeface="Book Antiqua" panose="02040602050305030304" pitchFamily="18" charset="0"/>
            </a:endParaRPr>
          </a:p>
          <a:p>
            <a:pPr eaLnBrk="1" hangingPunct="1"/>
            <a:r>
              <a:rPr lang="sr-Cyrl-CS" altLang="en-US" sz="2000" dirty="0">
                <a:latin typeface="Book Antiqua" panose="02040602050305030304" pitchFamily="18" charset="0"/>
              </a:rPr>
              <a:t> </a:t>
            </a:r>
            <a:endParaRPr lang="en-GB" altLang="en-US" sz="2000" dirty="0">
              <a:latin typeface="Book Antiqua" panose="02040602050305030304" pitchFamily="18" charset="0"/>
            </a:endParaRPr>
          </a:p>
          <a:p>
            <a:pPr eaLnBrk="1" hangingPunct="1"/>
            <a:r>
              <a:rPr lang="en-GB" altLang="en-US" sz="2000" dirty="0">
                <a:latin typeface="Book Antiqua" panose="02040602050305030304" pitchFamily="18" charset="0"/>
              </a:rPr>
              <a:t>***Tributaries</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intercostales</a:t>
            </a:r>
            <a:r>
              <a:rPr lang="en-GB" altLang="en-US" dirty="0">
                <a:latin typeface="Book Antiqua" panose="02040602050305030304" pitchFamily="18" charset="0"/>
              </a:rPr>
              <a:t> </a:t>
            </a:r>
            <a:r>
              <a:rPr lang="en-GB" altLang="en-US" dirty="0" err="1">
                <a:latin typeface="Book Antiqua" panose="02040602050305030304" pitchFamily="18" charset="0"/>
              </a:rPr>
              <a:t>posteriores</a:t>
            </a:r>
            <a:r>
              <a:rPr lang="en-GB" altLang="en-US" dirty="0">
                <a:latin typeface="Book Antiqua" panose="02040602050305030304" pitchFamily="18" charset="0"/>
              </a:rPr>
              <a:t> </a:t>
            </a:r>
            <a:r>
              <a:rPr lang="en-GB" altLang="en-US" dirty="0" err="1">
                <a:latin typeface="Book Antiqua" panose="02040602050305030304" pitchFamily="18" charset="0"/>
              </a:rPr>
              <a:t>sinistrae</a:t>
            </a:r>
            <a:r>
              <a:rPr lang="en-GB" altLang="en-US" dirty="0">
                <a:latin typeface="Book Antiqua" panose="02040602050305030304" pitchFamily="18" charset="0"/>
              </a:rPr>
              <a:t> (7</a:t>
            </a:r>
            <a:r>
              <a:rPr lang="en-GB" altLang="en-US" baseline="30000" dirty="0">
                <a:latin typeface="Book Antiqua" panose="02040602050305030304" pitchFamily="18" charset="0"/>
              </a:rPr>
              <a:t>th</a:t>
            </a:r>
            <a:r>
              <a:rPr lang="en-GB" altLang="en-US" dirty="0">
                <a:latin typeface="Book Antiqua" panose="02040602050305030304" pitchFamily="18" charset="0"/>
              </a:rPr>
              <a:t>-11</a:t>
            </a:r>
            <a:r>
              <a:rPr lang="en-GB" altLang="en-US" baseline="30000" dirty="0">
                <a:latin typeface="Book Antiqua" panose="02040602050305030304" pitchFamily="18" charset="0"/>
              </a:rPr>
              <a:t>th</a:t>
            </a:r>
            <a:r>
              <a:rPr lang="en-GB" altLang="en-US" dirty="0">
                <a:latin typeface="Book Antiqua" panose="02040602050305030304" pitchFamily="18" charset="0"/>
              </a:rPr>
              <a:t>)</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esophageales</a:t>
            </a:r>
            <a:r>
              <a:rPr lang="en-GB" altLang="en-US" dirty="0">
                <a:latin typeface="Book Antiqua" panose="02040602050305030304" pitchFamily="18" charset="0"/>
              </a:rPr>
              <a:t> (from distal part)</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bronchiales</a:t>
            </a:r>
            <a:r>
              <a:rPr lang="en-GB" altLang="en-US" dirty="0">
                <a:latin typeface="Book Antiqua" panose="02040602050305030304" pitchFamily="18" charset="0"/>
              </a:rPr>
              <a:t> </a:t>
            </a:r>
            <a:r>
              <a:rPr lang="en-GB" altLang="en-US" dirty="0" err="1">
                <a:latin typeface="Book Antiqua" panose="02040602050305030304" pitchFamily="18" charset="0"/>
              </a:rPr>
              <a:t>sinistrae</a:t>
            </a:r>
            <a:r>
              <a:rPr lang="en-GB" altLang="en-US" dirty="0">
                <a:latin typeface="Book Antiqua" panose="02040602050305030304" pitchFamily="18" charset="0"/>
              </a:rPr>
              <a:t> (several)</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mediastinales</a:t>
            </a:r>
            <a:r>
              <a:rPr lang="en-GB" altLang="en-US" dirty="0">
                <a:latin typeface="Book Antiqua" panose="02040602050305030304" pitchFamily="18" charset="0"/>
              </a:rPr>
              <a:t> (several)</a:t>
            </a:r>
          </a:p>
          <a:p>
            <a:pPr eaLnBrk="1" hangingPunct="1"/>
            <a:endParaRPr lang="en-GB" altLang="en-US" dirty="0">
              <a:latin typeface="Book Antiqua" panose="02040602050305030304" pitchFamily="18" charset="0"/>
            </a:endParaRPr>
          </a:p>
          <a:p>
            <a:pPr eaLnBrk="1" hangingPunct="1"/>
            <a:r>
              <a:rPr lang="en-GB" altLang="en-US" dirty="0">
                <a:latin typeface="Book Antiqua" panose="02040602050305030304" pitchFamily="18" charset="0"/>
              </a:rPr>
              <a:t>  </a:t>
            </a:r>
          </a:p>
          <a:p>
            <a:pPr eaLnBrk="1" hangingPunct="1"/>
            <a:r>
              <a:rPr lang="en-GB" altLang="en-US" dirty="0">
                <a:latin typeface="Book Antiqua" panose="02040602050305030304" pitchFamily="18" charset="0"/>
              </a:rPr>
              <a:t>- Accessory hemiazygos vein drains in </a:t>
            </a:r>
            <a:br>
              <a:rPr lang="en-GB" altLang="en-US" dirty="0">
                <a:latin typeface="Book Antiqua" panose="02040602050305030304" pitchFamily="18" charset="0"/>
              </a:rPr>
            </a:br>
            <a:r>
              <a:rPr lang="en-GB" altLang="en-US" dirty="0">
                <a:latin typeface="Book Antiqua" panose="02040602050305030304" pitchFamily="18" charset="0"/>
              </a:rPr>
              <a:t>  terminal part of hemiazygos vein (occasionally !!!)</a:t>
            </a:r>
          </a:p>
        </p:txBody>
      </p:sp>
    </p:spTree>
    <p:extLst>
      <p:ext uri="{BB962C8B-B14F-4D97-AF65-F5344CB8AC3E}">
        <p14:creationId xmlns:p14="http://schemas.microsoft.com/office/powerpoint/2010/main" val="236457173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0796" y="1157287"/>
            <a:ext cx="3506916" cy="516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6" name="Rectangle 3"/>
          <p:cNvSpPr>
            <a:spLocks noChangeArrowheads="1"/>
          </p:cNvSpPr>
          <p:nvPr/>
        </p:nvSpPr>
        <p:spPr bwMode="auto">
          <a:xfrm>
            <a:off x="2143125" y="142875"/>
            <a:ext cx="5214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b="1" dirty="0">
                <a:latin typeface="Book Antiqua" panose="02040602050305030304" pitchFamily="18" charset="0"/>
              </a:rPr>
              <a:t>SYSTEM OF AZYGOS VEINS</a:t>
            </a:r>
            <a:endParaRPr lang="en-US" sz="2800" b="1" dirty="0">
              <a:latin typeface="Book Antiqua" panose="02040602050305030304" pitchFamily="18" charset="0"/>
            </a:endParaRPr>
          </a:p>
        </p:txBody>
      </p:sp>
      <p:sp>
        <p:nvSpPr>
          <p:cNvPr id="2" name="TextBox 4">
            <a:extLst>
              <a:ext uri="{FF2B5EF4-FFF2-40B4-BE49-F238E27FC236}">
                <a16:creationId xmlns:a16="http://schemas.microsoft.com/office/drawing/2014/main" id="{848DABC8-6650-EF77-5DD4-088605DC0C34}"/>
              </a:ext>
            </a:extLst>
          </p:cNvPr>
          <p:cNvSpPr txBox="1">
            <a:spLocks noChangeArrowheads="1"/>
          </p:cNvSpPr>
          <p:nvPr/>
        </p:nvSpPr>
        <p:spPr bwMode="auto">
          <a:xfrm>
            <a:off x="0" y="633413"/>
            <a:ext cx="9144000" cy="590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2000" b="1" dirty="0">
                <a:solidFill>
                  <a:srgbClr val="FFFF00"/>
                </a:solidFill>
                <a:latin typeface="Book Antiqua" panose="02040602050305030304" pitchFamily="18" charset="0"/>
              </a:rPr>
              <a:t>*</a:t>
            </a:r>
            <a:r>
              <a:rPr lang="en-GB" altLang="en-US" sz="2000" b="1" dirty="0">
                <a:solidFill>
                  <a:srgbClr val="FFFF00"/>
                </a:solidFill>
                <a:latin typeface="Book Antiqua" panose="02040602050305030304" pitchFamily="18" charset="0"/>
              </a:rPr>
              <a:t> ACCESSORY HEMIAZYGOS VEIN  (V. HEMIAZYGOS ACCESSORIA)</a:t>
            </a:r>
            <a:r>
              <a:rPr lang="sr-Cyrl-CS" altLang="en-US" sz="2000" dirty="0">
                <a:latin typeface="Book Antiqua" panose="02040602050305030304" pitchFamily="18" charset="0"/>
              </a:rPr>
              <a:t>: </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dirty="0">
                <a:latin typeface="Book Antiqua" panose="02040602050305030304" pitchFamily="18" charset="0"/>
              </a:rPr>
              <a:t>Formed by union of:</a:t>
            </a:r>
          </a:p>
          <a:p>
            <a:pPr eaLnBrk="1" hangingPunct="1"/>
            <a:r>
              <a:rPr lang="en-GB" altLang="en-US" dirty="0">
                <a:latin typeface="Book Antiqua" panose="02040602050305030304" pitchFamily="18" charset="0"/>
              </a:rPr>
              <a:t>           - vv. </a:t>
            </a:r>
            <a:r>
              <a:rPr lang="en-GB" altLang="en-US" dirty="0" err="1">
                <a:latin typeface="Book Antiqua" panose="02040602050305030304" pitchFamily="18" charset="0"/>
              </a:rPr>
              <a:t>intercostales</a:t>
            </a:r>
            <a:r>
              <a:rPr lang="en-GB" altLang="en-US" dirty="0">
                <a:latin typeface="Book Antiqua" panose="02040602050305030304" pitchFamily="18" charset="0"/>
              </a:rPr>
              <a:t> posteriors </a:t>
            </a:r>
            <a:r>
              <a:rPr lang="en-GB" altLang="en-US" dirty="0" err="1">
                <a:latin typeface="Book Antiqua" panose="02040602050305030304" pitchFamily="18" charset="0"/>
              </a:rPr>
              <a:t>sinistrae</a:t>
            </a:r>
            <a:r>
              <a:rPr lang="en-GB" altLang="en-US" dirty="0">
                <a:latin typeface="Book Antiqua" panose="02040602050305030304" pitchFamily="18" charset="0"/>
              </a:rPr>
              <a:t> (4</a:t>
            </a:r>
            <a:r>
              <a:rPr lang="en-GB" altLang="en-US" baseline="30000" dirty="0">
                <a:latin typeface="Book Antiqua" panose="02040602050305030304" pitchFamily="18" charset="0"/>
              </a:rPr>
              <a:t>th</a:t>
            </a:r>
            <a:r>
              <a:rPr lang="en-GB" altLang="en-US" dirty="0">
                <a:latin typeface="Book Antiqua" panose="02040602050305030304" pitchFamily="18" charset="0"/>
              </a:rPr>
              <a:t>-6</a:t>
            </a:r>
            <a:r>
              <a:rPr lang="en-GB" altLang="en-US" baseline="30000" dirty="0">
                <a:latin typeface="Book Antiqua" panose="02040602050305030304" pitchFamily="18" charset="0"/>
              </a:rPr>
              <a:t>th</a:t>
            </a:r>
            <a:r>
              <a:rPr lang="en-GB" altLang="en-US" dirty="0">
                <a:latin typeface="Book Antiqua" panose="02040602050305030304" pitchFamily="18" charset="0"/>
              </a:rPr>
              <a:t> )</a:t>
            </a:r>
          </a:p>
          <a:p>
            <a:pPr eaLnBrk="1" hangingPunct="1"/>
            <a:endParaRPr lang="en-GB" altLang="en-US" dirty="0">
              <a:latin typeface="Book Antiqua" panose="02040602050305030304" pitchFamily="18" charset="0"/>
            </a:endParaRPr>
          </a:p>
          <a:p>
            <a:pPr marL="285750" indent="-285750" eaLnBrk="1" hangingPunct="1">
              <a:buFontTx/>
              <a:buChar char="-"/>
            </a:pPr>
            <a:r>
              <a:rPr lang="en-GB" altLang="en-US" sz="1700" dirty="0">
                <a:latin typeface="Book Antiqua" panose="02040602050305030304" pitchFamily="18" charset="0"/>
              </a:rPr>
              <a:t>May courses in two different ways:</a:t>
            </a:r>
          </a:p>
          <a:p>
            <a:pPr eaLnBrk="1" hangingPunct="1"/>
            <a:r>
              <a:rPr lang="en-GB" altLang="en-US" sz="1700" dirty="0">
                <a:latin typeface="Book Antiqua" panose="02040602050305030304" pitchFamily="18" charset="0"/>
              </a:rPr>
              <a:t>       1) descendent – descends left to vertebral column and:</a:t>
            </a:r>
          </a:p>
          <a:p>
            <a:pPr eaLnBrk="1" hangingPunct="1"/>
            <a:r>
              <a:rPr lang="en-GB" altLang="en-US" sz="1700" dirty="0">
                <a:latin typeface="Book Antiqua" panose="02040602050305030304" pitchFamily="18" charset="0"/>
              </a:rPr>
              <a:t>               a) drains in hemiazygos vein or</a:t>
            </a:r>
          </a:p>
          <a:p>
            <a:pPr eaLnBrk="1" hangingPunct="1"/>
            <a:r>
              <a:rPr lang="en-GB" altLang="en-US" sz="1700" dirty="0">
                <a:latin typeface="Book Antiqua" panose="02040602050305030304" pitchFamily="18" charset="0"/>
              </a:rPr>
              <a:t>               b) turns right, passes in front of vertebral</a:t>
            </a:r>
            <a:br>
              <a:rPr lang="en-GB" altLang="en-US" sz="1700" dirty="0">
                <a:latin typeface="Book Antiqua" panose="02040602050305030304" pitchFamily="18" charset="0"/>
              </a:rPr>
            </a:br>
            <a:r>
              <a:rPr lang="en-GB" altLang="en-US" sz="1700" dirty="0">
                <a:latin typeface="Book Antiqua" panose="02040602050305030304" pitchFamily="18" charset="0"/>
              </a:rPr>
              <a:t>                   column (level of Th 7) and drains into</a:t>
            </a:r>
          </a:p>
          <a:p>
            <a:pPr eaLnBrk="1" hangingPunct="1"/>
            <a:r>
              <a:rPr lang="en-GB" altLang="en-US" sz="1700" dirty="0">
                <a:latin typeface="Book Antiqua" panose="02040602050305030304" pitchFamily="18" charset="0"/>
              </a:rPr>
              <a:t>                   azygos vein</a:t>
            </a:r>
          </a:p>
          <a:p>
            <a:pPr eaLnBrk="1" hangingPunct="1"/>
            <a:endParaRPr lang="en-GB" altLang="en-US" sz="1700" dirty="0">
              <a:latin typeface="Book Antiqua" panose="02040602050305030304" pitchFamily="18" charset="0"/>
            </a:endParaRPr>
          </a:p>
          <a:p>
            <a:pPr eaLnBrk="1" hangingPunct="1"/>
            <a:r>
              <a:rPr lang="en-GB" altLang="en-US" sz="1700" dirty="0">
                <a:latin typeface="Book Antiqua" panose="02040602050305030304" pitchFamily="18" charset="0"/>
              </a:rPr>
              <a:t>      2) ascendent </a:t>
            </a:r>
            <a:r>
              <a:rPr lang="en-GB" altLang="en-US" dirty="0">
                <a:latin typeface="Book Antiqua" panose="02040602050305030304" pitchFamily="18" charset="0"/>
              </a:rPr>
              <a:t>– </a:t>
            </a:r>
            <a:br>
              <a:rPr lang="en-GB" altLang="en-US" dirty="0">
                <a:latin typeface="Book Antiqua" panose="02040602050305030304" pitchFamily="18" charset="0"/>
              </a:rPr>
            </a:br>
            <a:r>
              <a:rPr lang="en-GB" altLang="en-US" sz="1700" dirty="0">
                <a:latin typeface="Book Antiqua" panose="02040602050305030304" pitchFamily="18" charset="0"/>
              </a:rPr>
              <a:t>           joins with v. </a:t>
            </a:r>
            <a:r>
              <a:rPr lang="en-GB" altLang="en-US" sz="1700" dirty="0" err="1">
                <a:latin typeface="Book Antiqua" panose="02040602050305030304" pitchFamily="18" charset="0"/>
              </a:rPr>
              <a:t>intercostalis</a:t>
            </a:r>
            <a:r>
              <a:rPr lang="en-GB" altLang="en-US" sz="1700" dirty="0">
                <a:latin typeface="Book Antiqua" panose="02040602050305030304" pitchFamily="18" charset="0"/>
              </a:rPr>
              <a:t> posterior superior sinistra</a:t>
            </a:r>
          </a:p>
          <a:p>
            <a:pPr eaLnBrk="1" hangingPunct="1"/>
            <a:r>
              <a:rPr lang="en-GB" altLang="en-US" sz="1600" dirty="0">
                <a:latin typeface="Book Antiqua" panose="02040602050305030304" pitchFamily="18" charset="0"/>
              </a:rPr>
              <a:t>           (formed by union of 1</a:t>
            </a:r>
            <a:r>
              <a:rPr lang="en-GB" altLang="en-US" sz="1600" baseline="30000" dirty="0">
                <a:latin typeface="Book Antiqua" panose="02040602050305030304" pitchFamily="18" charset="0"/>
              </a:rPr>
              <a:t>st</a:t>
            </a:r>
            <a:r>
              <a:rPr lang="en-GB" altLang="en-US" sz="1600" dirty="0">
                <a:latin typeface="Book Antiqua" panose="02040602050305030304" pitchFamily="18" charset="0"/>
              </a:rPr>
              <a:t>-3</a:t>
            </a:r>
            <a:r>
              <a:rPr lang="en-GB" altLang="en-US" sz="1600" baseline="30000" dirty="0">
                <a:latin typeface="Book Antiqua" panose="02040602050305030304" pitchFamily="18" charset="0"/>
              </a:rPr>
              <a:t>rd</a:t>
            </a:r>
            <a:r>
              <a:rPr lang="en-GB" altLang="en-US" sz="1600" dirty="0">
                <a:latin typeface="Book Antiqua" panose="02040602050305030304" pitchFamily="18" charset="0"/>
              </a:rPr>
              <a:t> vv. </a:t>
            </a:r>
            <a:r>
              <a:rPr lang="en-GB" altLang="en-US" sz="1600" dirty="0" err="1">
                <a:latin typeface="Book Antiqua" panose="02040602050305030304" pitchFamily="18" charset="0"/>
              </a:rPr>
              <a:t>intercostales</a:t>
            </a:r>
            <a:r>
              <a:rPr lang="en-GB" altLang="en-US" sz="1600" dirty="0">
                <a:latin typeface="Book Antiqua" panose="02040602050305030304" pitchFamily="18" charset="0"/>
              </a:rPr>
              <a:t> </a:t>
            </a:r>
            <a:r>
              <a:rPr lang="en-GB" altLang="en-US" sz="1600" dirty="0" err="1">
                <a:latin typeface="Book Antiqua" panose="02040602050305030304" pitchFamily="18" charset="0"/>
              </a:rPr>
              <a:t>posteriores</a:t>
            </a:r>
            <a:r>
              <a:rPr lang="en-GB" altLang="en-US" sz="1600" dirty="0">
                <a:latin typeface="Book Antiqua" panose="02040602050305030304" pitchFamily="18" charset="0"/>
              </a:rPr>
              <a:t>)</a:t>
            </a:r>
          </a:p>
          <a:p>
            <a:pPr eaLnBrk="1" hangingPunct="1"/>
            <a:r>
              <a:rPr lang="en-GB" altLang="en-US" sz="1600" dirty="0">
                <a:latin typeface="Book Antiqua" panose="02040602050305030304" pitchFamily="18" charset="0"/>
              </a:rPr>
              <a:t>           </a:t>
            </a:r>
            <a:r>
              <a:rPr lang="en-GB" altLang="en-US" sz="1700" dirty="0">
                <a:latin typeface="Book Antiqua" panose="02040602050305030304" pitchFamily="18" charset="0"/>
              </a:rPr>
              <a:t>and drain in left brachiocephalic vein</a:t>
            </a:r>
          </a:p>
          <a:p>
            <a:pPr eaLnBrk="1" hangingPunct="1"/>
            <a:endParaRPr lang="en-GB" altLang="en-US" sz="1700" dirty="0">
              <a:latin typeface="Book Antiqua" panose="02040602050305030304" pitchFamily="18" charset="0"/>
            </a:endParaRPr>
          </a:p>
          <a:p>
            <a:pPr eaLnBrk="1" hangingPunct="1"/>
            <a:r>
              <a:rPr lang="en-GB" altLang="en-US" sz="1700" dirty="0">
                <a:latin typeface="Book Antiqua" panose="02040602050305030304" pitchFamily="18" charset="0"/>
              </a:rPr>
              <a:t>-  Tributaries:</a:t>
            </a:r>
          </a:p>
          <a:p>
            <a:pPr eaLnBrk="1" hangingPunct="1"/>
            <a:r>
              <a:rPr lang="en-GB" altLang="en-US" sz="1700" dirty="0">
                <a:latin typeface="Book Antiqua" panose="02040602050305030304" pitchFamily="18" charset="0"/>
              </a:rPr>
              <a:t>         </a:t>
            </a:r>
            <a:r>
              <a:rPr lang="en-GB" altLang="en-US" sz="1600" dirty="0">
                <a:latin typeface="Book Antiqua" panose="02040602050305030304" pitchFamily="18" charset="0"/>
              </a:rPr>
              <a:t> - vv. </a:t>
            </a:r>
            <a:r>
              <a:rPr lang="en-GB" altLang="en-US" sz="1600" dirty="0" err="1">
                <a:latin typeface="Book Antiqua" panose="02040602050305030304" pitchFamily="18" charset="0"/>
              </a:rPr>
              <a:t>esophageales</a:t>
            </a:r>
            <a:r>
              <a:rPr lang="en-GB" altLang="en-US" sz="1600" dirty="0">
                <a:latin typeface="Book Antiqua" panose="02040602050305030304" pitchFamily="18" charset="0"/>
              </a:rPr>
              <a:t> (from proximal part)</a:t>
            </a:r>
          </a:p>
          <a:p>
            <a:pPr eaLnBrk="1" hangingPunct="1"/>
            <a:r>
              <a:rPr lang="en-GB" altLang="en-US" sz="1600" dirty="0">
                <a:latin typeface="Book Antiqua" panose="02040602050305030304" pitchFamily="18" charset="0"/>
              </a:rPr>
              <a:t>           - vv. </a:t>
            </a:r>
            <a:r>
              <a:rPr lang="en-GB" altLang="en-US" sz="1600" dirty="0" err="1">
                <a:latin typeface="Book Antiqua" panose="02040602050305030304" pitchFamily="18" charset="0"/>
              </a:rPr>
              <a:t>bronchiales</a:t>
            </a:r>
            <a:r>
              <a:rPr lang="en-GB" altLang="en-US" sz="1600" dirty="0">
                <a:latin typeface="Book Antiqua" panose="02040602050305030304" pitchFamily="18" charset="0"/>
              </a:rPr>
              <a:t> </a:t>
            </a:r>
            <a:r>
              <a:rPr lang="en-GB" altLang="en-US" sz="1600" dirty="0" err="1">
                <a:latin typeface="Book Antiqua" panose="02040602050305030304" pitchFamily="18" charset="0"/>
              </a:rPr>
              <a:t>sinistrae</a:t>
            </a:r>
            <a:r>
              <a:rPr lang="en-GB" altLang="en-US" sz="1600" dirty="0">
                <a:latin typeface="Book Antiqua" panose="02040602050305030304" pitchFamily="18" charset="0"/>
              </a:rPr>
              <a:t> (several)</a:t>
            </a:r>
          </a:p>
          <a:p>
            <a:pPr eaLnBrk="1" hangingPunct="1"/>
            <a:r>
              <a:rPr lang="en-GB" altLang="en-US" sz="1600" dirty="0">
                <a:latin typeface="Book Antiqua" panose="02040602050305030304" pitchFamily="18" charset="0"/>
              </a:rPr>
              <a:t>           - vv. tracheales (several)</a:t>
            </a:r>
          </a:p>
          <a:p>
            <a:pPr eaLnBrk="1" hangingPunct="1"/>
            <a:r>
              <a:rPr lang="en-GB" altLang="en-US" sz="1600" dirty="0">
                <a:latin typeface="Book Antiqua" panose="02040602050305030304" pitchFamily="18" charset="0"/>
              </a:rPr>
              <a:t>           - vv. </a:t>
            </a:r>
            <a:r>
              <a:rPr lang="en-GB" altLang="en-US" sz="1600" dirty="0" err="1">
                <a:latin typeface="Book Antiqua" panose="02040602050305030304" pitchFamily="18" charset="0"/>
              </a:rPr>
              <a:t>mediastinales</a:t>
            </a:r>
            <a:r>
              <a:rPr lang="en-GB" altLang="en-US" sz="1600" dirty="0">
                <a:latin typeface="Book Antiqua" panose="02040602050305030304" pitchFamily="18" charset="0"/>
              </a:rPr>
              <a:t> (several from posterior mediastinum)</a:t>
            </a:r>
            <a:endParaRPr lang="en-GB" altLang="en-US" sz="1700" dirty="0">
              <a:latin typeface="Book Antiqua" panose="02040602050305030304" pitchFamily="18" charset="0"/>
            </a:endParaRPr>
          </a:p>
        </p:txBody>
      </p:sp>
    </p:spTree>
    <p:extLst>
      <p:ext uri="{BB962C8B-B14F-4D97-AF65-F5344CB8AC3E}">
        <p14:creationId xmlns:p14="http://schemas.microsoft.com/office/powerpoint/2010/main" val="113362745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9459" y="662315"/>
            <a:ext cx="3734867" cy="522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19" name="TextBox 2"/>
          <p:cNvSpPr txBox="1">
            <a:spLocks noChangeArrowheads="1"/>
          </p:cNvSpPr>
          <p:nvPr/>
        </p:nvSpPr>
        <p:spPr bwMode="auto">
          <a:xfrm>
            <a:off x="467544" y="125423"/>
            <a:ext cx="75103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2800" b="1" dirty="0"/>
              <a:t>THORACIC DUCT (</a:t>
            </a:r>
            <a:r>
              <a:rPr lang="sr-Latn-CS" altLang="en-US" sz="2800" b="1" dirty="0"/>
              <a:t>DUCTUS THORACICUS</a:t>
            </a:r>
            <a:r>
              <a:rPr lang="en-GB" altLang="en-US" sz="2800" b="1" dirty="0"/>
              <a:t>)</a:t>
            </a:r>
            <a:endParaRPr lang="sr-Latn-CS" altLang="en-US" sz="2800" b="1" dirty="0"/>
          </a:p>
        </p:txBody>
      </p:sp>
      <p:pic>
        <p:nvPicPr>
          <p:cNvPr id="7" name="Picture 4" descr="https://upload.wikimedia.org/wikipedia/commons/thumb/b/bc/Diagram_showing_the_parts_of_the_body_the_lymphatic_and_thoracic_ducts_drain_CRUK_323.svg/800px-Diagram_showing_the_parts_of_the_body_the_lymphatic_and_thoracic_ducts_drain_CRUK_323.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7642" y="4954408"/>
            <a:ext cx="1586326" cy="190359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4250D63-5D91-DD57-7B13-67B8F1A65CEC}"/>
              </a:ext>
            </a:extLst>
          </p:cNvPr>
          <p:cNvSpPr txBox="1"/>
          <p:nvPr/>
        </p:nvSpPr>
        <p:spPr>
          <a:xfrm>
            <a:off x="199770" y="998085"/>
            <a:ext cx="5269689" cy="5826788"/>
          </a:xfrm>
          <a:prstGeom prst="rect">
            <a:avLst/>
          </a:prstGeom>
          <a:noFill/>
        </p:spPr>
        <p:txBody>
          <a:bodyPr wrap="square">
            <a:spAutoFit/>
          </a:bodyPr>
          <a:lstStyle/>
          <a:p>
            <a:pPr>
              <a:lnSpc>
                <a:spcPct val="90000"/>
              </a:lnSpc>
              <a:buFontTx/>
              <a:buNone/>
            </a:pPr>
            <a:r>
              <a:rPr lang="en-US" altLang="en-US" dirty="0">
                <a:latin typeface="Book Antiqua" pitchFamily="18" charset="0"/>
              </a:rPr>
              <a:t>*</a:t>
            </a:r>
            <a:r>
              <a:rPr lang="en-US" altLang="en-US" sz="1800" dirty="0">
                <a:latin typeface="Book Antiqua" pitchFamily="18" charset="0"/>
              </a:rPr>
              <a:t> </a:t>
            </a:r>
            <a:r>
              <a:rPr lang="en-GB" dirty="0">
                <a:latin typeface="Book Antiqua" panose="02040602050305030304" pitchFamily="18" charset="0"/>
              </a:rPr>
              <a:t>is the largest lymphatic channel in the body;</a:t>
            </a:r>
            <a:br>
              <a:rPr lang="en-GB" dirty="0">
                <a:latin typeface="Book Antiqua" panose="02040602050305030304" pitchFamily="18" charset="0"/>
              </a:rPr>
            </a:br>
            <a:r>
              <a:rPr lang="en-GB" dirty="0">
                <a:latin typeface="Book Antiqua" panose="02040602050305030304" pitchFamily="18" charset="0"/>
              </a:rPr>
              <a:t>  </a:t>
            </a:r>
            <a:r>
              <a:rPr lang="en-US" altLang="en-US" sz="1800" dirty="0">
                <a:latin typeface="Book Antiqua" pitchFamily="18" charset="0"/>
              </a:rPr>
              <a:t>conducts to venous circulation more than  ¾ of</a:t>
            </a:r>
            <a:br>
              <a:rPr lang="en-US" altLang="en-US" sz="1800" dirty="0">
                <a:latin typeface="Book Antiqua" pitchFamily="18" charset="0"/>
              </a:rPr>
            </a:br>
            <a:r>
              <a:rPr lang="en-US" altLang="en-US" sz="1800" dirty="0">
                <a:latin typeface="Book Antiqua" pitchFamily="18" charset="0"/>
              </a:rPr>
              <a:t>  total lymph of human body:</a:t>
            </a:r>
          </a:p>
          <a:p>
            <a:pPr>
              <a:lnSpc>
                <a:spcPct val="90000"/>
              </a:lnSpc>
              <a:buFontTx/>
              <a:buNone/>
            </a:pPr>
            <a:r>
              <a:rPr lang="en-US" altLang="en-US" sz="1800" dirty="0">
                <a:latin typeface="Book Antiqua" pitchFamily="18" charset="0"/>
              </a:rPr>
              <a:t>             - from lower limbs</a:t>
            </a:r>
            <a:br>
              <a:rPr lang="en-US" altLang="en-US" dirty="0">
                <a:latin typeface="Book Antiqua" pitchFamily="18" charset="0"/>
              </a:rPr>
            </a:br>
            <a:r>
              <a:rPr lang="en-US" altLang="en-US" dirty="0">
                <a:latin typeface="Book Antiqua" pitchFamily="18" charset="0"/>
              </a:rPr>
              <a:t>             - pelvic cavity</a:t>
            </a:r>
            <a:br>
              <a:rPr lang="en-US" altLang="en-US" dirty="0">
                <a:latin typeface="Book Antiqua" pitchFamily="18" charset="0"/>
              </a:rPr>
            </a:br>
            <a:r>
              <a:rPr lang="en-US" altLang="en-US" dirty="0">
                <a:latin typeface="Book Antiqua" pitchFamily="18" charset="0"/>
              </a:rPr>
              <a:t>             - abdominal cavity</a:t>
            </a:r>
            <a:br>
              <a:rPr lang="en-US" altLang="en-US" sz="1800" dirty="0">
                <a:latin typeface="Book Antiqua" pitchFamily="18" charset="0"/>
              </a:rPr>
            </a:br>
            <a:r>
              <a:rPr lang="en-US" altLang="en-US" sz="1800" dirty="0">
                <a:latin typeface="Book Antiqua" pitchFamily="18" charset="0"/>
              </a:rPr>
              <a:t>             - left half of thoracic cavity, </a:t>
            </a:r>
            <a:br>
              <a:rPr lang="en-US" altLang="en-US" sz="1800" dirty="0">
                <a:latin typeface="Book Antiqua" pitchFamily="18" charset="0"/>
              </a:rPr>
            </a:br>
            <a:r>
              <a:rPr lang="en-US" altLang="en-US" sz="1800" dirty="0">
                <a:latin typeface="Book Antiqua" pitchFamily="18" charset="0"/>
              </a:rPr>
              <a:t>             - left</a:t>
            </a:r>
            <a:r>
              <a:rPr lang="en-US" altLang="en-US" dirty="0">
                <a:latin typeface="Book Antiqua" pitchFamily="18" charset="0"/>
              </a:rPr>
              <a:t> </a:t>
            </a:r>
            <a:r>
              <a:rPr lang="en-US" altLang="en-US" sz="1800" dirty="0">
                <a:latin typeface="Book Antiqua" pitchFamily="18" charset="0"/>
              </a:rPr>
              <a:t> upper limb and</a:t>
            </a:r>
            <a:br>
              <a:rPr lang="en-US" altLang="en-US" sz="1800" dirty="0">
                <a:latin typeface="Book Antiqua" pitchFamily="18" charset="0"/>
              </a:rPr>
            </a:br>
            <a:r>
              <a:rPr lang="en-US" altLang="en-US" sz="1800" dirty="0">
                <a:latin typeface="Book Antiqua" pitchFamily="18" charset="0"/>
              </a:rPr>
              <a:t>             - left half of head and neck</a:t>
            </a:r>
          </a:p>
          <a:p>
            <a:pPr>
              <a:lnSpc>
                <a:spcPct val="90000"/>
              </a:lnSpc>
              <a:buFontTx/>
              <a:buNone/>
            </a:pPr>
            <a:endParaRPr lang="en-US" altLang="en-US" dirty="0">
              <a:latin typeface="Book Antiqua" pitchFamily="18" charset="0"/>
            </a:endParaRPr>
          </a:p>
          <a:p>
            <a:pPr marL="285750" indent="-285750">
              <a:lnSpc>
                <a:spcPct val="90000"/>
              </a:lnSpc>
              <a:buFont typeface="Arial" panose="020B0604020202020204" pitchFamily="34" charset="0"/>
              <a:buChar char="•"/>
            </a:pPr>
            <a:r>
              <a:rPr lang="en-US" altLang="en-US" sz="1800" dirty="0">
                <a:latin typeface="Book Antiqua" pitchFamily="18" charset="0"/>
              </a:rPr>
              <a:t>length:</a:t>
            </a:r>
            <a:r>
              <a:rPr lang="en-US" altLang="en-US" dirty="0">
                <a:latin typeface="Book Antiqua" pitchFamily="18" charset="0"/>
              </a:rPr>
              <a:t> 30 – 40 cm</a:t>
            </a:r>
          </a:p>
          <a:p>
            <a:pPr marL="285750" indent="-285750">
              <a:lnSpc>
                <a:spcPct val="90000"/>
              </a:lnSpc>
              <a:buFont typeface="Arial" panose="020B0604020202020204" pitchFamily="34" charset="0"/>
              <a:buChar char="•"/>
            </a:pPr>
            <a:r>
              <a:rPr lang="en-US" altLang="en-US" dirty="0">
                <a:latin typeface="Book Antiqua" pitchFamily="18" charset="0"/>
              </a:rPr>
              <a:t>d</a:t>
            </a:r>
            <a:r>
              <a:rPr lang="en-US" altLang="en-US" sz="1800" dirty="0">
                <a:latin typeface="Book Antiqua" pitchFamily="18" charset="0"/>
              </a:rPr>
              <a:t>iameter: variable </a:t>
            </a:r>
            <a:r>
              <a:rPr lang="en-US" altLang="en-US" dirty="0">
                <a:latin typeface="Book Antiqua" pitchFamily="18" charset="0"/>
              </a:rPr>
              <a:t>f</a:t>
            </a:r>
            <a:r>
              <a:rPr lang="en-US" altLang="en-US" sz="1800" dirty="0">
                <a:latin typeface="Book Antiqua" pitchFamily="18" charset="0"/>
              </a:rPr>
              <a:t>rom 2 – 9 mm (l</a:t>
            </a:r>
            <a:r>
              <a:rPr lang="en-GB" altLang="en-US" sz="1800" dirty="0" err="1">
                <a:latin typeface="Book Antiqua" pitchFamily="18" charset="0"/>
              </a:rPr>
              <a:t>ike</a:t>
            </a:r>
            <a:r>
              <a:rPr lang="en-GB" altLang="en-US" sz="1800" dirty="0">
                <a:latin typeface="Book Antiqua" pitchFamily="18" charset="0"/>
              </a:rPr>
              <a:t> a string of beads, because the numerous valves)</a:t>
            </a:r>
          </a:p>
          <a:p>
            <a:pPr marL="285750" indent="-285750">
              <a:lnSpc>
                <a:spcPct val="90000"/>
              </a:lnSpc>
              <a:buFont typeface="Arial" panose="020B0604020202020204" pitchFamily="34" charset="0"/>
              <a:buChar char="•"/>
            </a:pPr>
            <a:r>
              <a:rPr lang="en-GB" dirty="0">
                <a:latin typeface="Book Antiqua" panose="02040602050305030304" pitchFamily="18" charset="0"/>
              </a:rPr>
              <a:t>the duct is usually thin walled and dull white.</a:t>
            </a:r>
          </a:p>
          <a:p>
            <a:pPr marL="285750" indent="-285750">
              <a:lnSpc>
                <a:spcPct val="90000"/>
              </a:lnSpc>
              <a:buFont typeface="Arial" panose="020B0604020202020204" pitchFamily="34" charset="0"/>
              <a:buChar char="•"/>
            </a:pPr>
            <a:endParaRPr lang="en-GB" altLang="en-US" sz="1800" dirty="0">
              <a:latin typeface="Book Antiqua" panose="02040602050305030304" pitchFamily="18" charset="0"/>
            </a:endParaRPr>
          </a:p>
          <a:p>
            <a:pPr marL="285750" indent="-285750">
              <a:lnSpc>
                <a:spcPct val="90000"/>
              </a:lnSpc>
              <a:buFont typeface="Arial" panose="020B0604020202020204" pitchFamily="34" charset="0"/>
              <a:buChar char="•"/>
            </a:pPr>
            <a:r>
              <a:rPr lang="en-US" altLang="en-US" sz="1800" dirty="0">
                <a:latin typeface="Book Antiqua" panose="02040602050305030304" pitchFamily="18" charset="0"/>
              </a:rPr>
              <a:t>it origins below the diaphragm, runs through the aortic opening of diaphragm and enters the thoracic cavity; runs through posterior mediastinum, then through upper mediastinum, passes through </a:t>
            </a:r>
            <a:r>
              <a:rPr lang="en-US" altLang="en-US" sz="1800" dirty="0" err="1">
                <a:latin typeface="Book Antiqua" panose="02040602050305030304" pitchFamily="18" charset="0"/>
              </a:rPr>
              <a:t>apertura</a:t>
            </a:r>
            <a:r>
              <a:rPr lang="en-US" altLang="en-US" sz="1800" dirty="0">
                <a:latin typeface="Book Antiqua" panose="02040602050305030304" pitchFamily="18" charset="0"/>
              </a:rPr>
              <a:t> thoracis superior and enters to the base of the neck</a:t>
            </a:r>
          </a:p>
          <a:p>
            <a:pPr marL="285750" indent="-285750">
              <a:lnSpc>
                <a:spcPct val="90000"/>
              </a:lnSpc>
              <a:buFont typeface="Arial" panose="020B0604020202020204" pitchFamily="34" charset="0"/>
              <a:buChar char="•"/>
            </a:pPr>
            <a:r>
              <a:rPr lang="en-US" altLang="en-US" sz="1800" dirty="0">
                <a:latin typeface="Book Antiqua" panose="02040602050305030304" pitchFamily="18" charset="0"/>
              </a:rPr>
              <a:t>- it drains into the left </a:t>
            </a:r>
            <a:r>
              <a:rPr lang="en-US" altLang="en-US" sz="1800" dirty="0" err="1">
                <a:latin typeface="Book Antiqua" panose="02040602050305030304" pitchFamily="18" charset="0"/>
              </a:rPr>
              <a:t>angulus</a:t>
            </a:r>
            <a:r>
              <a:rPr lang="en-US" altLang="en-US" sz="1800" dirty="0">
                <a:latin typeface="Book Antiqua" panose="02040602050305030304" pitchFamily="18" charset="0"/>
              </a:rPr>
              <a:t> venosus</a:t>
            </a:r>
          </a:p>
          <a:p>
            <a:pPr marL="285750" indent="-285750">
              <a:lnSpc>
                <a:spcPct val="90000"/>
              </a:lnSpc>
              <a:buFont typeface="Arial" panose="020B0604020202020204" pitchFamily="34" charset="0"/>
              <a:buChar char="•"/>
            </a:pPr>
            <a:endParaRPr lang="en-US" altLang="en-US" sz="1800" dirty="0">
              <a:latin typeface="Book Antiqua" panose="02040602050305030304" pitchFamily="18" charset="0"/>
            </a:endParaRPr>
          </a:p>
        </p:txBody>
      </p:sp>
    </p:spTree>
    <p:extLst>
      <p:ext uri="{BB962C8B-B14F-4D97-AF65-F5344CB8AC3E}">
        <p14:creationId xmlns:p14="http://schemas.microsoft.com/office/powerpoint/2010/main" val="390150086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079" y="202129"/>
            <a:ext cx="3608921" cy="4810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Box 2"/>
          <p:cNvSpPr txBox="1">
            <a:spLocks noChangeArrowheads="1"/>
          </p:cNvSpPr>
          <p:nvPr/>
        </p:nvSpPr>
        <p:spPr bwMode="auto">
          <a:xfrm>
            <a:off x="285750" y="214313"/>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2800" b="1"/>
              <a:t>DUCTUS THORACICUS</a:t>
            </a:r>
          </a:p>
        </p:txBody>
      </p:sp>
      <p:sp>
        <p:nvSpPr>
          <p:cNvPr id="2" name="TextBox 1">
            <a:extLst>
              <a:ext uri="{FF2B5EF4-FFF2-40B4-BE49-F238E27FC236}">
                <a16:creationId xmlns:a16="http://schemas.microsoft.com/office/drawing/2014/main" id="{57ADE1D7-4E2E-B76F-22DA-5ECE416FDA7B}"/>
              </a:ext>
            </a:extLst>
          </p:cNvPr>
          <p:cNvSpPr txBox="1"/>
          <p:nvPr/>
        </p:nvSpPr>
        <p:spPr>
          <a:xfrm>
            <a:off x="0" y="980728"/>
            <a:ext cx="5724128" cy="5078313"/>
          </a:xfrm>
          <a:prstGeom prst="rect">
            <a:avLst/>
          </a:prstGeom>
          <a:noFill/>
        </p:spPr>
        <p:txBody>
          <a:bodyPr wrap="square" rtlCol="0">
            <a:spAutoFit/>
          </a:bodyPr>
          <a:lstStyle/>
          <a:p>
            <a:r>
              <a:rPr lang="en-GB" dirty="0"/>
              <a:t> </a:t>
            </a:r>
            <a:r>
              <a:rPr lang="en-GB" dirty="0">
                <a:latin typeface="Book Antiqua" panose="02040602050305030304" pitchFamily="18" charset="0"/>
              </a:rPr>
              <a:t>Has 3 parts:</a:t>
            </a:r>
          </a:p>
          <a:p>
            <a:endParaRPr lang="en-GB" dirty="0">
              <a:latin typeface="Book Antiqua" panose="02040602050305030304" pitchFamily="18" charset="0"/>
            </a:endParaRPr>
          </a:p>
          <a:p>
            <a:pPr marL="800100" lvl="1" indent="-342900">
              <a:buAutoNum type="arabicParenR"/>
            </a:pPr>
            <a:r>
              <a:rPr lang="en-GB" dirty="0">
                <a:latin typeface="Book Antiqua" panose="02040602050305030304" pitchFamily="18" charset="0"/>
              </a:rPr>
              <a:t>Pars </a:t>
            </a:r>
            <a:r>
              <a:rPr lang="en-GB" dirty="0" err="1">
                <a:latin typeface="Book Antiqua" panose="02040602050305030304" pitchFamily="18" charset="0"/>
              </a:rPr>
              <a:t>abdominalis</a:t>
            </a:r>
            <a:endParaRPr lang="en-GB" dirty="0">
              <a:latin typeface="Book Antiqua" panose="02040602050305030304" pitchFamily="18" charset="0"/>
            </a:endParaRPr>
          </a:p>
          <a:p>
            <a:pPr marL="800100" lvl="1" indent="-342900">
              <a:buAutoNum type="arabicParenR"/>
            </a:pPr>
            <a:r>
              <a:rPr lang="en-GB" dirty="0">
                <a:latin typeface="Book Antiqua" panose="02040602050305030304" pitchFamily="18" charset="0"/>
              </a:rPr>
              <a:t>Pars </a:t>
            </a:r>
            <a:r>
              <a:rPr lang="en-GB" dirty="0" err="1">
                <a:latin typeface="Book Antiqua" panose="02040602050305030304" pitchFamily="18" charset="0"/>
              </a:rPr>
              <a:t>thoracica</a:t>
            </a:r>
            <a:endParaRPr lang="en-GB" dirty="0">
              <a:latin typeface="Book Antiqua" panose="02040602050305030304" pitchFamily="18" charset="0"/>
            </a:endParaRPr>
          </a:p>
          <a:p>
            <a:pPr marL="800100" lvl="1" indent="-342900">
              <a:buAutoNum type="arabicParenR"/>
            </a:pPr>
            <a:r>
              <a:rPr lang="en-GB" dirty="0">
                <a:latin typeface="Book Antiqua" panose="02040602050305030304" pitchFamily="18" charset="0"/>
              </a:rPr>
              <a:t>Pars cervicalis</a:t>
            </a:r>
          </a:p>
          <a:p>
            <a:pPr marL="342900" indent="-342900">
              <a:buAutoNum type="arabicParenR"/>
            </a:pPr>
            <a:endParaRPr lang="en-GB" dirty="0">
              <a:latin typeface="Book Antiqua" panose="02040602050305030304" pitchFamily="18" charset="0"/>
            </a:endParaRPr>
          </a:p>
          <a:p>
            <a:endParaRPr lang="en-GB" dirty="0">
              <a:latin typeface="Book Antiqua" panose="02040602050305030304" pitchFamily="18" charset="0"/>
            </a:endParaRPr>
          </a:p>
          <a:p>
            <a:r>
              <a:rPr lang="en-GB" dirty="0">
                <a:solidFill>
                  <a:srgbClr val="FFFF00"/>
                </a:solidFill>
                <a:latin typeface="Book Antiqua" panose="02040602050305030304" pitchFamily="18" charset="0"/>
              </a:rPr>
              <a:t>1) Pars </a:t>
            </a:r>
            <a:r>
              <a:rPr lang="en-GB" dirty="0" err="1">
                <a:solidFill>
                  <a:srgbClr val="FFFF00"/>
                </a:solidFill>
                <a:latin typeface="Book Antiqua" panose="02040602050305030304" pitchFamily="18" charset="0"/>
              </a:rPr>
              <a:t>abdominalis</a:t>
            </a:r>
            <a:br>
              <a:rPr lang="en-GB" dirty="0">
                <a:latin typeface="Book Antiqua" panose="02040602050305030304" pitchFamily="18" charset="0"/>
              </a:rPr>
            </a:br>
            <a:r>
              <a:rPr lang="en-GB" dirty="0">
                <a:latin typeface="Book Antiqua" panose="02040602050305030304" pitchFamily="18" charset="0"/>
              </a:rPr>
              <a:t>  - fist and the shortest part</a:t>
            </a:r>
          </a:p>
          <a:p>
            <a:endParaRPr lang="en-GB" dirty="0">
              <a:latin typeface="Book Antiqua" panose="02040602050305030304" pitchFamily="18" charset="0"/>
            </a:endParaRPr>
          </a:p>
          <a:p>
            <a:endParaRPr lang="en-GB" dirty="0">
              <a:latin typeface="Book Antiqua" panose="02040602050305030304" pitchFamily="18" charset="0"/>
            </a:endParaRPr>
          </a:p>
          <a:p>
            <a:r>
              <a:rPr lang="en-GB" dirty="0">
                <a:latin typeface="Book Antiqua" panose="02040602050305030304" pitchFamily="18" charset="0"/>
              </a:rPr>
              <a:t>* Origin:</a:t>
            </a:r>
            <a:br>
              <a:rPr lang="en-GB" dirty="0">
                <a:latin typeface="Book Antiqua" panose="02040602050305030304" pitchFamily="18" charset="0"/>
              </a:rPr>
            </a:br>
            <a:r>
              <a:rPr lang="en-GB" dirty="0">
                <a:latin typeface="Book Antiqua" panose="02040602050305030304" pitchFamily="18" charset="0"/>
              </a:rPr>
              <a:t>   - in front of the body of L1 and L2 lumbar  vertebra</a:t>
            </a:r>
            <a:br>
              <a:rPr lang="en-GB" dirty="0">
                <a:latin typeface="Book Antiqua" panose="02040602050305030304" pitchFamily="18" charset="0"/>
              </a:rPr>
            </a:br>
            <a:r>
              <a:rPr lang="en-GB" dirty="0">
                <a:latin typeface="Book Antiqua" panose="02040602050305030304" pitchFamily="18" charset="0"/>
              </a:rPr>
              <a:t>   - originates from the cisterna chyli (chyle cistern),</a:t>
            </a:r>
            <a:br>
              <a:rPr lang="en-GB" dirty="0">
                <a:latin typeface="Book Antiqua" panose="02040602050305030304" pitchFamily="18" charset="0"/>
              </a:rPr>
            </a:br>
            <a:r>
              <a:rPr lang="en-GB" dirty="0">
                <a:latin typeface="Book Antiqua" panose="02040602050305030304" pitchFamily="18" charset="0"/>
              </a:rPr>
              <a:t>     which is initial wide part of this duct, formed by:</a:t>
            </a:r>
            <a:br>
              <a:rPr lang="en-GB" dirty="0">
                <a:latin typeface="Book Antiqua" panose="02040602050305030304" pitchFamily="18" charset="0"/>
              </a:rPr>
            </a:br>
            <a:r>
              <a:rPr lang="en-GB" dirty="0">
                <a:latin typeface="Book Antiqua" panose="02040602050305030304" pitchFamily="18" charset="0"/>
              </a:rPr>
              <a:t>           - truncus </a:t>
            </a:r>
            <a:r>
              <a:rPr lang="en-GB" dirty="0" err="1">
                <a:latin typeface="Book Antiqua" panose="02040602050305030304" pitchFamily="18" charset="0"/>
              </a:rPr>
              <a:t>lumbalis</a:t>
            </a:r>
            <a:r>
              <a:rPr lang="en-GB" dirty="0">
                <a:latin typeface="Book Antiqua" panose="02040602050305030304" pitchFamily="18" charset="0"/>
              </a:rPr>
              <a:t> dexter and </a:t>
            </a:r>
            <a:br>
              <a:rPr lang="en-GB" dirty="0">
                <a:latin typeface="Book Antiqua" panose="02040602050305030304" pitchFamily="18" charset="0"/>
              </a:rPr>
            </a:br>
            <a:r>
              <a:rPr lang="en-GB" dirty="0">
                <a:latin typeface="Book Antiqua" panose="02040602050305030304" pitchFamily="18" charset="0"/>
              </a:rPr>
              <a:t>           - truncus </a:t>
            </a:r>
            <a:r>
              <a:rPr lang="en-GB" dirty="0" err="1">
                <a:latin typeface="Book Antiqua" panose="02040602050305030304" pitchFamily="18" charset="0"/>
              </a:rPr>
              <a:t>lubalis</a:t>
            </a:r>
            <a:r>
              <a:rPr lang="en-GB" dirty="0">
                <a:latin typeface="Book Antiqua" panose="02040602050305030304" pitchFamily="18" charset="0"/>
              </a:rPr>
              <a:t> sinister</a:t>
            </a:r>
          </a:p>
          <a:p>
            <a:endParaRPr lang="en-GB" dirty="0">
              <a:latin typeface="Book Antiqua" panose="02040602050305030304" pitchFamily="18" charset="0"/>
            </a:endParaRPr>
          </a:p>
        </p:txBody>
      </p:sp>
      <p:sp>
        <p:nvSpPr>
          <p:cNvPr id="3" name="Right Brace 2">
            <a:extLst>
              <a:ext uri="{FF2B5EF4-FFF2-40B4-BE49-F238E27FC236}">
                <a16:creationId xmlns:a16="http://schemas.microsoft.com/office/drawing/2014/main" id="{E7CCCF42-5E20-7E7D-86CE-B4BB932FD663}"/>
              </a:ext>
            </a:extLst>
          </p:cNvPr>
          <p:cNvSpPr/>
          <p:nvPr/>
        </p:nvSpPr>
        <p:spPr bwMode="auto">
          <a:xfrm>
            <a:off x="3851920" y="5149453"/>
            <a:ext cx="83440" cy="577582"/>
          </a:xfrm>
          <a:prstGeom prst="rightBrac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GB" sz="1800" b="0" i="0" u="none" strike="noStrike" cap="none" normalizeH="0" baseline="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A2541065-5E51-3B06-400C-868FCA8658E0}"/>
              </a:ext>
            </a:extLst>
          </p:cNvPr>
          <p:cNvSpPr txBox="1"/>
          <p:nvPr/>
        </p:nvSpPr>
        <p:spPr>
          <a:xfrm>
            <a:off x="3945128" y="5172293"/>
            <a:ext cx="4704564" cy="584775"/>
          </a:xfrm>
          <a:prstGeom prst="rect">
            <a:avLst/>
          </a:prstGeom>
          <a:noFill/>
        </p:spPr>
        <p:txBody>
          <a:bodyPr wrap="square" rtlCol="0">
            <a:spAutoFit/>
          </a:bodyPr>
          <a:lstStyle/>
          <a:p>
            <a:r>
              <a:rPr lang="en-GB" sz="1600" dirty="0">
                <a:latin typeface="Book Antiqua" panose="02040602050305030304" pitchFamily="18" charset="0"/>
              </a:rPr>
              <a:t>carry lymph from lumbar lymph nodes around abdominal aorta and v. cava inferior</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079" y="202129"/>
            <a:ext cx="3608921" cy="4810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Box 2"/>
          <p:cNvSpPr txBox="1">
            <a:spLocks noChangeArrowheads="1"/>
          </p:cNvSpPr>
          <p:nvPr/>
        </p:nvSpPr>
        <p:spPr bwMode="auto">
          <a:xfrm>
            <a:off x="251520" y="116632"/>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2800" b="1" dirty="0"/>
              <a:t>DUCTUS THORACICUS</a:t>
            </a:r>
          </a:p>
        </p:txBody>
      </p:sp>
      <p:sp>
        <p:nvSpPr>
          <p:cNvPr id="2" name="TextBox 1">
            <a:extLst>
              <a:ext uri="{FF2B5EF4-FFF2-40B4-BE49-F238E27FC236}">
                <a16:creationId xmlns:a16="http://schemas.microsoft.com/office/drawing/2014/main" id="{57ADE1D7-4E2E-B76F-22DA-5ECE416FDA7B}"/>
              </a:ext>
            </a:extLst>
          </p:cNvPr>
          <p:cNvSpPr txBox="1"/>
          <p:nvPr/>
        </p:nvSpPr>
        <p:spPr>
          <a:xfrm>
            <a:off x="107504" y="712188"/>
            <a:ext cx="5724128" cy="5909310"/>
          </a:xfrm>
          <a:prstGeom prst="rect">
            <a:avLst/>
          </a:prstGeom>
          <a:noFill/>
        </p:spPr>
        <p:txBody>
          <a:bodyPr wrap="square" rtlCol="0">
            <a:spAutoFit/>
          </a:bodyPr>
          <a:lstStyle/>
          <a:p>
            <a:r>
              <a:rPr lang="en-GB" dirty="0"/>
              <a:t> </a:t>
            </a:r>
            <a:r>
              <a:rPr lang="en-GB" dirty="0">
                <a:solidFill>
                  <a:srgbClr val="FFFF00"/>
                </a:solidFill>
                <a:latin typeface="Book Antiqua" panose="02040602050305030304" pitchFamily="18" charset="0"/>
              </a:rPr>
              <a:t>2) Pars </a:t>
            </a:r>
            <a:r>
              <a:rPr lang="en-GB" dirty="0" err="1">
                <a:solidFill>
                  <a:srgbClr val="FFFF00"/>
                </a:solidFill>
                <a:latin typeface="Book Antiqua" panose="02040602050305030304" pitchFamily="18" charset="0"/>
              </a:rPr>
              <a:t>thoracica</a:t>
            </a:r>
            <a:br>
              <a:rPr lang="en-GB" dirty="0">
                <a:latin typeface="Book Antiqua" panose="02040602050305030304" pitchFamily="18" charset="0"/>
              </a:rPr>
            </a:br>
            <a:r>
              <a:rPr lang="en-GB" dirty="0">
                <a:latin typeface="Book Antiqua" panose="02040602050305030304" pitchFamily="18" charset="0"/>
              </a:rPr>
              <a:t>  - the longest part</a:t>
            </a:r>
          </a:p>
          <a:p>
            <a:r>
              <a:rPr lang="en-GB" dirty="0">
                <a:latin typeface="Book Antiqua" panose="02040602050305030304" pitchFamily="18" charset="0"/>
              </a:rPr>
              <a:t> - it ascends in the posterior mediastinum among:</a:t>
            </a:r>
            <a:br>
              <a:rPr lang="en-GB" dirty="0">
                <a:latin typeface="Book Antiqua" panose="02040602050305030304" pitchFamily="18" charset="0"/>
              </a:rPr>
            </a:br>
            <a:r>
              <a:rPr lang="en-GB" dirty="0">
                <a:latin typeface="Book Antiqua" panose="02040602050305030304" pitchFamily="18" charset="0"/>
              </a:rPr>
              <a:t>   the thoracic aorta on its left, </a:t>
            </a:r>
            <a:br>
              <a:rPr lang="en-GB" dirty="0">
                <a:latin typeface="Book Antiqua" panose="02040602050305030304" pitchFamily="18" charset="0"/>
              </a:rPr>
            </a:br>
            <a:r>
              <a:rPr lang="en-GB" dirty="0">
                <a:latin typeface="Book Antiqua" panose="02040602050305030304" pitchFamily="18" charset="0"/>
              </a:rPr>
              <a:t>   the azygos vein on its right,</a:t>
            </a:r>
            <a:br>
              <a:rPr lang="en-GB" dirty="0">
                <a:latin typeface="Book Antiqua" panose="02040602050305030304" pitchFamily="18" charset="0"/>
              </a:rPr>
            </a:br>
            <a:r>
              <a:rPr lang="en-GB" dirty="0">
                <a:latin typeface="Book Antiqua" panose="02040602050305030304" pitchFamily="18" charset="0"/>
              </a:rPr>
              <a:t>   the </a:t>
            </a:r>
            <a:r>
              <a:rPr lang="en-GB" dirty="0" err="1">
                <a:latin typeface="Book Antiqua" panose="02040602050305030304" pitchFamily="18" charset="0"/>
              </a:rPr>
              <a:t>esophagus</a:t>
            </a:r>
            <a:r>
              <a:rPr lang="en-GB" dirty="0">
                <a:latin typeface="Book Antiqua" panose="02040602050305030304" pitchFamily="18" charset="0"/>
              </a:rPr>
              <a:t> anteriorly, and </a:t>
            </a:r>
            <a:br>
              <a:rPr lang="en-GB" dirty="0">
                <a:latin typeface="Book Antiqua" panose="02040602050305030304" pitchFamily="18" charset="0"/>
              </a:rPr>
            </a:br>
            <a:r>
              <a:rPr lang="en-GB" dirty="0">
                <a:latin typeface="Book Antiqua" panose="02040602050305030304" pitchFamily="18" charset="0"/>
              </a:rPr>
              <a:t>   the vertebral bodies posteriorly. </a:t>
            </a:r>
          </a:p>
          <a:p>
            <a:endParaRPr lang="en-GB" dirty="0">
              <a:latin typeface="Book Antiqua" panose="02040602050305030304" pitchFamily="18" charset="0"/>
            </a:endParaRPr>
          </a:p>
          <a:p>
            <a:r>
              <a:rPr lang="en-GB" dirty="0">
                <a:latin typeface="Book Antiqua" panose="02040602050305030304" pitchFamily="18" charset="0"/>
              </a:rPr>
              <a:t>- At the level of the T4, T5, or T6 vertebra,</a:t>
            </a:r>
            <a:br>
              <a:rPr lang="en-GB" dirty="0">
                <a:latin typeface="Book Antiqua" panose="02040602050305030304" pitchFamily="18" charset="0"/>
              </a:rPr>
            </a:br>
            <a:r>
              <a:rPr lang="en-GB" dirty="0">
                <a:latin typeface="Book Antiqua" panose="02040602050305030304" pitchFamily="18" charset="0"/>
              </a:rPr>
              <a:t>  the thoracic duct crosses to the left, posterior to the</a:t>
            </a:r>
            <a:br>
              <a:rPr lang="en-GB" dirty="0">
                <a:latin typeface="Book Antiqua" panose="02040602050305030304" pitchFamily="18" charset="0"/>
              </a:rPr>
            </a:br>
            <a:r>
              <a:rPr lang="en-GB" dirty="0">
                <a:latin typeface="Book Antiqua" panose="02040602050305030304" pitchFamily="18" charset="0"/>
              </a:rPr>
              <a:t>  </a:t>
            </a:r>
            <a:r>
              <a:rPr lang="en-GB" dirty="0" err="1">
                <a:latin typeface="Book Antiqua" panose="02040602050305030304" pitchFamily="18" charset="0"/>
              </a:rPr>
              <a:t>esophagus</a:t>
            </a:r>
            <a:r>
              <a:rPr lang="en-GB" dirty="0">
                <a:latin typeface="Book Antiqua" panose="02040602050305030304" pitchFamily="18" charset="0"/>
              </a:rPr>
              <a:t>, and ascends into the superior</a:t>
            </a:r>
            <a:br>
              <a:rPr lang="en-GB" dirty="0">
                <a:latin typeface="Book Antiqua" panose="02040602050305030304" pitchFamily="18" charset="0"/>
              </a:rPr>
            </a:br>
            <a:r>
              <a:rPr lang="en-GB" dirty="0">
                <a:latin typeface="Book Antiqua" panose="02040602050305030304" pitchFamily="18" charset="0"/>
              </a:rPr>
              <a:t>  mediastinum.</a:t>
            </a:r>
          </a:p>
          <a:p>
            <a:endParaRPr lang="en-GB" dirty="0">
              <a:latin typeface="Book Antiqua" panose="02040602050305030304" pitchFamily="18" charset="0"/>
            </a:endParaRPr>
          </a:p>
          <a:p>
            <a:r>
              <a:rPr lang="en-GB" dirty="0">
                <a:latin typeface="Book Antiqua" panose="02040602050305030304" pitchFamily="18" charset="0"/>
              </a:rPr>
              <a:t>* Tributaries:</a:t>
            </a:r>
            <a:br>
              <a:rPr lang="en-GB" dirty="0">
                <a:latin typeface="Book Antiqua" panose="02040602050305030304" pitchFamily="18" charset="0"/>
              </a:rPr>
            </a:br>
            <a:r>
              <a:rPr lang="en-GB" dirty="0">
                <a:latin typeface="Book Antiqua" panose="02040602050305030304" pitchFamily="18" charset="0"/>
              </a:rPr>
              <a:t>   - The thoracic duct receives branches from the</a:t>
            </a:r>
            <a:br>
              <a:rPr lang="en-GB" dirty="0">
                <a:latin typeface="Book Antiqua" panose="02040602050305030304" pitchFamily="18" charset="0"/>
              </a:rPr>
            </a:br>
            <a:r>
              <a:rPr lang="en-GB" dirty="0">
                <a:latin typeface="Book Antiqua" panose="02040602050305030304" pitchFamily="18" charset="0"/>
              </a:rPr>
              <a:t>     middle and superior intercostal spaces of both sides</a:t>
            </a:r>
            <a:br>
              <a:rPr lang="en-GB" dirty="0">
                <a:latin typeface="Book Antiqua" panose="02040602050305030304" pitchFamily="18" charset="0"/>
              </a:rPr>
            </a:br>
            <a:r>
              <a:rPr lang="en-GB" dirty="0">
                <a:latin typeface="Book Antiqua" panose="02040602050305030304" pitchFamily="18" charset="0"/>
              </a:rPr>
              <a:t>     through several collecting trunks. It also receives</a:t>
            </a:r>
            <a:br>
              <a:rPr lang="en-GB" dirty="0">
                <a:latin typeface="Book Antiqua" panose="02040602050305030304" pitchFamily="18" charset="0"/>
              </a:rPr>
            </a:br>
            <a:r>
              <a:rPr lang="en-GB" dirty="0">
                <a:latin typeface="Book Antiqua" panose="02040602050305030304" pitchFamily="18" charset="0"/>
              </a:rPr>
              <a:t>     branches from posterior mediastinal structures</a:t>
            </a:r>
            <a:r>
              <a:rPr lang="en-GB" dirty="0"/>
              <a:t>. </a:t>
            </a:r>
          </a:p>
          <a:p>
            <a:r>
              <a:rPr lang="en-GB" dirty="0">
                <a:latin typeface="Book Antiqua" panose="02040602050305030304" pitchFamily="18" charset="0"/>
              </a:rPr>
              <a:t>  - The most upper part receives </a:t>
            </a:r>
            <a:br>
              <a:rPr lang="en-GB" dirty="0">
                <a:latin typeface="Book Antiqua" panose="02040602050305030304" pitchFamily="18" charset="0"/>
              </a:rPr>
            </a:br>
            <a:r>
              <a:rPr lang="en-GB" dirty="0">
                <a:latin typeface="Book Antiqua" panose="02040602050305030304" pitchFamily="18" charset="0"/>
              </a:rPr>
              <a:t>     </a:t>
            </a:r>
            <a:r>
              <a:rPr lang="en-GB" dirty="0">
                <a:solidFill>
                  <a:srgbClr val="FFC000"/>
                </a:solidFill>
                <a:latin typeface="Book Antiqua" panose="02040602050305030304" pitchFamily="18" charset="0"/>
              </a:rPr>
              <a:t>left </a:t>
            </a:r>
            <a:r>
              <a:rPr lang="en-GB" dirty="0" err="1">
                <a:solidFill>
                  <a:srgbClr val="FFC000"/>
                </a:solidFill>
                <a:latin typeface="Book Antiqua" panose="02040602050305030304" pitchFamily="18" charset="0"/>
              </a:rPr>
              <a:t>bronchomediastinal</a:t>
            </a:r>
            <a:r>
              <a:rPr lang="en-GB" dirty="0">
                <a:solidFill>
                  <a:srgbClr val="FFC000"/>
                </a:solidFill>
                <a:latin typeface="Book Antiqua" panose="02040602050305030304" pitchFamily="18" charset="0"/>
              </a:rPr>
              <a:t> lymphatic trunk</a:t>
            </a:r>
            <a:r>
              <a:rPr lang="en-GB" dirty="0">
                <a:latin typeface="Book Antiqua" panose="02040602050305030304" pitchFamily="18" charset="0"/>
              </a:rPr>
              <a:t>, with the</a:t>
            </a:r>
            <a:br>
              <a:rPr lang="en-GB" dirty="0">
                <a:latin typeface="Book Antiqua" panose="02040602050305030304" pitchFamily="18" charset="0"/>
              </a:rPr>
            </a:br>
            <a:r>
              <a:rPr lang="en-GB" dirty="0">
                <a:latin typeface="Book Antiqua" panose="02040602050305030304" pitchFamily="18" charset="0"/>
              </a:rPr>
              <a:t>     lymph from the majority of thoracic organs</a:t>
            </a:r>
          </a:p>
        </p:txBody>
      </p:sp>
    </p:spTree>
    <p:extLst>
      <p:ext uri="{BB962C8B-B14F-4D97-AF65-F5344CB8AC3E}">
        <p14:creationId xmlns:p14="http://schemas.microsoft.com/office/powerpoint/2010/main" val="76994470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extLst>
              <a:ext uri="{28A0092B-C50C-407E-A947-70E740481C1C}">
                <a14:useLocalDpi xmlns:a14="http://schemas.microsoft.com/office/drawing/2010/main" val="0"/>
              </a:ext>
            </a:extLst>
          </a:blip>
          <a:srcRect l="20747" t="9700" r="30666" b="9277"/>
          <a:stretch>
            <a:fillRect/>
          </a:stretch>
        </p:blipFill>
        <p:spPr bwMode="auto">
          <a:xfrm>
            <a:off x="1979712" y="548680"/>
            <a:ext cx="5330825"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7835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l="12845" t="27972" r="12106" b="7333"/>
          <a:stretch>
            <a:fillRect/>
          </a:stretch>
        </p:blipFill>
        <p:spPr bwMode="auto">
          <a:xfrm>
            <a:off x="3654425" y="1214438"/>
            <a:ext cx="5489575" cy="35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5"/>
          <p:cNvSpPr>
            <a:spLocks noChangeArrowheads="1"/>
          </p:cNvSpPr>
          <p:nvPr/>
        </p:nvSpPr>
        <p:spPr bwMode="auto">
          <a:xfrm>
            <a:off x="0" y="0"/>
            <a:ext cx="9144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a:t>
            </a:r>
            <a:r>
              <a:rPr lang="sr-Latn-CS" altLang="en-US" sz="2000" b="1" dirty="0">
                <a:solidFill>
                  <a:srgbClr val="FFFF00"/>
                </a:solidFill>
                <a:latin typeface="Book Antiqua" panose="02040602050305030304" pitchFamily="18" charset="0"/>
              </a:rPr>
              <a:t> (COR) </a:t>
            </a:r>
            <a:r>
              <a:rPr lang="en-US" sz="2000" b="1" dirty="0">
                <a:solidFill>
                  <a:srgbClr val="FFFF00"/>
                </a:solidFill>
                <a:latin typeface="Book Antiqua" panose="02040602050305030304" pitchFamily="18" charset="0"/>
              </a:rPr>
              <a:t>– </a:t>
            </a:r>
            <a:endParaRPr lang="sr-Cyrl-CS" altLang="en-US" sz="2000" b="1" dirty="0">
              <a:solidFill>
                <a:srgbClr val="FFFF00"/>
              </a:solidFill>
              <a:latin typeface="Book Antiqua" panose="02040602050305030304" pitchFamily="18" charset="0"/>
            </a:endParaRPr>
          </a:p>
          <a:p>
            <a:pPr algn="ctr" eaLnBrk="1" hangingPunct="1"/>
            <a:r>
              <a:rPr lang="en-GB" altLang="en-US" sz="2000" b="1" dirty="0">
                <a:solidFill>
                  <a:srgbClr val="FFFF00"/>
                </a:solidFill>
                <a:latin typeface="Book Antiqua" panose="02040602050305030304" pitchFamily="18" charset="0"/>
              </a:rPr>
              <a:t>ANTERIOR WALL</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sternocostal surface </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pulmonary surfaces</a:t>
            </a:r>
            <a:r>
              <a:rPr lang="sr-Latn-CS" altLang="en-US" sz="2000" b="1" dirty="0">
                <a:solidFill>
                  <a:srgbClr val="FFFF00"/>
                </a:solidFill>
                <a:latin typeface="Book Antiqua" panose="02040602050305030304" pitchFamily="18" charset="0"/>
              </a:rPr>
              <a:t>)</a:t>
            </a:r>
            <a:endParaRPr lang="en-US" sz="2000" b="1" dirty="0">
              <a:solidFill>
                <a:srgbClr val="FFFF00"/>
              </a:solidFill>
              <a:latin typeface="Book Antiqua" panose="02040602050305030304" pitchFamily="18" charset="0"/>
            </a:endParaRPr>
          </a:p>
        </p:txBody>
      </p:sp>
      <p:sp>
        <p:nvSpPr>
          <p:cNvPr id="15364" name="TextBox 5"/>
          <p:cNvSpPr txBox="1">
            <a:spLocks noChangeArrowheads="1"/>
          </p:cNvSpPr>
          <p:nvPr/>
        </p:nvSpPr>
        <p:spPr bwMode="auto">
          <a:xfrm>
            <a:off x="0" y="1928813"/>
            <a:ext cx="369684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dirty="0"/>
              <a:t> </a:t>
            </a:r>
            <a:r>
              <a:rPr lang="en-GB" altLang="en-US" b="1" dirty="0">
                <a:latin typeface="Book Antiqua" panose="02040602050305030304" pitchFamily="18" charset="0"/>
              </a:rPr>
              <a:t>Posterior superior </a:t>
            </a:r>
            <a:r>
              <a:rPr lang="sr-Latn-CS" altLang="en-US" b="1" dirty="0">
                <a:latin typeface="Book Antiqua" panose="02040602050305030304" pitchFamily="18" charset="0"/>
              </a:rPr>
              <a:t>1/3 – atria</a:t>
            </a:r>
          </a:p>
          <a:p>
            <a:pPr eaLnBrk="1" hangingPunct="1"/>
            <a:endParaRPr lang="sr-Latn-CS" altLang="en-US" b="1" dirty="0">
              <a:latin typeface="Book Antiqua" panose="02040602050305030304" pitchFamily="18" charset="0"/>
            </a:endParaRPr>
          </a:p>
          <a:p>
            <a:pPr eaLnBrk="1" hangingPunct="1">
              <a:buFont typeface="Arial" panose="020B0604020202020204" pitchFamily="34" charset="0"/>
              <a:buChar char="-"/>
            </a:pPr>
            <a:r>
              <a:rPr lang="sr-Latn-CS" altLang="en-US" b="1" dirty="0">
                <a:latin typeface="Book Antiqua" panose="02040602050305030304" pitchFamily="18" charset="0"/>
              </a:rPr>
              <a:t> </a:t>
            </a:r>
            <a:r>
              <a:rPr lang="en-GB" altLang="en-US" b="1" dirty="0">
                <a:latin typeface="Book Antiqua" panose="02040602050305030304" pitchFamily="18" charset="0"/>
              </a:rPr>
              <a:t>Anterior inferior </a:t>
            </a:r>
            <a:r>
              <a:rPr lang="sr-Latn-CS" altLang="en-US" b="1" dirty="0">
                <a:latin typeface="Book Antiqua" panose="02040602050305030304" pitchFamily="18" charset="0"/>
              </a:rPr>
              <a:t>2/3 – </a:t>
            </a:r>
            <a:r>
              <a:rPr lang="sr-Latn-CS" altLang="en-US" b="1" dirty="0" err="1">
                <a:latin typeface="Book Antiqua" panose="02040602050305030304" pitchFamily="18" charset="0"/>
              </a:rPr>
              <a:t>ventric</a:t>
            </a:r>
            <a:r>
              <a:rPr lang="en-GB" altLang="en-US" b="1" dirty="0">
                <a:latin typeface="Book Antiqua" panose="02040602050305030304" pitchFamily="18" charset="0"/>
              </a:rPr>
              <a:t>les</a:t>
            </a:r>
            <a:endParaRPr lang="sr-Latn-CS" altLang="en-US" b="1" dirty="0">
              <a:latin typeface="Book Antiqua" panose="02040602050305030304" pitchFamily="18" charset="0"/>
            </a:endParaRPr>
          </a:p>
          <a:p>
            <a:pPr eaLnBrk="1" hangingPunct="1">
              <a:buFont typeface="Arial" panose="020B0604020202020204" pitchFamily="34" charset="0"/>
              <a:buChar char="-"/>
            </a:pPr>
            <a:endParaRPr lang="sr-Latn-CS" altLang="en-US" b="1" dirty="0">
              <a:latin typeface="Book Antiqua" panose="02040602050305030304" pitchFamily="18" charset="0"/>
            </a:endParaRPr>
          </a:p>
          <a:p>
            <a:pPr eaLnBrk="1" hangingPunct="1">
              <a:buFont typeface="Arial" panose="020B0604020202020204" pitchFamily="34" charset="0"/>
              <a:buChar char="-"/>
            </a:pPr>
            <a:r>
              <a:rPr lang="sr-Latn-CS" altLang="en-US" b="1" dirty="0">
                <a:latin typeface="Book Antiqua" panose="02040602050305030304" pitchFamily="18" charset="0"/>
              </a:rPr>
              <a:t> </a:t>
            </a:r>
            <a:r>
              <a:rPr lang="en-GB" altLang="en-US" b="1" dirty="0">
                <a:latin typeface="Book Antiqua" panose="02040602050305030304" pitchFamily="18" charset="0"/>
              </a:rPr>
              <a:t>Middle part</a:t>
            </a:r>
            <a:br>
              <a:rPr lang="sr-Latn-CS" altLang="en-US" b="1" dirty="0">
                <a:latin typeface="Book Antiqua" panose="02040602050305030304" pitchFamily="18" charset="0"/>
              </a:rPr>
            </a:br>
            <a:r>
              <a:rPr lang="sr-Latn-CS" altLang="en-US" b="1" dirty="0">
                <a:latin typeface="Book Antiqua" panose="02040602050305030304" pitchFamily="18" charset="0"/>
              </a:rPr>
              <a:t>     – </a:t>
            </a:r>
            <a:r>
              <a:rPr lang="en-GB" altLang="en-US" b="1" dirty="0">
                <a:latin typeface="Book Antiqua" panose="02040602050305030304" pitchFamily="18" charset="0"/>
              </a:rPr>
              <a:t>level of origin of </a:t>
            </a:r>
            <a:r>
              <a:rPr lang="sr-Latn-CS" altLang="en-US" b="1" dirty="0">
                <a:latin typeface="Book Antiqua" panose="02040602050305030304" pitchFamily="18" charset="0"/>
              </a:rPr>
              <a:t>aorta </a:t>
            </a:r>
            <a:r>
              <a:rPr lang="en-GB" altLang="en-US" b="1" dirty="0">
                <a:latin typeface="Book Antiqua" panose="02040602050305030304" pitchFamily="18" charset="0"/>
              </a:rPr>
              <a:t>and</a:t>
            </a:r>
            <a:br>
              <a:rPr lang="sr-Latn-CS" altLang="en-US" b="1" dirty="0">
                <a:latin typeface="Book Antiqua" panose="02040602050305030304" pitchFamily="18" charset="0"/>
              </a:rPr>
            </a:br>
            <a:r>
              <a:rPr lang="sr-Latn-CS" altLang="en-US" b="1" dirty="0">
                <a:latin typeface="Book Antiqua" panose="02040602050305030304" pitchFamily="18" charset="0"/>
              </a:rPr>
              <a:t>        </a:t>
            </a:r>
            <a:r>
              <a:rPr lang="en-GB" altLang="en-US" b="1" dirty="0">
                <a:latin typeface="Book Antiqua" panose="02040602050305030304" pitchFamily="18" charset="0"/>
              </a:rPr>
              <a:t>pulmonary trunk from the</a:t>
            </a:r>
            <a:br>
              <a:rPr lang="en-GB" altLang="en-US" b="1" dirty="0">
                <a:latin typeface="Book Antiqua" panose="02040602050305030304" pitchFamily="18" charset="0"/>
              </a:rPr>
            </a:br>
            <a:r>
              <a:rPr lang="en-GB" altLang="en-US" b="1" dirty="0">
                <a:latin typeface="Book Antiqua" panose="02040602050305030304" pitchFamily="18" charset="0"/>
              </a:rPr>
              <a:t>        ventricles of the heart</a:t>
            </a:r>
            <a:br>
              <a:rPr lang="sr-Latn-CS" altLang="en-US" b="1" dirty="0">
                <a:latin typeface="Book Antiqua" panose="02040602050305030304" pitchFamily="18" charset="0"/>
              </a:rPr>
            </a:br>
            <a:r>
              <a:rPr lang="sr-Latn-CS" altLang="en-US" b="1" dirty="0">
                <a:latin typeface="Book Antiqua" panose="02040602050305030304" pitchFamily="18" charset="0"/>
              </a:rPr>
              <a:t>        (conus arteriosus)</a:t>
            </a:r>
          </a:p>
          <a:p>
            <a:pPr eaLnBrk="1" hangingPunct="1">
              <a:buFont typeface="Arial" panose="020B0604020202020204" pitchFamily="34" charset="0"/>
              <a:buChar char="-"/>
            </a:pPr>
            <a:endParaRPr lang="sr-Latn-CS" altLang="en-US" dirty="0">
              <a:latin typeface="Book Antiqua" panose="02040602050305030304" pitchFamily="18" charset="0"/>
            </a:endParaRPr>
          </a:p>
          <a:p>
            <a:pPr eaLnBrk="1" hangingPunct="1">
              <a:buFont typeface="Arial" panose="020B0604020202020204" pitchFamily="34" charset="0"/>
              <a:buChar char="-"/>
            </a:pPr>
            <a:endParaRPr lang="sr-Latn-CS" altLang="en-US" dirty="0"/>
          </a:p>
        </p:txBody>
      </p:sp>
      <p:sp>
        <p:nvSpPr>
          <p:cNvPr id="2" name="TextBox 5">
            <a:extLst>
              <a:ext uri="{FF2B5EF4-FFF2-40B4-BE49-F238E27FC236}">
                <a16:creationId xmlns:a16="http://schemas.microsoft.com/office/drawing/2014/main" id="{B914149E-6389-D9C9-31E2-0F5E21739D8B}"/>
              </a:ext>
            </a:extLst>
          </p:cNvPr>
          <p:cNvSpPr txBox="1">
            <a:spLocks noChangeArrowheads="1"/>
          </p:cNvSpPr>
          <p:nvPr/>
        </p:nvSpPr>
        <p:spPr bwMode="auto">
          <a:xfrm>
            <a:off x="107504" y="4904898"/>
            <a:ext cx="920908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dirty="0">
                <a:solidFill>
                  <a:srgbClr val="FFFF00"/>
                </a:solidFill>
              </a:rPr>
              <a:t> </a:t>
            </a:r>
            <a:r>
              <a:rPr lang="en-GB" altLang="en-US" b="1" dirty="0">
                <a:solidFill>
                  <a:srgbClr val="FFFF00"/>
                </a:solidFill>
                <a:latin typeface="Book Antiqua" panose="02040602050305030304" pitchFamily="18" charset="0"/>
              </a:rPr>
              <a:t>Atrial part of anterior heart wall is mostly made of superior wall and lateral wall</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(auricula </a:t>
            </a:r>
            <a:r>
              <a:rPr lang="en-GB" altLang="en-US" b="1" dirty="0" err="1">
                <a:solidFill>
                  <a:srgbClr val="FFFF00"/>
                </a:solidFill>
                <a:latin typeface="Book Antiqua" panose="02040602050305030304" pitchFamily="18" charset="0"/>
              </a:rPr>
              <a:t>dextra</a:t>
            </a:r>
            <a:r>
              <a:rPr lang="en-GB" altLang="en-US" b="1" dirty="0">
                <a:solidFill>
                  <a:srgbClr val="FFFF00"/>
                </a:solidFill>
                <a:latin typeface="Book Antiqua" panose="02040602050305030304" pitchFamily="18" charset="0"/>
              </a:rPr>
              <a:t>) of right atrium, and to a lesser extent of left atrium and auricula</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sinistra</a:t>
            </a:r>
          </a:p>
          <a:p>
            <a:pPr eaLnBrk="1" hangingPunct="1">
              <a:buFont typeface="Arial" panose="020B0604020202020204" pitchFamily="34" charset="0"/>
              <a:buChar char="-"/>
            </a:pPr>
            <a:r>
              <a:rPr lang="en-GB" altLang="en-US" b="1" dirty="0">
                <a:solidFill>
                  <a:srgbClr val="FFFF00"/>
                </a:solidFill>
                <a:latin typeface="Book Antiqua" panose="02040602050305030304" pitchFamily="18" charset="0"/>
              </a:rPr>
              <a:t> Ventricle part of anterior heart wall is mostly made of right ventricle, and to a lesser</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extent of left ventricle.</a:t>
            </a:r>
            <a:endParaRPr lang="sr-Latn-CS" altLang="en-US" b="1" dirty="0">
              <a:solidFill>
                <a:srgbClr val="FFFF00"/>
              </a:solidFill>
              <a:latin typeface="Book Antiqua" panose="02040602050305030304" pitchFamily="18"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61"/>
          <p:cNvPicPr>
            <a:picLocks noChangeAspect="1" noChangeArrowheads="1"/>
          </p:cNvPicPr>
          <p:nvPr/>
        </p:nvPicPr>
        <p:blipFill rotWithShape="1">
          <a:blip r:embed="rId2">
            <a:extLst>
              <a:ext uri="{28A0092B-C50C-407E-A947-70E740481C1C}">
                <a14:useLocalDpi xmlns:a14="http://schemas.microsoft.com/office/drawing/2010/main" val="0"/>
              </a:ext>
            </a:extLst>
          </a:blip>
          <a:srcRect b="73072"/>
          <a:stretch/>
        </p:blipFill>
        <p:spPr bwMode="auto">
          <a:xfrm>
            <a:off x="2051720" y="4621994"/>
            <a:ext cx="5904656" cy="2119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Box 2"/>
          <p:cNvSpPr txBox="1">
            <a:spLocks noChangeArrowheads="1"/>
          </p:cNvSpPr>
          <p:nvPr/>
        </p:nvSpPr>
        <p:spPr bwMode="auto">
          <a:xfrm>
            <a:off x="251520" y="116632"/>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2800" b="1" dirty="0"/>
              <a:t>DUCTUS THORACICUS</a:t>
            </a:r>
          </a:p>
        </p:txBody>
      </p:sp>
      <p:sp>
        <p:nvSpPr>
          <p:cNvPr id="2" name="TextBox 1">
            <a:extLst>
              <a:ext uri="{FF2B5EF4-FFF2-40B4-BE49-F238E27FC236}">
                <a16:creationId xmlns:a16="http://schemas.microsoft.com/office/drawing/2014/main" id="{57ADE1D7-4E2E-B76F-22DA-5ECE416FDA7B}"/>
              </a:ext>
            </a:extLst>
          </p:cNvPr>
          <p:cNvSpPr txBox="1"/>
          <p:nvPr/>
        </p:nvSpPr>
        <p:spPr>
          <a:xfrm>
            <a:off x="107504" y="712188"/>
            <a:ext cx="9036496" cy="3970318"/>
          </a:xfrm>
          <a:prstGeom prst="rect">
            <a:avLst/>
          </a:prstGeom>
          <a:noFill/>
        </p:spPr>
        <p:txBody>
          <a:bodyPr wrap="square" rtlCol="0">
            <a:spAutoFit/>
          </a:bodyPr>
          <a:lstStyle/>
          <a:p>
            <a:r>
              <a:rPr lang="en-GB" dirty="0"/>
              <a:t> </a:t>
            </a:r>
            <a:r>
              <a:rPr lang="en-GB" dirty="0">
                <a:solidFill>
                  <a:srgbClr val="FFFF00"/>
                </a:solidFill>
                <a:latin typeface="Book Antiqua" panose="02040602050305030304" pitchFamily="18" charset="0"/>
              </a:rPr>
              <a:t>3) Pars cervicalis</a:t>
            </a:r>
            <a:br>
              <a:rPr lang="en-GB" dirty="0">
                <a:latin typeface="Book Antiqua" panose="02040602050305030304" pitchFamily="18" charset="0"/>
              </a:rPr>
            </a:br>
            <a:r>
              <a:rPr lang="en-GB" dirty="0">
                <a:latin typeface="Book Antiqua" panose="02040602050305030304" pitchFamily="18" charset="0"/>
              </a:rPr>
              <a:t>  - length: 1,5 – 2 cm</a:t>
            </a:r>
          </a:p>
          <a:p>
            <a:r>
              <a:rPr lang="en-GB" dirty="0">
                <a:latin typeface="Book Antiqua" panose="02040602050305030304" pitchFamily="18" charset="0"/>
              </a:rPr>
              <a:t> - after passing through </a:t>
            </a:r>
            <a:r>
              <a:rPr lang="en-GB" dirty="0" err="1">
                <a:latin typeface="Book Antiqua" panose="02040602050305030304" pitchFamily="18" charset="0"/>
              </a:rPr>
              <a:t>apertura</a:t>
            </a:r>
            <a:r>
              <a:rPr lang="en-GB" dirty="0">
                <a:latin typeface="Book Antiqua" panose="02040602050305030304" pitchFamily="18" charset="0"/>
              </a:rPr>
              <a:t> thoracis superior, it turns down and to the left, at the</a:t>
            </a:r>
            <a:br>
              <a:rPr lang="en-GB" dirty="0">
                <a:latin typeface="Book Antiqua" panose="02040602050305030304" pitchFamily="18" charset="0"/>
              </a:rPr>
            </a:br>
            <a:r>
              <a:rPr lang="en-GB" dirty="0">
                <a:latin typeface="Book Antiqua" panose="02040602050305030304" pitchFamily="18" charset="0"/>
              </a:rPr>
              <a:t>   level of the 7th cervical vertebra, makes an arch and flows into </a:t>
            </a:r>
            <a:r>
              <a:rPr lang="en-GB" dirty="0" err="1">
                <a:latin typeface="Book Antiqua" panose="02040602050305030304" pitchFamily="18" charset="0"/>
              </a:rPr>
              <a:t>anguls</a:t>
            </a:r>
            <a:r>
              <a:rPr lang="en-GB" dirty="0">
                <a:latin typeface="Book Antiqua" panose="02040602050305030304" pitchFamily="18" charset="0"/>
              </a:rPr>
              <a:t> venosus</a:t>
            </a:r>
            <a:br>
              <a:rPr lang="en-GB" dirty="0">
                <a:latin typeface="Book Antiqua" panose="02040602050305030304" pitchFamily="18" charset="0"/>
              </a:rPr>
            </a:br>
            <a:r>
              <a:rPr lang="en-GB" dirty="0">
                <a:latin typeface="Book Antiqua" panose="02040602050305030304" pitchFamily="18" charset="0"/>
              </a:rPr>
              <a:t>   sinister (left venous angle), which is the union of left internal jugular vein and left</a:t>
            </a:r>
            <a:br>
              <a:rPr lang="en-GB" dirty="0">
                <a:latin typeface="Book Antiqua" panose="02040602050305030304" pitchFamily="18" charset="0"/>
              </a:rPr>
            </a:br>
            <a:r>
              <a:rPr lang="en-GB" dirty="0">
                <a:latin typeface="Book Antiqua" panose="02040602050305030304" pitchFamily="18" charset="0"/>
              </a:rPr>
              <a:t>   subclavian vein (origin of left brachiocephalic vein)</a:t>
            </a:r>
          </a:p>
          <a:p>
            <a:endParaRPr lang="en-GB" dirty="0">
              <a:latin typeface="Book Antiqua" panose="02040602050305030304" pitchFamily="18" charset="0"/>
            </a:endParaRPr>
          </a:p>
          <a:p>
            <a:r>
              <a:rPr lang="en-GB" dirty="0">
                <a:latin typeface="Book Antiqua" panose="02040602050305030304" pitchFamily="18" charset="0"/>
              </a:rPr>
              <a:t>- Near its termination, the thoracic duct often receives as tributaries:</a:t>
            </a:r>
            <a:br>
              <a:rPr lang="en-GB" dirty="0">
                <a:latin typeface="Book Antiqua" panose="02040602050305030304" pitchFamily="18" charset="0"/>
              </a:rPr>
            </a:br>
            <a:r>
              <a:rPr lang="en-GB" dirty="0">
                <a:latin typeface="Book Antiqua" panose="02040602050305030304" pitchFamily="18" charset="0"/>
              </a:rPr>
              <a:t>       </a:t>
            </a:r>
            <a:r>
              <a:rPr lang="en-GB" dirty="0">
                <a:solidFill>
                  <a:srgbClr val="FFC000"/>
                </a:solidFill>
                <a:latin typeface="Book Antiqua" panose="02040602050305030304" pitchFamily="18" charset="0"/>
              </a:rPr>
              <a:t>- the left jugular lymphatic trunk</a:t>
            </a:r>
            <a:br>
              <a:rPr lang="en-GB" dirty="0">
                <a:solidFill>
                  <a:srgbClr val="FFC000"/>
                </a:solidFill>
                <a:latin typeface="Book Antiqua" panose="02040602050305030304" pitchFamily="18" charset="0"/>
              </a:rPr>
            </a:br>
            <a:r>
              <a:rPr lang="en-GB" dirty="0">
                <a:solidFill>
                  <a:srgbClr val="FFC000"/>
                </a:solidFill>
                <a:latin typeface="Book Antiqua" panose="02040602050305030304" pitchFamily="18" charset="0"/>
              </a:rPr>
              <a:t>       - the left subclavian lymphatic and</a:t>
            </a:r>
            <a:br>
              <a:rPr lang="en-GB" dirty="0">
                <a:solidFill>
                  <a:srgbClr val="FFC000"/>
                </a:solidFill>
                <a:latin typeface="Book Antiqua" panose="02040602050305030304" pitchFamily="18" charset="0"/>
              </a:rPr>
            </a:br>
            <a:r>
              <a:rPr lang="en-GB" dirty="0">
                <a:solidFill>
                  <a:srgbClr val="FFC000"/>
                </a:solidFill>
                <a:latin typeface="Book Antiqua" panose="02040602050305030304" pitchFamily="18" charset="0"/>
              </a:rPr>
              <a:t>       - the left </a:t>
            </a:r>
            <a:r>
              <a:rPr lang="en-GB" dirty="0" err="1">
                <a:solidFill>
                  <a:srgbClr val="FFC000"/>
                </a:solidFill>
                <a:latin typeface="Book Antiqua" panose="02040602050305030304" pitchFamily="18" charset="0"/>
              </a:rPr>
              <a:t>bronchomediastinal</a:t>
            </a:r>
            <a:r>
              <a:rPr lang="en-GB" dirty="0">
                <a:solidFill>
                  <a:srgbClr val="FFC000"/>
                </a:solidFill>
                <a:latin typeface="Book Antiqua" panose="02040602050305030304" pitchFamily="18" charset="0"/>
              </a:rPr>
              <a:t> lymphatic trunk</a:t>
            </a:r>
            <a:br>
              <a:rPr lang="en-GB" dirty="0">
                <a:solidFill>
                  <a:srgbClr val="FFC000"/>
                </a:solidFill>
                <a:latin typeface="Book Antiqua" panose="02040602050305030304" pitchFamily="18" charset="0"/>
              </a:rPr>
            </a:br>
            <a:r>
              <a:rPr lang="en-GB" dirty="0">
                <a:solidFill>
                  <a:srgbClr val="FFC000"/>
                </a:solidFill>
                <a:latin typeface="Book Antiqua" panose="02040602050305030304" pitchFamily="18" charset="0"/>
              </a:rPr>
              <a:t>          (if the last one did not drain in this duct in thorax)</a:t>
            </a:r>
            <a:br>
              <a:rPr lang="en-GB" dirty="0">
                <a:solidFill>
                  <a:srgbClr val="FFC000"/>
                </a:solidFill>
                <a:latin typeface="Book Antiqua" panose="02040602050305030304" pitchFamily="18" charset="0"/>
              </a:rPr>
            </a:br>
            <a:r>
              <a:rPr lang="en-GB" dirty="0">
                <a:latin typeface="Book Antiqua" panose="02040602050305030304" pitchFamily="18" charset="0"/>
              </a:rPr>
              <a:t>       </a:t>
            </a:r>
          </a:p>
          <a:p>
            <a:r>
              <a:rPr lang="en-GB" dirty="0">
                <a:latin typeface="Book Antiqua" panose="02040602050305030304" pitchFamily="18" charset="0"/>
              </a:rPr>
              <a:t>- At the end, has valve to protect back flow from left venous angle</a:t>
            </a:r>
          </a:p>
        </p:txBody>
      </p:sp>
    </p:spTree>
    <p:extLst>
      <p:ext uri="{BB962C8B-B14F-4D97-AF65-F5344CB8AC3E}">
        <p14:creationId xmlns:p14="http://schemas.microsoft.com/office/powerpoint/2010/main" val="268655310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55EFB6-0149-860B-3EA0-B751FB8EF20E}"/>
              </a:ext>
            </a:extLst>
          </p:cNvPr>
          <p:cNvPicPr>
            <a:picLocks noChangeAspect="1"/>
          </p:cNvPicPr>
          <p:nvPr/>
        </p:nvPicPr>
        <p:blipFill>
          <a:blip r:embed="rId2"/>
          <a:stretch>
            <a:fillRect/>
          </a:stretch>
        </p:blipFill>
        <p:spPr>
          <a:xfrm>
            <a:off x="2483768" y="203617"/>
            <a:ext cx="4324835" cy="6650871"/>
          </a:xfrm>
          <a:prstGeom prst="rect">
            <a:avLst/>
          </a:prstGeom>
        </p:spPr>
      </p:pic>
    </p:spTree>
    <p:extLst>
      <p:ext uri="{BB962C8B-B14F-4D97-AF65-F5344CB8AC3E}">
        <p14:creationId xmlns:p14="http://schemas.microsoft.com/office/powerpoint/2010/main" val="273313594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TextBox 2"/>
          <p:cNvSpPr txBox="1">
            <a:spLocks noChangeArrowheads="1"/>
          </p:cNvSpPr>
          <p:nvPr/>
        </p:nvSpPr>
        <p:spPr bwMode="auto">
          <a:xfrm>
            <a:off x="251520" y="116632"/>
            <a:ext cx="5870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2800" b="1" dirty="0"/>
              <a:t>DUCTUS </a:t>
            </a:r>
            <a:r>
              <a:rPr lang="en-GB" altLang="en-US" sz="2800" b="1" dirty="0"/>
              <a:t>LYMPHATICUS DEXTER</a:t>
            </a:r>
            <a:endParaRPr lang="sr-Latn-CS" altLang="en-US" sz="2800" b="1" dirty="0"/>
          </a:p>
        </p:txBody>
      </p:sp>
      <p:sp>
        <p:nvSpPr>
          <p:cNvPr id="2" name="TextBox 1">
            <a:extLst>
              <a:ext uri="{FF2B5EF4-FFF2-40B4-BE49-F238E27FC236}">
                <a16:creationId xmlns:a16="http://schemas.microsoft.com/office/drawing/2014/main" id="{57ADE1D7-4E2E-B76F-22DA-5ECE416FDA7B}"/>
              </a:ext>
            </a:extLst>
          </p:cNvPr>
          <p:cNvSpPr txBox="1"/>
          <p:nvPr/>
        </p:nvSpPr>
        <p:spPr>
          <a:xfrm>
            <a:off x="107504" y="712188"/>
            <a:ext cx="5724128" cy="4635115"/>
          </a:xfrm>
          <a:prstGeom prst="rect">
            <a:avLst/>
          </a:prstGeom>
          <a:noFill/>
        </p:spPr>
        <p:txBody>
          <a:bodyPr wrap="square" rtlCol="0">
            <a:spAutoFit/>
          </a:bodyPr>
          <a:lstStyle/>
          <a:p>
            <a:pPr>
              <a:lnSpc>
                <a:spcPct val="90000"/>
              </a:lnSpc>
              <a:buFontTx/>
              <a:buNone/>
            </a:pPr>
            <a:r>
              <a:rPr lang="en-GB" dirty="0"/>
              <a:t> </a:t>
            </a:r>
            <a:br>
              <a:rPr lang="en-GB" dirty="0">
                <a:latin typeface="Book Antiqua" panose="02040602050305030304" pitchFamily="18" charset="0"/>
              </a:rPr>
            </a:br>
            <a:r>
              <a:rPr lang="en-GB" dirty="0">
                <a:latin typeface="Book Antiqua" panose="02040602050305030304" pitchFamily="18" charset="0"/>
              </a:rPr>
              <a:t>- is the short lymphatic channel in the body;</a:t>
            </a:r>
            <a:br>
              <a:rPr lang="en-GB" dirty="0">
                <a:latin typeface="Book Antiqua" panose="02040602050305030304" pitchFamily="18" charset="0"/>
              </a:rPr>
            </a:br>
            <a:r>
              <a:rPr lang="en-GB" dirty="0">
                <a:latin typeface="Book Antiqua" panose="02040602050305030304" pitchFamily="18" charset="0"/>
              </a:rPr>
              <a:t>  </a:t>
            </a:r>
            <a:r>
              <a:rPr lang="en-US" altLang="en-US" sz="1800" dirty="0">
                <a:latin typeface="Book Antiqua" pitchFamily="18" charset="0"/>
              </a:rPr>
              <a:t>conducts to venous circulation lymph from</a:t>
            </a:r>
          </a:p>
          <a:p>
            <a:pPr>
              <a:lnSpc>
                <a:spcPct val="90000"/>
              </a:lnSpc>
              <a:buFontTx/>
              <a:buNone/>
            </a:pPr>
            <a:r>
              <a:rPr lang="en-US" altLang="en-US" sz="1800" dirty="0">
                <a:latin typeface="Book Antiqua" pitchFamily="18" charset="0"/>
              </a:rPr>
              <a:t>             - right half of thoracic cavity, </a:t>
            </a:r>
            <a:br>
              <a:rPr lang="en-US" altLang="en-US" sz="1800" dirty="0">
                <a:latin typeface="Book Antiqua" pitchFamily="18" charset="0"/>
              </a:rPr>
            </a:br>
            <a:r>
              <a:rPr lang="en-US" altLang="en-US" sz="1800" dirty="0">
                <a:latin typeface="Book Antiqua" pitchFamily="18" charset="0"/>
              </a:rPr>
              <a:t>             - right</a:t>
            </a:r>
            <a:r>
              <a:rPr lang="en-US" altLang="en-US" dirty="0">
                <a:latin typeface="Book Antiqua" pitchFamily="18" charset="0"/>
              </a:rPr>
              <a:t> </a:t>
            </a:r>
            <a:r>
              <a:rPr lang="en-US" altLang="en-US" sz="1800" dirty="0">
                <a:latin typeface="Book Antiqua" pitchFamily="18" charset="0"/>
              </a:rPr>
              <a:t> upper limb and</a:t>
            </a:r>
            <a:br>
              <a:rPr lang="en-US" altLang="en-US" sz="1800" dirty="0">
                <a:latin typeface="Book Antiqua" pitchFamily="18" charset="0"/>
              </a:rPr>
            </a:br>
            <a:r>
              <a:rPr lang="en-US" altLang="en-US" sz="1800" dirty="0">
                <a:latin typeface="Book Antiqua" pitchFamily="18" charset="0"/>
              </a:rPr>
              <a:t>             - right half of head and neck</a:t>
            </a:r>
          </a:p>
          <a:p>
            <a:endParaRPr lang="en-GB" dirty="0">
              <a:latin typeface="Book Antiqua" panose="02040602050305030304" pitchFamily="18" charset="0"/>
            </a:endParaRPr>
          </a:p>
          <a:p>
            <a:r>
              <a:rPr lang="en-GB" dirty="0">
                <a:latin typeface="Book Antiqua" panose="02040602050305030304" pitchFamily="18" charset="0"/>
              </a:rPr>
              <a:t>- originates by union of:</a:t>
            </a:r>
            <a:br>
              <a:rPr lang="en-GB" dirty="0">
                <a:latin typeface="Book Antiqua" panose="02040602050305030304" pitchFamily="18" charset="0"/>
              </a:rPr>
            </a:br>
            <a:r>
              <a:rPr lang="en-GB" dirty="0">
                <a:latin typeface="Book Antiqua" panose="02040602050305030304" pitchFamily="18" charset="0"/>
              </a:rPr>
              <a:t>       </a:t>
            </a:r>
            <a:r>
              <a:rPr lang="en-GB" dirty="0">
                <a:solidFill>
                  <a:srgbClr val="FFC000"/>
                </a:solidFill>
                <a:latin typeface="Book Antiqua" panose="02040602050305030304" pitchFamily="18" charset="0"/>
              </a:rPr>
              <a:t>- the right jugular lymphatic trunk</a:t>
            </a:r>
            <a:br>
              <a:rPr lang="en-GB" dirty="0">
                <a:solidFill>
                  <a:srgbClr val="FFC000"/>
                </a:solidFill>
                <a:latin typeface="Book Antiqua" panose="02040602050305030304" pitchFamily="18" charset="0"/>
              </a:rPr>
            </a:br>
            <a:r>
              <a:rPr lang="en-GB" dirty="0">
                <a:solidFill>
                  <a:srgbClr val="FFC000"/>
                </a:solidFill>
                <a:latin typeface="Book Antiqua" panose="02040602050305030304" pitchFamily="18" charset="0"/>
              </a:rPr>
              <a:t>       - the right subclavian lymphatic and</a:t>
            </a:r>
            <a:br>
              <a:rPr lang="en-GB" dirty="0">
                <a:solidFill>
                  <a:srgbClr val="FFC000"/>
                </a:solidFill>
                <a:latin typeface="Book Antiqua" panose="02040602050305030304" pitchFamily="18" charset="0"/>
              </a:rPr>
            </a:br>
            <a:r>
              <a:rPr lang="en-GB" dirty="0">
                <a:solidFill>
                  <a:srgbClr val="FFC000"/>
                </a:solidFill>
                <a:latin typeface="Book Antiqua" panose="02040602050305030304" pitchFamily="18" charset="0"/>
              </a:rPr>
              <a:t>       - the right </a:t>
            </a:r>
            <a:r>
              <a:rPr lang="en-GB" dirty="0" err="1">
                <a:solidFill>
                  <a:srgbClr val="FFC000"/>
                </a:solidFill>
                <a:latin typeface="Book Antiqua" panose="02040602050305030304" pitchFamily="18" charset="0"/>
              </a:rPr>
              <a:t>bronchomediastinal</a:t>
            </a:r>
            <a:r>
              <a:rPr lang="en-GB" dirty="0">
                <a:solidFill>
                  <a:srgbClr val="FFC000"/>
                </a:solidFill>
                <a:latin typeface="Book Antiqua" panose="02040602050305030304" pitchFamily="18" charset="0"/>
              </a:rPr>
              <a:t> lymphatic trunk</a:t>
            </a:r>
            <a:endParaRPr lang="en-GB" dirty="0">
              <a:latin typeface="Book Antiqua" panose="02040602050305030304" pitchFamily="18" charset="0"/>
            </a:endParaRPr>
          </a:p>
          <a:p>
            <a:endParaRPr lang="en-GB" dirty="0">
              <a:latin typeface="Book Antiqua" panose="02040602050305030304" pitchFamily="18" charset="0"/>
            </a:endParaRPr>
          </a:p>
          <a:p>
            <a:r>
              <a:rPr lang="en-GB" dirty="0">
                <a:latin typeface="Book Antiqua" panose="02040602050305030304" pitchFamily="18" charset="0"/>
              </a:rPr>
              <a:t>* drains into </a:t>
            </a:r>
            <a:r>
              <a:rPr lang="en-GB" dirty="0" err="1">
                <a:latin typeface="Book Antiqua" panose="02040602050305030304" pitchFamily="18" charset="0"/>
              </a:rPr>
              <a:t>anguls</a:t>
            </a:r>
            <a:r>
              <a:rPr lang="en-GB" dirty="0">
                <a:latin typeface="Book Antiqua" panose="02040602050305030304" pitchFamily="18" charset="0"/>
              </a:rPr>
              <a:t> venosus dexter </a:t>
            </a:r>
            <a:br>
              <a:rPr lang="en-GB" dirty="0">
                <a:latin typeface="Book Antiqua" panose="02040602050305030304" pitchFamily="18" charset="0"/>
              </a:rPr>
            </a:br>
            <a:r>
              <a:rPr lang="en-GB" dirty="0">
                <a:latin typeface="Book Antiqua" panose="02040602050305030304" pitchFamily="18" charset="0"/>
              </a:rPr>
              <a:t>  (right venous angle), which is the union of the</a:t>
            </a:r>
            <a:br>
              <a:rPr lang="en-GB" dirty="0">
                <a:latin typeface="Book Antiqua" panose="02040602050305030304" pitchFamily="18" charset="0"/>
              </a:rPr>
            </a:br>
            <a:r>
              <a:rPr lang="en-GB" dirty="0">
                <a:latin typeface="Book Antiqua" panose="02040602050305030304" pitchFamily="18" charset="0"/>
              </a:rPr>
              <a:t>  right internal jugular vein and the right</a:t>
            </a:r>
            <a:br>
              <a:rPr lang="en-GB" dirty="0">
                <a:latin typeface="Book Antiqua" panose="02040602050305030304" pitchFamily="18" charset="0"/>
              </a:rPr>
            </a:br>
            <a:r>
              <a:rPr lang="en-GB" dirty="0">
                <a:latin typeface="Book Antiqua" panose="02040602050305030304" pitchFamily="18" charset="0"/>
              </a:rPr>
              <a:t>  subclavian vein (origin of the right</a:t>
            </a:r>
            <a:br>
              <a:rPr lang="en-GB" dirty="0">
                <a:latin typeface="Book Antiqua" panose="02040602050305030304" pitchFamily="18" charset="0"/>
              </a:rPr>
            </a:br>
            <a:r>
              <a:rPr lang="en-GB" dirty="0">
                <a:latin typeface="Book Antiqua" panose="02040602050305030304" pitchFamily="18" charset="0"/>
              </a:rPr>
              <a:t>  brachiocephalic vein)</a:t>
            </a:r>
          </a:p>
        </p:txBody>
      </p:sp>
      <p:pic>
        <p:nvPicPr>
          <p:cNvPr id="3" name="Picture 4" descr="https://upload.wikimedia.org/wikipedia/commons/thumb/b/bc/Diagram_showing_the_parts_of_the_body_the_lymphatic_and_thoracic_ducts_drain_CRUK_323.svg/800px-Diagram_showing_the_parts_of_the_body_the_lymphatic_and_thoracic_ducts_drain_CRUK_323.svg.png">
            <a:extLst>
              <a:ext uri="{FF2B5EF4-FFF2-40B4-BE49-F238E27FC236}">
                <a16:creationId xmlns:a16="http://schemas.microsoft.com/office/drawing/2014/main" id="{9AAEC37D-213A-A704-2D43-C8B1F90757D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1717" y="373946"/>
            <a:ext cx="2895600" cy="34747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Right lymphatic duct - Anatomy, Functions and Pictures">
            <a:extLst>
              <a:ext uri="{FF2B5EF4-FFF2-40B4-BE49-F238E27FC236}">
                <a16:creationId xmlns:a16="http://schemas.microsoft.com/office/drawing/2014/main" id="{24E57133-B3F9-B663-21AA-AF3D928E4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3933056"/>
            <a:ext cx="3957563" cy="281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64452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4"/>
          <p:cNvSpPr>
            <a:spLocks noGrp="1" noChangeArrowheads="1"/>
          </p:cNvSpPr>
          <p:nvPr>
            <p:ph type="title" idx="4294967295"/>
          </p:nvPr>
        </p:nvSpPr>
        <p:spPr>
          <a:xfrm>
            <a:off x="457200" y="274638"/>
            <a:ext cx="4259263" cy="490537"/>
          </a:xfrm>
        </p:spPr>
        <p:txBody>
          <a:bodyPr/>
          <a:lstStyle/>
          <a:p>
            <a:r>
              <a:rPr lang="sr-Latn-CS" altLang="en-US" sz="3200" dirty="0">
                <a:solidFill>
                  <a:srgbClr val="FFFF66"/>
                </a:solidFill>
              </a:rPr>
              <a:t>ESOPHAGUS</a:t>
            </a:r>
            <a:endParaRPr lang="en-US" sz="3200" dirty="0">
              <a:solidFill>
                <a:srgbClr val="FFFF66"/>
              </a:solidFill>
            </a:endParaRPr>
          </a:p>
        </p:txBody>
      </p:sp>
      <p:sp>
        <p:nvSpPr>
          <p:cNvPr id="132099" name="Rectangle 5"/>
          <p:cNvSpPr>
            <a:spLocks noGrp="1" noChangeArrowheads="1"/>
          </p:cNvSpPr>
          <p:nvPr>
            <p:ph type="body" sz="half" idx="4294967295"/>
          </p:nvPr>
        </p:nvSpPr>
        <p:spPr>
          <a:xfrm>
            <a:off x="0" y="1340768"/>
            <a:ext cx="5329237" cy="5242594"/>
          </a:xfrm>
        </p:spPr>
        <p:txBody>
          <a:bodyPr/>
          <a:lstStyle/>
          <a:p>
            <a:pPr>
              <a:buFont typeface="Arial" panose="020B0604020202020204" pitchFamily="34" charset="0"/>
              <a:buChar char="•"/>
            </a:pPr>
            <a:r>
              <a:rPr lang="en-GB" altLang="en-US" sz="2000" b="1" i="1" dirty="0">
                <a:solidFill>
                  <a:srgbClr val="FFFF66"/>
                </a:solidFill>
              </a:rPr>
              <a:t>as the part of digestive system,</a:t>
            </a:r>
            <a:br>
              <a:rPr lang="en-GB" altLang="en-US" sz="2000" b="1" i="1" dirty="0">
                <a:solidFill>
                  <a:srgbClr val="FFFF66"/>
                </a:solidFill>
              </a:rPr>
            </a:br>
            <a:r>
              <a:rPr lang="en-GB" altLang="en-US" sz="2000" b="1" i="1" dirty="0">
                <a:solidFill>
                  <a:srgbClr val="FFFF66"/>
                </a:solidFill>
              </a:rPr>
              <a:t>it continues to the </a:t>
            </a:r>
            <a:r>
              <a:rPr lang="en-GB" altLang="en-US" sz="2000" b="1" i="1" u="sng" dirty="0">
                <a:solidFill>
                  <a:srgbClr val="FFFF66"/>
                </a:solidFill>
              </a:rPr>
              <a:t>pharynx</a:t>
            </a:r>
          </a:p>
          <a:p>
            <a:pPr marL="0" indent="0">
              <a:buNone/>
            </a:pPr>
            <a:endParaRPr lang="en-GB" altLang="en-US" sz="2000" b="1" i="1" dirty="0">
              <a:solidFill>
                <a:srgbClr val="FFFF66"/>
              </a:solidFill>
            </a:endParaRPr>
          </a:p>
          <a:p>
            <a:pPr>
              <a:buFontTx/>
              <a:buNone/>
            </a:pPr>
            <a:r>
              <a:rPr lang="sr-Latn-CS" altLang="en-US" sz="2000" b="1" i="1" dirty="0">
                <a:solidFill>
                  <a:srgbClr val="FFFF66"/>
                </a:solidFill>
              </a:rPr>
              <a:t>- </a:t>
            </a:r>
            <a:r>
              <a:rPr lang="en-GB" altLang="en-US" sz="2000" b="1" i="1" dirty="0">
                <a:solidFill>
                  <a:srgbClr val="FFFF66"/>
                </a:solidFill>
              </a:rPr>
              <a:t>from</a:t>
            </a:r>
            <a:r>
              <a:rPr lang="sr-Latn-CS" altLang="en-US" sz="2000" b="1" i="1" dirty="0">
                <a:solidFill>
                  <a:srgbClr val="FFFF66"/>
                </a:solidFill>
              </a:rPr>
              <a:t> </a:t>
            </a:r>
            <a:r>
              <a:rPr lang="en-GB" altLang="en-US" sz="2000" b="1" i="1" dirty="0">
                <a:solidFill>
                  <a:srgbClr val="FFFF66"/>
                </a:solidFill>
              </a:rPr>
              <a:t>the level </a:t>
            </a:r>
            <a:r>
              <a:rPr lang="sr-Latn-CS" altLang="en-US" sz="2000" b="1" i="1" dirty="0" err="1">
                <a:solidFill>
                  <a:srgbClr val="FFFF66"/>
                </a:solidFill>
              </a:rPr>
              <a:t>cricoid</a:t>
            </a:r>
            <a:r>
              <a:rPr lang="en-GB" altLang="en-US" sz="2000" b="1" i="1" dirty="0">
                <a:solidFill>
                  <a:srgbClr val="FFFF66"/>
                </a:solidFill>
              </a:rPr>
              <a:t> cartilage of larynx </a:t>
            </a:r>
            <a:br>
              <a:rPr lang="en-GB" altLang="en-US" sz="2000" b="1" i="1" dirty="0">
                <a:solidFill>
                  <a:srgbClr val="FFFF66"/>
                </a:solidFill>
              </a:rPr>
            </a:br>
            <a:r>
              <a:rPr lang="sr-Latn-CS" altLang="en-US" sz="2000" b="1" i="1" dirty="0">
                <a:solidFill>
                  <a:srgbClr val="FFFF66"/>
                </a:solidFill>
              </a:rPr>
              <a:t>(</a:t>
            </a:r>
            <a:r>
              <a:rPr lang="en-GB" altLang="en-US" sz="2000" b="1" i="1" dirty="0">
                <a:solidFill>
                  <a:srgbClr val="FFFF66"/>
                </a:solidFill>
              </a:rPr>
              <a:t>level of </a:t>
            </a:r>
            <a:r>
              <a:rPr lang="sr-Latn-CS" altLang="en-US" sz="2000" b="1" i="1" dirty="0">
                <a:solidFill>
                  <a:srgbClr val="FFFF66"/>
                </a:solidFill>
              </a:rPr>
              <a:t>C6</a:t>
            </a:r>
            <a:r>
              <a:rPr lang="en-GB" altLang="en-US" sz="2000" b="1" i="1" dirty="0">
                <a:solidFill>
                  <a:srgbClr val="FFFF66"/>
                </a:solidFill>
              </a:rPr>
              <a:t> vertebra</a:t>
            </a:r>
            <a:r>
              <a:rPr lang="sr-Latn-CS" altLang="en-US" sz="2000" b="1" i="1" dirty="0">
                <a:solidFill>
                  <a:srgbClr val="FFFF66"/>
                </a:solidFill>
              </a:rPr>
              <a:t>)</a:t>
            </a:r>
          </a:p>
          <a:p>
            <a:pPr>
              <a:buFontTx/>
              <a:buNone/>
            </a:pPr>
            <a:r>
              <a:rPr lang="sr-Latn-CS" altLang="en-US" sz="2000" b="1" i="1" dirty="0">
                <a:solidFill>
                  <a:srgbClr val="FFFF66"/>
                </a:solidFill>
              </a:rPr>
              <a:t>- </a:t>
            </a:r>
            <a:r>
              <a:rPr lang="en-GB" altLang="en-US" sz="2000" b="1" i="1" dirty="0">
                <a:solidFill>
                  <a:srgbClr val="FFFF66"/>
                </a:solidFill>
              </a:rPr>
              <a:t>to</a:t>
            </a:r>
            <a:r>
              <a:rPr lang="sr-Latn-CS" altLang="en-US" sz="2000" b="1" i="1" dirty="0">
                <a:solidFill>
                  <a:srgbClr val="FFFF66"/>
                </a:solidFill>
              </a:rPr>
              <a:t> </a:t>
            </a:r>
            <a:r>
              <a:rPr lang="sr-Latn-CS" altLang="en-US" sz="2000" b="1" i="1" dirty="0" err="1">
                <a:solidFill>
                  <a:srgbClr val="FFFF66"/>
                </a:solidFill>
              </a:rPr>
              <a:t>ostium</a:t>
            </a:r>
            <a:r>
              <a:rPr lang="sr-Latn-CS" altLang="en-US" sz="2000" b="1" i="1" dirty="0">
                <a:solidFill>
                  <a:srgbClr val="FFFF66"/>
                </a:solidFill>
              </a:rPr>
              <a:t> </a:t>
            </a:r>
            <a:r>
              <a:rPr lang="sr-Latn-CS" altLang="en-US" sz="2000" b="1" i="1" dirty="0" err="1">
                <a:solidFill>
                  <a:srgbClr val="FFFF66"/>
                </a:solidFill>
              </a:rPr>
              <a:t>cardiacum</a:t>
            </a:r>
            <a:r>
              <a:rPr lang="en-GB" altLang="en-US" sz="2000" b="1" i="1" dirty="0">
                <a:solidFill>
                  <a:srgbClr val="FFFF66"/>
                </a:solidFill>
              </a:rPr>
              <a:t> of stomach</a:t>
            </a:r>
            <a:br>
              <a:rPr lang="en-GB" altLang="en-US" sz="2000" b="1" i="1" dirty="0">
                <a:solidFill>
                  <a:srgbClr val="FFFF66"/>
                </a:solidFill>
              </a:rPr>
            </a:br>
            <a:r>
              <a:rPr lang="sr-Latn-CS" altLang="en-US" sz="2000" b="1" i="1" dirty="0">
                <a:solidFill>
                  <a:srgbClr val="FFFF66"/>
                </a:solidFill>
              </a:rPr>
              <a:t>(</a:t>
            </a:r>
            <a:r>
              <a:rPr lang="en-GB" altLang="en-US" sz="2000" b="1" i="1" dirty="0">
                <a:solidFill>
                  <a:srgbClr val="FFFF66"/>
                </a:solidFill>
              </a:rPr>
              <a:t>level of </a:t>
            </a:r>
            <a:r>
              <a:rPr lang="sr-Latn-CS" altLang="en-US" sz="2000" b="1" i="1" dirty="0" err="1">
                <a:solidFill>
                  <a:srgbClr val="FFFF66"/>
                </a:solidFill>
              </a:rPr>
              <a:t>Th</a:t>
            </a:r>
            <a:r>
              <a:rPr lang="sr-Latn-CS" altLang="en-US" sz="2000" b="1" i="1" dirty="0">
                <a:solidFill>
                  <a:srgbClr val="FFFF66"/>
                </a:solidFill>
              </a:rPr>
              <a:t> 11</a:t>
            </a:r>
            <a:r>
              <a:rPr lang="en-GB" altLang="en-US" sz="2000" b="1" i="1" dirty="0">
                <a:solidFill>
                  <a:srgbClr val="FFFF66"/>
                </a:solidFill>
              </a:rPr>
              <a:t> vertebra</a:t>
            </a:r>
            <a:r>
              <a:rPr lang="sr-Latn-CS" altLang="en-US" sz="2000" b="1" i="1" dirty="0">
                <a:solidFill>
                  <a:srgbClr val="FFFF66"/>
                </a:solidFill>
              </a:rPr>
              <a:t>)</a:t>
            </a:r>
          </a:p>
          <a:p>
            <a:pPr>
              <a:buFontTx/>
              <a:buNone/>
            </a:pPr>
            <a:endParaRPr lang="sr-Cyrl-CS" altLang="en-US" sz="2000" b="1" i="1" dirty="0">
              <a:solidFill>
                <a:srgbClr val="FFFF66"/>
              </a:solidFill>
            </a:endParaRPr>
          </a:p>
          <a:p>
            <a:pPr>
              <a:buFontTx/>
              <a:buNone/>
            </a:pPr>
            <a:r>
              <a:rPr lang="en-GB" altLang="en-US" sz="2000" b="1" i="1" dirty="0" err="1">
                <a:solidFill>
                  <a:srgbClr val="FFFF66"/>
                </a:solidFill>
              </a:rPr>
              <a:t>Lenght</a:t>
            </a:r>
            <a:r>
              <a:rPr lang="sr-Latn-CS" altLang="en-US" sz="2000" b="1" i="1" dirty="0">
                <a:solidFill>
                  <a:srgbClr val="FFFF66"/>
                </a:solidFill>
              </a:rPr>
              <a:t>: 25 - 28 </a:t>
            </a:r>
            <a:r>
              <a:rPr lang="en-GB" altLang="en-US" sz="2000" b="1" i="1" dirty="0">
                <a:solidFill>
                  <a:srgbClr val="FFFF66"/>
                </a:solidFill>
              </a:rPr>
              <a:t>cm</a:t>
            </a:r>
            <a:r>
              <a:rPr lang="sr-Latn-CS" altLang="en-US" sz="2000" b="1" i="1" dirty="0">
                <a:solidFill>
                  <a:srgbClr val="FFFF66"/>
                </a:solidFill>
              </a:rPr>
              <a:t>;   </a:t>
            </a:r>
            <a:r>
              <a:rPr lang="en-GB" altLang="en-US" sz="2000" b="1" i="1" dirty="0">
                <a:solidFill>
                  <a:srgbClr val="FFFF66"/>
                </a:solidFill>
              </a:rPr>
              <a:t>Diameter</a:t>
            </a:r>
            <a:r>
              <a:rPr lang="sr-Latn-CS" altLang="en-US" sz="2000" b="1" i="1" dirty="0">
                <a:solidFill>
                  <a:srgbClr val="FFFF66"/>
                </a:solidFill>
              </a:rPr>
              <a:t> ~ 2-3 </a:t>
            </a:r>
            <a:r>
              <a:rPr lang="en-GB" altLang="en-US" sz="2000" b="1" i="1" dirty="0">
                <a:solidFill>
                  <a:srgbClr val="FFFF66"/>
                </a:solidFill>
              </a:rPr>
              <a:t>cm</a:t>
            </a:r>
            <a:endParaRPr lang="sr-Latn-CS" altLang="en-US" sz="2000" b="1" i="1" dirty="0">
              <a:solidFill>
                <a:srgbClr val="FFFF66"/>
              </a:solidFill>
            </a:endParaRPr>
          </a:p>
          <a:p>
            <a:pPr>
              <a:buFontTx/>
              <a:buNone/>
            </a:pPr>
            <a:endParaRPr lang="sr-Latn-CS" altLang="en-US" sz="2000" i="1" dirty="0">
              <a:solidFill>
                <a:srgbClr val="FFFF66"/>
              </a:solidFill>
            </a:endParaRPr>
          </a:p>
          <a:p>
            <a:pPr>
              <a:buFontTx/>
              <a:buNone/>
            </a:pPr>
            <a:r>
              <a:rPr lang="en-GB" altLang="en-US" sz="2000" b="1" i="1" dirty="0">
                <a:solidFill>
                  <a:srgbClr val="FFFF66"/>
                </a:solidFill>
              </a:rPr>
              <a:t>Topographic parts</a:t>
            </a:r>
            <a:r>
              <a:rPr lang="sr-Latn-CS" altLang="en-US" sz="2000" b="1" i="1" dirty="0">
                <a:solidFill>
                  <a:srgbClr val="FFFF66"/>
                </a:solidFill>
              </a:rPr>
              <a:t>:</a:t>
            </a:r>
          </a:p>
          <a:p>
            <a:pPr>
              <a:buFontTx/>
              <a:buNone/>
            </a:pPr>
            <a:r>
              <a:rPr lang="sr-Latn-CS" altLang="en-US" sz="2000" b="1" i="1" dirty="0">
                <a:solidFill>
                  <a:srgbClr val="FFFF66"/>
                </a:solidFill>
              </a:rPr>
              <a:t>   - </a:t>
            </a:r>
            <a:r>
              <a:rPr lang="sr-Latn-CS" altLang="en-US" sz="2000" b="1" i="1" dirty="0" err="1">
                <a:solidFill>
                  <a:srgbClr val="FFFF66"/>
                </a:solidFill>
              </a:rPr>
              <a:t>pars</a:t>
            </a:r>
            <a:r>
              <a:rPr lang="sr-Latn-CS" altLang="en-US" sz="2000" b="1" i="1" dirty="0">
                <a:solidFill>
                  <a:srgbClr val="FFFF66"/>
                </a:solidFill>
              </a:rPr>
              <a:t> </a:t>
            </a:r>
            <a:r>
              <a:rPr lang="sr-Latn-CS" altLang="en-US" sz="2000" b="1" i="1" dirty="0" err="1">
                <a:solidFill>
                  <a:srgbClr val="FFFF66"/>
                </a:solidFill>
              </a:rPr>
              <a:t>cervicalis</a:t>
            </a:r>
            <a:endParaRPr lang="sr-Latn-CS" altLang="en-US" sz="2000" b="1" i="1" dirty="0">
              <a:solidFill>
                <a:srgbClr val="FFFF66"/>
              </a:solidFill>
            </a:endParaRPr>
          </a:p>
          <a:p>
            <a:pPr>
              <a:buFontTx/>
              <a:buNone/>
            </a:pPr>
            <a:r>
              <a:rPr lang="sr-Latn-CS" altLang="en-US" sz="2000" b="1" i="1" dirty="0">
                <a:solidFill>
                  <a:srgbClr val="FFFF66"/>
                </a:solidFill>
              </a:rPr>
              <a:t>   - </a:t>
            </a:r>
            <a:r>
              <a:rPr lang="sr-Latn-CS" altLang="en-US" sz="2000" b="1" i="1" dirty="0" err="1">
                <a:solidFill>
                  <a:srgbClr val="FFFF66"/>
                </a:solidFill>
              </a:rPr>
              <a:t>pars</a:t>
            </a:r>
            <a:r>
              <a:rPr lang="sr-Latn-CS" altLang="en-US" sz="2000" b="1" i="1" dirty="0">
                <a:solidFill>
                  <a:srgbClr val="FFFF66"/>
                </a:solidFill>
              </a:rPr>
              <a:t> </a:t>
            </a:r>
            <a:r>
              <a:rPr lang="sr-Latn-CS" altLang="en-US" sz="2000" b="1" i="1" dirty="0" err="1">
                <a:solidFill>
                  <a:srgbClr val="FFFF66"/>
                </a:solidFill>
              </a:rPr>
              <a:t>thoracica</a:t>
            </a:r>
            <a:endParaRPr lang="sr-Latn-CS" altLang="en-US" sz="2000" b="1" i="1" dirty="0">
              <a:solidFill>
                <a:srgbClr val="FFFF66"/>
              </a:solidFill>
            </a:endParaRPr>
          </a:p>
          <a:p>
            <a:pPr>
              <a:buFontTx/>
              <a:buNone/>
            </a:pPr>
            <a:r>
              <a:rPr lang="sr-Latn-CS" altLang="en-US" sz="2000" b="1" i="1" dirty="0">
                <a:solidFill>
                  <a:srgbClr val="FFFF66"/>
                </a:solidFill>
              </a:rPr>
              <a:t>   - </a:t>
            </a:r>
            <a:r>
              <a:rPr lang="sr-Latn-CS" altLang="en-US" sz="2000" b="1" i="1" dirty="0" err="1">
                <a:solidFill>
                  <a:srgbClr val="FFFF66"/>
                </a:solidFill>
              </a:rPr>
              <a:t>pars</a:t>
            </a:r>
            <a:r>
              <a:rPr lang="sr-Latn-CS" altLang="en-US" sz="2000" b="1" i="1" dirty="0">
                <a:solidFill>
                  <a:srgbClr val="FFFF66"/>
                </a:solidFill>
              </a:rPr>
              <a:t> </a:t>
            </a:r>
            <a:r>
              <a:rPr lang="sr-Latn-CS" altLang="en-US" sz="2000" b="1" i="1" dirty="0" err="1">
                <a:solidFill>
                  <a:srgbClr val="FFFF66"/>
                </a:solidFill>
              </a:rPr>
              <a:t>abdominalis</a:t>
            </a:r>
            <a:endParaRPr lang="sr-Latn-CS" altLang="en-US" sz="2000" b="1" i="1" dirty="0">
              <a:solidFill>
                <a:srgbClr val="FFFF66"/>
              </a:solidFill>
            </a:endParaRPr>
          </a:p>
          <a:p>
            <a:pPr>
              <a:buFontTx/>
              <a:buNone/>
            </a:pPr>
            <a:endParaRPr lang="en-US" sz="2000" i="1" dirty="0">
              <a:solidFill>
                <a:srgbClr val="FFFF66"/>
              </a:solidFill>
            </a:endParaRPr>
          </a:p>
        </p:txBody>
      </p:sp>
      <p:pic>
        <p:nvPicPr>
          <p:cNvPr id="132100" name="Picture 7" descr="arcus aorte bocno"/>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b="5904"/>
          <a:stretch>
            <a:fillRect/>
          </a:stretch>
        </p:blipFill>
        <p:spPr>
          <a:xfrm>
            <a:off x="5183188" y="142875"/>
            <a:ext cx="3960812" cy="6453188"/>
          </a:xfrm>
          <a:noFill/>
          <a:ln w="38100">
            <a:solidFill>
              <a:srgbClr val="FFFF00"/>
            </a:solidFill>
            <a:miter lim="800000"/>
            <a:headEnd/>
            <a:tailEnd/>
          </a:ln>
        </p:spPr>
      </p:pic>
      <p:sp>
        <p:nvSpPr>
          <p:cNvPr id="132101" name="Text Box 9"/>
          <p:cNvSpPr txBox="1">
            <a:spLocks noChangeArrowheads="1"/>
          </p:cNvSpPr>
          <p:nvPr/>
        </p:nvSpPr>
        <p:spPr bwMode="auto">
          <a:xfrm>
            <a:off x="7524750" y="4437063"/>
            <a:ext cx="739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effectLst>
                  <a:outerShdw blurRad="38100" dist="38100" dir="2700000" algn="tl">
                    <a:srgbClr val="000000"/>
                  </a:outerShdw>
                </a:effectLst>
              </a:rPr>
              <a:t>Th X</a:t>
            </a:r>
            <a:endParaRPr lang="en-US" b="1">
              <a:solidFill>
                <a:srgbClr val="FFFF00"/>
              </a:solidFill>
              <a:effectLst>
                <a:outerShdw blurRad="38100" dist="38100" dir="2700000" algn="tl">
                  <a:srgbClr val="000000"/>
                </a:outerShdw>
              </a:effectLst>
            </a:endParaRPr>
          </a:p>
        </p:txBody>
      </p:sp>
      <p:pic>
        <p:nvPicPr>
          <p:cNvPr id="132102" name="Text Box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2575" y="4748213"/>
            <a:ext cx="253523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diamond/>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6" descr="jednjak1"/>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t="4861" r="4591"/>
          <a:stretch>
            <a:fillRect/>
          </a:stretch>
        </p:blipFill>
        <p:spPr>
          <a:xfrm>
            <a:off x="1472828" y="1268760"/>
            <a:ext cx="6300192" cy="5489462"/>
          </a:xfrm>
          <a:solidFill>
            <a:srgbClr val="FFCC66"/>
          </a:solidFill>
          <a:ln w="38100">
            <a:solidFill>
              <a:srgbClr val="C2C2FF"/>
            </a:solidFill>
            <a:miter lim="800000"/>
            <a:headEnd/>
            <a:tailEnd/>
          </a:ln>
        </p:spPr>
      </p:pic>
      <p:sp>
        <p:nvSpPr>
          <p:cNvPr id="133123" name="Text Box 7"/>
          <p:cNvSpPr txBox="1">
            <a:spLocks noChangeArrowheads="1"/>
          </p:cNvSpPr>
          <p:nvPr/>
        </p:nvSpPr>
        <p:spPr bwMode="auto">
          <a:xfrm>
            <a:off x="4588136" y="2178224"/>
            <a:ext cx="33123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a:solidFill>
                  <a:srgbClr val="00B050"/>
                </a:solidFill>
                <a:effectLst>
                  <a:outerShdw blurRad="38100" dist="38100" dir="2700000" algn="tl">
                    <a:srgbClr val="000000"/>
                  </a:outerShdw>
                </a:effectLst>
              </a:rPr>
              <a:t>ANGUSTIA CRICOIDEA (14 </a:t>
            </a:r>
            <a:r>
              <a:rPr lang="en-GB" altLang="en-US" sz="1600" b="1" dirty="0">
                <a:solidFill>
                  <a:srgbClr val="00B050"/>
                </a:solidFill>
                <a:effectLst>
                  <a:outerShdw blurRad="38100" dist="38100" dir="2700000" algn="tl">
                    <a:srgbClr val="000000"/>
                  </a:outerShdw>
                </a:effectLst>
              </a:rPr>
              <a:t>mm</a:t>
            </a:r>
            <a:r>
              <a:rPr lang="sr-Latn-CS" altLang="en-US" sz="1600" b="1" dirty="0">
                <a:solidFill>
                  <a:srgbClr val="00B050"/>
                </a:solidFill>
                <a:effectLst>
                  <a:outerShdw blurRad="38100" dist="38100" dir="2700000" algn="tl">
                    <a:srgbClr val="000000"/>
                  </a:outerShdw>
                </a:effectLst>
              </a:rPr>
              <a:t>)</a:t>
            </a:r>
          </a:p>
          <a:p>
            <a:pPr eaLnBrk="1" hangingPunct="1"/>
            <a:r>
              <a:rPr lang="sr-Latn-CS" altLang="en-US" sz="1600" i="1" dirty="0">
                <a:solidFill>
                  <a:srgbClr val="00B050"/>
                </a:solidFill>
                <a:effectLst>
                  <a:outerShdw blurRad="38100" dist="38100" dir="2700000" algn="tl">
                    <a:srgbClr val="000000"/>
                  </a:outerShdw>
                </a:effectLst>
              </a:rPr>
              <a:t>(~15 </a:t>
            </a:r>
            <a:r>
              <a:rPr lang="en-GB" altLang="en-US" sz="1600" i="1" dirty="0">
                <a:solidFill>
                  <a:srgbClr val="00B050"/>
                </a:solidFill>
                <a:effectLst>
                  <a:outerShdw blurRad="38100" dist="38100" dir="2700000" algn="tl">
                    <a:srgbClr val="000000"/>
                  </a:outerShdw>
                </a:effectLst>
              </a:rPr>
              <a:t>cm</a:t>
            </a:r>
            <a:r>
              <a:rPr lang="sr-Latn-CS" altLang="en-US" sz="1600" i="1" dirty="0">
                <a:solidFill>
                  <a:srgbClr val="00B050"/>
                </a:solidFill>
                <a:effectLst>
                  <a:outerShdw blurRad="38100" dist="38100" dir="2700000" algn="tl">
                    <a:srgbClr val="000000"/>
                  </a:outerShdw>
                </a:effectLst>
              </a:rPr>
              <a:t> </a:t>
            </a:r>
            <a:r>
              <a:rPr lang="en-GB" altLang="en-US" sz="1600" i="1" dirty="0">
                <a:solidFill>
                  <a:srgbClr val="00B050"/>
                </a:solidFill>
                <a:effectLst>
                  <a:outerShdw blurRad="38100" dist="38100" dir="2700000" algn="tl">
                    <a:srgbClr val="000000"/>
                  </a:outerShdw>
                </a:effectLst>
              </a:rPr>
              <a:t>from incisors</a:t>
            </a:r>
            <a:r>
              <a:rPr lang="sr-Latn-CS" altLang="en-US" sz="1600" i="1" dirty="0">
                <a:solidFill>
                  <a:srgbClr val="00B050"/>
                </a:solidFill>
                <a:effectLst>
                  <a:outerShdw blurRad="38100" dist="38100" dir="2700000" algn="tl">
                    <a:srgbClr val="000000"/>
                  </a:outerShdw>
                </a:effectLst>
              </a:rPr>
              <a:t>)</a:t>
            </a:r>
            <a:endParaRPr lang="en-US" sz="1600" i="1" dirty="0">
              <a:solidFill>
                <a:srgbClr val="00B050"/>
              </a:solidFill>
              <a:effectLst>
                <a:outerShdw blurRad="38100" dist="38100" dir="2700000" algn="tl">
                  <a:srgbClr val="000000"/>
                </a:outerShdw>
              </a:effectLst>
            </a:endParaRPr>
          </a:p>
        </p:txBody>
      </p:sp>
      <p:sp>
        <p:nvSpPr>
          <p:cNvPr id="133124" name="Text Box 8"/>
          <p:cNvSpPr txBox="1">
            <a:spLocks noChangeArrowheads="1"/>
          </p:cNvSpPr>
          <p:nvPr/>
        </p:nvSpPr>
        <p:spPr bwMode="auto">
          <a:xfrm>
            <a:off x="4335221" y="3246871"/>
            <a:ext cx="36927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a:solidFill>
                  <a:srgbClr val="00B050"/>
                </a:solidFill>
                <a:effectLst>
                  <a:outerShdw blurRad="38100" dist="38100" dir="2700000" algn="tl">
                    <a:srgbClr val="000000"/>
                  </a:outerShdw>
                </a:effectLst>
              </a:rPr>
              <a:t>CONSTRICTIO (ANGUSTIA)</a:t>
            </a:r>
          </a:p>
          <a:p>
            <a:pPr eaLnBrk="1" hangingPunct="1"/>
            <a:r>
              <a:rPr lang="sr-Latn-CS" altLang="en-US" sz="1600" b="1" dirty="0">
                <a:solidFill>
                  <a:srgbClr val="00B050"/>
                </a:solidFill>
                <a:effectLst>
                  <a:outerShdw blurRad="38100" dist="38100" dir="2700000" algn="tl">
                    <a:srgbClr val="000000"/>
                  </a:outerShdw>
                </a:effectLst>
              </a:rPr>
              <a:t>AORTICOBRONCHIALIS (16-17mm)</a:t>
            </a:r>
          </a:p>
          <a:p>
            <a:pPr eaLnBrk="1" hangingPunct="1"/>
            <a:r>
              <a:rPr lang="sr-Latn-CS" altLang="en-US" sz="1600" i="1" dirty="0">
                <a:solidFill>
                  <a:srgbClr val="00B050"/>
                </a:solidFill>
                <a:effectLst>
                  <a:outerShdw blurRad="38100" dist="38100" dir="2700000" algn="tl">
                    <a:srgbClr val="000000"/>
                  </a:outerShdw>
                </a:effectLst>
              </a:rPr>
              <a:t>(~19-21 </a:t>
            </a:r>
            <a:r>
              <a:rPr lang="en-GB" altLang="en-US" sz="1600" i="1" dirty="0">
                <a:solidFill>
                  <a:srgbClr val="00B050"/>
                </a:solidFill>
                <a:effectLst>
                  <a:outerShdw blurRad="38100" dist="38100" dir="2700000" algn="tl">
                    <a:srgbClr val="000000"/>
                  </a:outerShdw>
                </a:effectLst>
              </a:rPr>
              <a:t>cm</a:t>
            </a:r>
            <a:r>
              <a:rPr lang="sr-Latn-CS" altLang="en-US" sz="1600" i="1" dirty="0">
                <a:solidFill>
                  <a:srgbClr val="00B050"/>
                </a:solidFill>
                <a:effectLst>
                  <a:outerShdw blurRad="38100" dist="38100" dir="2700000" algn="tl">
                    <a:srgbClr val="000000"/>
                  </a:outerShdw>
                </a:effectLst>
              </a:rPr>
              <a:t> </a:t>
            </a:r>
            <a:r>
              <a:rPr lang="en-GB" altLang="en-US" sz="1600" i="1" dirty="0">
                <a:solidFill>
                  <a:srgbClr val="00B050"/>
                </a:solidFill>
                <a:effectLst>
                  <a:outerShdw blurRad="38100" dist="38100" dir="2700000" algn="tl">
                    <a:srgbClr val="000000"/>
                  </a:outerShdw>
                </a:effectLst>
              </a:rPr>
              <a:t>from incisors </a:t>
            </a:r>
            <a:r>
              <a:rPr lang="sr-Latn-CS" altLang="en-US" sz="1600" i="1" dirty="0">
                <a:solidFill>
                  <a:srgbClr val="00B050"/>
                </a:solidFill>
                <a:effectLst>
                  <a:outerShdw blurRad="38100" dist="38100" dir="2700000" algn="tl">
                    <a:srgbClr val="000000"/>
                  </a:outerShdw>
                </a:effectLst>
              </a:rPr>
              <a:t>– </a:t>
            </a:r>
            <a:r>
              <a:rPr lang="sr-Latn-CS" altLang="en-US" sz="1600" i="1" dirty="0" err="1">
                <a:solidFill>
                  <a:srgbClr val="00B050"/>
                </a:solidFill>
                <a:effectLst>
                  <a:outerShdw blurRad="38100" dist="38100" dir="2700000" algn="tl">
                    <a:srgbClr val="000000"/>
                  </a:outerShdw>
                </a:effectLst>
              </a:rPr>
              <a:t>ThIV</a:t>
            </a:r>
            <a:r>
              <a:rPr lang="sr-Latn-CS" altLang="en-US" sz="1600" i="1" dirty="0">
                <a:solidFill>
                  <a:srgbClr val="00B050"/>
                </a:solidFill>
                <a:effectLst>
                  <a:outerShdw blurRad="38100" dist="38100" dir="2700000" algn="tl">
                    <a:srgbClr val="000000"/>
                  </a:outerShdw>
                </a:effectLst>
              </a:rPr>
              <a:t>-V)</a:t>
            </a:r>
            <a:endParaRPr lang="en-US" sz="1600" i="1" dirty="0">
              <a:solidFill>
                <a:srgbClr val="00B050"/>
              </a:solidFill>
              <a:effectLst>
                <a:outerShdw blurRad="38100" dist="38100" dir="2700000" algn="tl">
                  <a:srgbClr val="000000"/>
                </a:outerShdw>
              </a:effectLst>
            </a:endParaRPr>
          </a:p>
        </p:txBody>
      </p:sp>
      <p:sp>
        <p:nvSpPr>
          <p:cNvPr id="133125" name="Text Box 9"/>
          <p:cNvSpPr txBox="1">
            <a:spLocks noChangeArrowheads="1"/>
          </p:cNvSpPr>
          <p:nvPr/>
        </p:nvSpPr>
        <p:spPr bwMode="auto">
          <a:xfrm>
            <a:off x="4984750" y="5392738"/>
            <a:ext cx="304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33126" name="Text Box 10"/>
          <p:cNvSpPr txBox="1">
            <a:spLocks noChangeArrowheads="1"/>
          </p:cNvSpPr>
          <p:nvPr/>
        </p:nvSpPr>
        <p:spPr bwMode="auto">
          <a:xfrm>
            <a:off x="4631412" y="5173741"/>
            <a:ext cx="32905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a:solidFill>
                  <a:srgbClr val="00B050"/>
                </a:solidFill>
                <a:effectLst>
                  <a:outerShdw blurRad="38100" dist="38100" dir="2700000" algn="tl">
                    <a:srgbClr val="000000"/>
                  </a:outerShdw>
                </a:effectLst>
              </a:rPr>
              <a:t>ANGUSTIA DIAPHRAGMATICA</a:t>
            </a:r>
          </a:p>
          <a:p>
            <a:pPr eaLnBrk="1" hangingPunct="1"/>
            <a:r>
              <a:rPr lang="sr-Latn-CS" altLang="en-US" sz="1600" b="1" dirty="0">
                <a:solidFill>
                  <a:srgbClr val="00B050"/>
                </a:solidFill>
                <a:effectLst>
                  <a:outerShdw blurRad="38100" dist="38100" dir="2700000" algn="tl">
                    <a:srgbClr val="000000"/>
                  </a:outerShdw>
                </a:effectLst>
              </a:rPr>
              <a:t>(15-17 </a:t>
            </a:r>
            <a:r>
              <a:rPr lang="en-GB" altLang="en-US" sz="1600" b="1" dirty="0">
                <a:solidFill>
                  <a:srgbClr val="00B050"/>
                </a:solidFill>
                <a:effectLst>
                  <a:outerShdw blurRad="38100" dist="38100" dir="2700000" algn="tl">
                    <a:srgbClr val="000000"/>
                  </a:outerShdw>
                </a:effectLst>
              </a:rPr>
              <a:t>mm</a:t>
            </a:r>
            <a:r>
              <a:rPr lang="sr-Latn-CS" altLang="en-US" sz="1600" b="1" dirty="0">
                <a:solidFill>
                  <a:srgbClr val="00B050"/>
                </a:solidFill>
                <a:effectLst>
                  <a:outerShdw blurRad="38100" dist="38100" dir="2700000" algn="tl">
                    <a:srgbClr val="000000"/>
                  </a:outerShdw>
                </a:effectLst>
              </a:rPr>
              <a:t>)</a:t>
            </a:r>
          </a:p>
          <a:p>
            <a:pPr eaLnBrk="1" hangingPunct="1"/>
            <a:r>
              <a:rPr lang="sr-Latn-CS" altLang="en-US" sz="1600" i="1" dirty="0">
                <a:solidFill>
                  <a:srgbClr val="00B050"/>
                </a:solidFill>
                <a:effectLst>
                  <a:outerShdw blurRad="38100" dist="38100" dir="2700000" algn="tl">
                    <a:srgbClr val="000000"/>
                  </a:outerShdw>
                </a:effectLst>
              </a:rPr>
              <a:t>(40 </a:t>
            </a:r>
            <a:r>
              <a:rPr lang="en-GB" altLang="en-US" sz="1600" i="1" dirty="0">
                <a:solidFill>
                  <a:srgbClr val="00B050"/>
                </a:solidFill>
                <a:effectLst>
                  <a:outerShdw blurRad="38100" dist="38100" dir="2700000" algn="tl">
                    <a:srgbClr val="000000"/>
                  </a:outerShdw>
                </a:effectLst>
              </a:rPr>
              <a:t>cm</a:t>
            </a:r>
            <a:r>
              <a:rPr lang="sr-Latn-CS" altLang="en-US" sz="1600" i="1" dirty="0">
                <a:solidFill>
                  <a:srgbClr val="00B050"/>
                </a:solidFill>
                <a:effectLst>
                  <a:outerShdw blurRad="38100" dist="38100" dir="2700000" algn="tl">
                    <a:srgbClr val="000000"/>
                  </a:outerShdw>
                </a:effectLst>
              </a:rPr>
              <a:t> </a:t>
            </a:r>
            <a:r>
              <a:rPr lang="en-GB" altLang="en-US" sz="1600" i="1" dirty="0">
                <a:solidFill>
                  <a:srgbClr val="00B050"/>
                </a:solidFill>
                <a:effectLst>
                  <a:outerShdw blurRad="38100" dist="38100" dir="2700000" algn="tl">
                    <a:srgbClr val="000000"/>
                  </a:outerShdw>
                </a:effectLst>
              </a:rPr>
              <a:t>from incisors </a:t>
            </a:r>
            <a:r>
              <a:rPr lang="sr-Latn-CS" altLang="en-US" sz="1600" i="1" dirty="0">
                <a:solidFill>
                  <a:srgbClr val="00B050"/>
                </a:solidFill>
                <a:effectLst>
                  <a:outerShdw blurRad="38100" dist="38100" dir="2700000" algn="tl">
                    <a:srgbClr val="000000"/>
                  </a:outerShdw>
                </a:effectLst>
              </a:rPr>
              <a:t>– </a:t>
            </a:r>
            <a:r>
              <a:rPr lang="sr-Latn-CS" altLang="en-US" sz="1600" i="1" dirty="0" err="1">
                <a:solidFill>
                  <a:srgbClr val="00B050"/>
                </a:solidFill>
                <a:effectLst>
                  <a:outerShdw blurRad="38100" dist="38100" dir="2700000" algn="tl">
                    <a:srgbClr val="000000"/>
                  </a:outerShdw>
                </a:effectLst>
              </a:rPr>
              <a:t>ThX</a:t>
            </a:r>
            <a:r>
              <a:rPr lang="sr-Latn-CS" altLang="en-US" sz="1600" i="1" dirty="0">
                <a:solidFill>
                  <a:srgbClr val="00B050"/>
                </a:solidFill>
                <a:effectLst>
                  <a:outerShdw blurRad="38100" dist="38100" dir="2700000" algn="tl">
                    <a:srgbClr val="000000"/>
                  </a:outerShdw>
                </a:effectLst>
              </a:rPr>
              <a:t>)</a:t>
            </a:r>
            <a:endParaRPr lang="en-US" sz="1600" i="1" dirty="0">
              <a:solidFill>
                <a:srgbClr val="00B050"/>
              </a:solidFill>
              <a:effectLst>
                <a:outerShdw blurRad="38100" dist="38100" dir="2700000" algn="tl">
                  <a:srgbClr val="000000"/>
                </a:outerShdw>
              </a:effectLst>
            </a:endParaRPr>
          </a:p>
        </p:txBody>
      </p:sp>
      <p:sp>
        <p:nvSpPr>
          <p:cNvPr id="3" name="TextBox 2">
            <a:extLst>
              <a:ext uri="{FF2B5EF4-FFF2-40B4-BE49-F238E27FC236}">
                <a16:creationId xmlns:a16="http://schemas.microsoft.com/office/drawing/2014/main" id="{9CE2A939-E8F5-7203-6F03-53496D9163DF}"/>
              </a:ext>
            </a:extLst>
          </p:cNvPr>
          <p:cNvSpPr txBox="1"/>
          <p:nvPr/>
        </p:nvSpPr>
        <p:spPr>
          <a:xfrm>
            <a:off x="251520" y="325384"/>
            <a:ext cx="8520072" cy="646331"/>
          </a:xfrm>
          <a:prstGeom prst="rect">
            <a:avLst/>
          </a:prstGeom>
          <a:noFill/>
        </p:spPr>
        <p:txBody>
          <a:bodyPr wrap="square">
            <a:spAutoFit/>
          </a:bodyPr>
          <a:lstStyle/>
          <a:p>
            <a:r>
              <a:rPr lang="en-GB" dirty="0"/>
              <a:t>The </a:t>
            </a:r>
            <a:r>
              <a:rPr lang="en-GB" dirty="0" err="1"/>
              <a:t>esophagus</a:t>
            </a:r>
            <a:r>
              <a:rPr lang="en-GB" dirty="0"/>
              <a:t> may have three impressions, or “constrictions,” </a:t>
            </a:r>
            <a:r>
              <a:rPr lang="en-GB" dirty="0" err="1"/>
              <a:t>narrowings</a:t>
            </a:r>
            <a:r>
              <a:rPr lang="en-GB" dirty="0"/>
              <a:t> in its cervical and thoracic part. </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arcus aorte bocno"/>
          <p:cNvPicPr>
            <a:picLocks noChangeAspect="1" noChangeArrowheads="1"/>
          </p:cNvPicPr>
          <p:nvPr/>
        </p:nvPicPr>
        <p:blipFill>
          <a:blip r:embed="rId2" cstate="print">
            <a:extLst>
              <a:ext uri="{28A0092B-C50C-407E-A947-70E740481C1C}">
                <a14:useLocalDpi xmlns:a14="http://schemas.microsoft.com/office/drawing/2010/main" val="0"/>
              </a:ext>
            </a:extLst>
          </a:blip>
          <a:srcRect b="5904"/>
          <a:stretch>
            <a:fillRect/>
          </a:stretch>
        </p:blipFill>
        <p:spPr bwMode="auto">
          <a:xfrm>
            <a:off x="5372412" y="620688"/>
            <a:ext cx="3739828" cy="609314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959A693-102A-49F6-9754-6C73E55FB812}"/>
              </a:ext>
            </a:extLst>
          </p:cNvPr>
          <p:cNvSpPr txBox="1"/>
          <p:nvPr/>
        </p:nvSpPr>
        <p:spPr>
          <a:xfrm>
            <a:off x="0" y="1052736"/>
            <a:ext cx="5462736" cy="3970318"/>
          </a:xfrm>
          <a:prstGeom prst="rect">
            <a:avLst/>
          </a:prstGeom>
          <a:noFill/>
        </p:spPr>
        <p:txBody>
          <a:bodyPr wrap="square">
            <a:spAutoFit/>
          </a:bodyPr>
          <a:lstStyle/>
          <a:p>
            <a:r>
              <a:rPr lang="en-GB" dirty="0"/>
              <a:t>- The </a:t>
            </a:r>
            <a:r>
              <a:rPr lang="en-GB" dirty="0" err="1"/>
              <a:t>esophagus</a:t>
            </a:r>
            <a:r>
              <a:rPr lang="en-GB" dirty="0"/>
              <a:t> descends into the posterior</a:t>
            </a:r>
            <a:br>
              <a:rPr lang="en-GB" dirty="0"/>
            </a:br>
            <a:r>
              <a:rPr lang="en-GB" dirty="0"/>
              <a:t>  mediastinum from the superior mediastinum,</a:t>
            </a:r>
            <a:br>
              <a:rPr lang="en-GB" dirty="0"/>
            </a:br>
            <a:r>
              <a:rPr lang="en-GB" dirty="0"/>
              <a:t>  passing posterior to and to the right of the arch</a:t>
            </a:r>
            <a:br>
              <a:rPr lang="en-GB" dirty="0"/>
            </a:br>
            <a:r>
              <a:rPr lang="en-GB" dirty="0"/>
              <a:t>  of the aorta and posterior to the pericardium and</a:t>
            </a:r>
            <a:br>
              <a:rPr lang="en-GB" dirty="0"/>
            </a:br>
            <a:r>
              <a:rPr lang="en-GB" dirty="0"/>
              <a:t>  left atrium. </a:t>
            </a:r>
          </a:p>
          <a:p>
            <a:endParaRPr lang="en-GB" dirty="0"/>
          </a:p>
          <a:p>
            <a:r>
              <a:rPr lang="en-GB" dirty="0"/>
              <a:t>- The </a:t>
            </a:r>
            <a:r>
              <a:rPr lang="en-GB" dirty="0" err="1"/>
              <a:t>esophagus</a:t>
            </a:r>
            <a:r>
              <a:rPr lang="en-GB" dirty="0"/>
              <a:t> constitutes the primary posterior</a:t>
            </a:r>
            <a:br>
              <a:rPr lang="en-GB" dirty="0"/>
            </a:br>
            <a:r>
              <a:rPr lang="en-GB" dirty="0"/>
              <a:t>  relationship of the base of the heart. </a:t>
            </a:r>
            <a:br>
              <a:rPr lang="en-GB" dirty="0"/>
            </a:br>
            <a:endParaRPr lang="en-GB" dirty="0"/>
          </a:p>
          <a:p>
            <a:r>
              <a:rPr lang="en-GB" dirty="0"/>
              <a:t>- It then deviates to the left and passes through </a:t>
            </a:r>
            <a:br>
              <a:rPr lang="en-GB" dirty="0"/>
            </a:br>
            <a:r>
              <a:rPr lang="en-GB" dirty="0"/>
              <a:t>  the </a:t>
            </a:r>
            <a:r>
              <a:rPr lang="en-GB" dirty="0" err="1"/>
              <a:t>esophageal</a:t>
            </a:r>
            <a:r>
              <a:rPr lang="en-GB" dirty="0"/>
              <a:t> hiatus in the diaphragm at the</a:t>
            </a:r>
            <a:br>
              <a:rPr lang="en-GB" dirty="0"/>
            </a:br>
            <a:r>
              <a:rPr lang="en-GB" dirty="0"/>
              <a:t>  level of the T10 vertebra, anterior to the aorta.</a:t>
            </a:r>
          </a:p>
          <a:p>
            <a:r>
              <a:rPr lang="en-GB" dirty="0"/>
              <a:t>  The left n. </a:t>
            </a:r>
            <a:r>
              <a:rPr lang="en-GB" dirty="0" err="1"/>
              <a:t>vagus</a:t>
            </a:r>
            <a:r>
              <a:rPr lang="en-GB" dirty="0"/>
              <a:t> is in front of the </a:t>
            </a:r>
            <a:r>
              <a:rPr lang="en-GB" dirty="0" err="1"/>
              <a:t>esophagus</a:t>
            </a:r>
            <a:r>
              <a:rPr lang="en-GB" dirty="0"/>
              <a:t> and</a:t>
            </a:r>
            <a:br>
              <a:rPr lang="en-GB" dirty="0"/>
            </a:br>
            <a:r>
              <a:rPr lang="en-GB" dirty="0"/>
              <a:t>  the right n. </a:t>
            </a:r>
            <a:r>
              <a:rPr lang="en-GB" dirty="0" err="1"/>
              <a:t>vagus</a:t>
            </a:r>
            <a:r>
              <a:rPr lang="en-GB" dirty="0"/>
              <a:t> is behind the </a:t>
            </a:r>
            <a:r>
              <a:rPr lang="en-GB" dirty="0" err="1"/>
              <a:t>esophagus</a:t>
            </a:r>
            <a:endParaRPr lang="en-GB" dirty="0"/>
          </a:p>
        </p:txBody>
      </p:sp>
      <p:sp>
        <p:nvSpPr>
          <p:cNvPr id="5" name="Rectangle 4">
            <a:extLst>
              <a:ext uri="{FF2B5EF4-FFF2-40B4-BE49-F238E27FC236}">
                <a16:creationId xmlns:a16="http://schemas.microsoft.com/office/drawing/2014/main" id="{B78AF24B-5D79-6FE0-66FC-53FCF552CBE7}"/>
              </a:ext>
            </a:extLst>
          </p:cNvPr>
          <p:cNvSpPr txBox="1">
            <a:spLocks noChangeArrowheads="1"/>
          </p:cNvSpPr>
          <p:nvPr/>
        </p:nvSpPr>
        <p:spPr bwMode="auto">
          <a:xfrm>
            <a:off x="457200" y="274638"/>
            <a:ext cx="4259263"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a:buFontTx/>
            </a:pPr>
            <a:r>
              <a:rPr lang="sr-Latn-CS" altLang="en-US" sz="3200">
                <a:solidFill>
                  <a:srgbClr val="FFFF66"/>
                </a:solidFill>
              </a:rPr>
              <a:t>ESOPHAGUS</a:t>
            </a:r>
            <a:endParaRPr lang="en-US" sz="3200" dirty="0">
              <a:solidFill>
                <a:srgbClr val="FFFF66"/>
              </a:solidFill>
            </a:endParaRPr>
          </a:p>
        </p:txBody>
      </p:sp>
    </p:spTree>
    <p:extLst>
      <p:ext uri="{BB962C8B-B14F-4D97-AF65-F5344CB8AC3E}">
        <p14:creationId xmlns:p14="http://schemas.microsoft.com/office/powerpoint/2010/main" val="189422222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5" descr="jednjak odnosi 2"/>
          <p:cNvPicPr>
            <a:picLocks noGrp="1" noChangeAspect="1" noChangeArrowheads="1"/>
          </p:cNvPicPr>
          <p:nvPr>
            <p:ph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0" y="0"/>
            <a:ext cx="9144000" cy="6858000"/>
          </a:xfrm>
          <a:noFill/>
          <a:ln/>
        </p:spPr>
      </p:pic>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static.wikia.nocookie.net/ranzcrpart1/images/7/77/Anatomy_esophagus.gif/revision/latest/scale-to-width-down/528?cb=20150606084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0929"/>
            <a:ext cx="4033037" cy="34983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jednjak odnosi 2"/>
          <p:cNvPicPr>
            <a:picLocks noChangeAspect="1" noChangeArrowheads="1"/>
          </p:cNvPicPr>
          <p:nvPr/>
        </p:nvPicPr>
        <p:blipFill>
          <a:blip r:embed="rId3" cstate="print">
            <a:lum contrast="12000"/>
            <a:extLst>
              <a:ext uri="{28A0092B-C50C-407E-A947-70E740481C1C}">
                <a14:useLocalDpi xmlns:a14="http://schemas.microsoft.com/office/drawing/2010/main" val="0"/>
              </a:ext>
            </a:extLst>
          </a:blip>
          <a:srcRect/>
          <a:stretch>
            <a:fillRect/>
          </a:stretch>
        </p:blipFill>
        <p:spPr bwMode="auto">
          <a:xfrm>
            <a:off x="4597772" y="165270"/>
            <a:ext cx="4546228" cy="3409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jednjak izgled grada odnosi"/>
          <p:cNvPicPr>
            <a:picLocks noChangeAspect="1" noChangeArrowheads="1"/>
          </p:cNvPicPr>
          <p:nvPr/>
        </p:nvPicPr>
        <p:blipFill>
          <a:blip r:embed="rId4" cstate="print">
            <a:extLst>
              <a:ext uri="{28A0092B-C50C-407E-A947-70E740481C1C}">
                <a14:useLocalDpi xmlns:a14="http://schemas.microsoft.com/office/drawing/2010/main" val="0"/>
              </a:ext>
            </a:extLst>
          </a:blip>
          <a:srcRect b="4861"/>
          <a:stretch>
            <a:fillRect/>
          </a:stretch>
        </p:blipFill>
        <p:spPr bwMode="auto">
          <a:xfrm>
            <a:off x="1500683" y="3741139"/>
            <a:ext cx="3097089" cy="3083584"/>
          </a:xfrm>
          <a:prstGeom prst="rect">
            <a:avLst/>
          </a:prstGeom>
          <a:noFill/>
          <a:ln w="38100">
            <a:solidFill>
              <a:srgbClr val="C2C2FF"/>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7" descr="arcus aorte bocno"/>
          <p:cNvPicPr>
            <a:picLocks noChangeAspect="1" noChangeArrowheads="1"/>
          </p:cNvPicPr>
          <p:nvPr/>
        </p:nvPicPr>
        <p:blipFill>
          <a:blip r:embed="rId5" cstate="print">
            <a:extLst>
              <a:ext uri="{28A0092B-C50C-407E-A947-70E740481C1C}">
                <a14:useLocalDpi xmlns:a14="http://schemas.microsoft.com/office/drawing/2010/main" val="0"/>
              </a:ext>
            </a:extLst>
          </a:blip>
          <a:srcRect b="5904"/>
          <a:stretch>
            <a:fillRect/>
          </a:stretch>
        </p:blipFill>
        <p:spPr bwMode="auto">
          <a:xfrm>
            <a:off x="5580112" y="3641853"/>
            <a:ext cx="1947090" cy="317231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33516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1"/>
          <p:cNvSpPr txBox="1">
            <a:spLocks noChangeArrowheads="1"/>
          </p:cNvSpPr>
          <p:nvPr/>
        </p:nvSpPr>
        <p:spPr bwMode="auto">
          <a:xfrm>
            <a:off x="0" y="285750"/>
            <a:ext cx="43743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sr-Latn-CS" sz="2800" b="1" dirty="0">
                <a:solidFill>
                  <a:srgbClr val="FFC000"/>
                </a:solidFill>
              </a:rPr>
              <a:t>ESOPHAGEUS – </a:t>
            </a:r>
            <a:r>
              <a:rPr lang="en-GB" sz="2800" b="1" dirty="0">
                <a:solidFill>
                  <a:srgbClr val="FFC000"/>
                </a:solidFill>
              </a:rPr>
              <a:t>structure</a:t>
            </a:r>
            <a:endParaRPr lang="sr-Latn-CS" sz="2800" b="1" dirty="0">
              <a:solidFill>
                <a:srgbClr val="FFC000"/>
              </a:solidFill>
            </a:endParaRPr>
          </a:p>
        </p:txBody>
      </p:sp>
      <p:sp>
        <p:nvSpPr>
          <p:cNvPr id="3" name="TextBox 2"/>
          <p:cNvSpPr txBox="1"/>
          <p:nvPr/>
        </p:nvSpPr>
        <p:spPr>
          <a:xfrm>
            <a:off x="214282" y="1928802"/>
            <a:ext cx="5005790" cy="2554545"/>
          </a:xfrm>
          <a:prstGeom prst="rect">
            <a:avLst/>
          </a:prstGeom>
          <a:noFill/>
        </p:spPr>
        <p:txBody>
          <a:bodyPr wrap="square">
            <a:spAutoFit/>
          </a:bodyPr>
          <a:lstStyle/>
          <a:p>
            <a:pPr marL="457200" indent="-457200">
              <a:buFontTx/>
              <a:buAutoNum type="arabicParenR"/>
              <a:defRPr/>
            </a:pPr>
            <a:r>
              <a:rPr lang="sr-Latn-CS" sz="2000" b="1" dirty="0">
                <a:ln>
                  <a:solidFill>
                    <a:srgbClr val="FFC000"/>
                  </a:solidFill>
                </a:ln>
              </a:rPr>
              <a:t>Tunica muscularis</a:t>
            </a:r>
            <a:br>
              <a:rPr lang="sr-Latn-CS" sz="2000" b="1" dirty="0">
                <a:ln>
                  <a:solidFill>
                    <a:srgbClr val="FFC000"/>
                  </a:solidFill>
                </a:ln>
              </a:rPr>
            </a:br>
            <a:r>
              <a:rPr lang="sr-Latn-CS" sz="2000" b="1" dirty="0">
                <a:ln>
                  <a:solidFill>
                    <a:schemeClr val="tx1"/>
                  </a:solidFill>
                </a:ln>
              </a:rPr>
              <a:t>- </a:t>
            </a:r>
            <a:r>
              <a:rPr lang="en-GB" sz="2000" b="1" dirty="0">
                <a:ln>
                  <a:solidFill>
                    <a:schemeClr val="tx1"/>
                  </a:solidFill>
                </a:ln>
              </a:rPr>
              <a:t>longitudinal </a:t>
            </a:r>
            <a:r>
              <a:rPr lang="en-GB" sz="2000" b="1" dirty="0" err="1">
                <a:ln>
                  <a:solidFill>
                    <a:schemeClr val="tx1"/>
                  </a:solidFill>
                </a:ln>
              </a:rPr>
              <a:t>fibers</a:t>
            </a:r>
            <a:r>
              <a:rPr lang="en-GB" sz="2000" b="1" dirty="0">
                <a:ln>
                  <a:solidFill>
                    <a:schemeClr val="tx1"/>
                  </a:solidFill>
                </a:ln>
              </a:rPr>
              <a:t> (superficially)</a:t>
            </a:r>
            <a:br>
              <a:rPr lang="sr-Latn-CS" sz="2000" b="1" dirty="0">
                <a:ln>
                  <a:solidFill>
                    <a:schemeClr val="tx1"/>
                  </a:solidFill>
                </a:ln>
              </a:rPr>
            </a:br>
            <a:r>
              <a:rPr lang="sr-Latn-CS" sz="2000" b="1" dirty="0">
                <a:ln>
                  <a:solidFill>
                    <a:schemeClr val="tx1"/>
                  </a:solidFill>
                </a:ln>
              </a:rPr>
              <a:t>- </a:t>
            </a:r>
            <a:r>
              <a:rPr lang="en-GB" sz="2000" b="1" dirty="0">
                <a:ln>
                  <a:solidFill>
                    <a:schemeClr val="tx1"/>
                  </a:solidFill>
                </a:ln>
              </a:rPr>
              <a:t>circular </a:t>
            </a:r>
            <a:r>
              <a:rPr lang="en-GB" sz="2000" b="1" dirty="0" err="1">
                <a:ln>
                  <a:solidFill>
                    <a:schemeClr val="tx1"/>
                  </a:solidFill>
                </a:ln>
              </a:rPr>
              <a:t>fibers</a:t>
            </a:r>
            <a:r>
              <a:rPr lang="en-GB" sz="2000" b="1" dirty="0">
                <a:ln>
                  <a:solidFill>
                    <a:schemeClr val="tx1"/>
                  </a:solidFill>
                </a:ln>
              </a:rPr>
              <a:t> (deeply)</a:t>
            </a:r>
            <a:endParaRPr lang="sr-Latn-CS" sz="2000" b="1" dirty="0">
              <a:ln>
                <a:solidFill>
                  <a:schemeClr val="tx1"/>
                </a:solidFill>
              </a:ln>
            </a:endParaRPr>
          </a:p>
          <a:p>
            <a:pPr marL="457200" indent="-457200">
              <a:buFontTx/>
              <a:buAutoNum type="arabicParenR"/>
              <a:defRPr/>
            </a:pPr>
            <a:r>
              <a:rPr lang="sr-Latn-CS" sz="2000" b="1" dirty="0">
                <a:ln>
                  <a:solidFill>
                    <a:srgbClr val="FFC000"/>
                  </a:solidFill>
                </a:ln>
              </a:rPr>
              <a:t>Tunica submucosa</a:t>
            </a:r>
            <a:br>
              <a:rPr lang="sr-Latn-CS" sz="2000" b="1" dirty="0">
                <a:ln>
                  <a:solidFill>
                    <a:srgbClr val="FFC000"/>
                  </a:solidFill>
                </a:ln>
              </a:rPr>
            </a:br>
            <a:r>
              <a:rPr lang="sr-Latn-CS" sz="2000" b="1" dirty="0">
                <a:ln>
                  <a:solidFill>
                    <a:schemeClr val="tx1">
                      <a:lumMod val="95000"/>
                    </a:schemeClr>
                  </a:solidFill>
                </a:ln>
              </a:rPr>
              <a:t>- </a:t>
            </a:r>
            <a:r>
              <a:rPr lang="en-GB" sz="2000" b="1" dirty="0">
                <a:ln>
                  <a:solidFill>
                    <a:schemeClr val="tx1">
                      <a:lumMod val="95000"/>
                    </a:schemeClr>
                  </a:solidFill>
                </a:ln>
              </a:rPr>
              <a:t>adipose tissue</a:t>
            </a:r>
            <a:br>
              <a:rPr lang="sr-Latn-CS" sz="2000" b="1" dirty="0">
                <a:ln>
                  <a:solidFill>
                    <a:schemeClr val="tx1">
                      <a:lumMod val="95000"/>
                    </a:schemeClr>
                  </a:solidFill>
                </a:ln>
              </a:rPr>
            </a:br>
            <a:r>
              <a:rPr lang="sr-Latn-CS" sz="2000" b="1" dirty="0">
                <a:ln>
                  <a:solidFill>
                    <a:schemeClr val="tx1">
                      <a:lumMod val="95000"/>
                    </a:schemeClr>
                  </a:solidFill>
                </a:ln>
              </a:rPr>
              <a:t>- </a:t>
            </a:r>
            <a:r>
              <a:rPr lang="en-GB" sz="2000" b="1" dirty="0">
                <a:ln>
                  <a:solidFill>
                    <a:schemeClr val="tx1">
                      <a:lumMod val="95000"/>
                    </a:schemeClr>
                  </a:solidFill>
                </a:ln>
              </a:rPr>
              <a:t>fibrous tissue</a:t>
            </a:r>
            <a:br>
              <a:rPr lang="sr-Latn-CS" sz="2000" b="1" dirty="0">
                <a:ln>
                  <a:solidFill>
                    <a:schemeClr val="tx1">
                      <a:lumMod val="95000"/>
                    </a:schemeClr>
                  </a:solidFill>
                </a:ln>
              </a:rPr>
            </a:br>
            <a:r>
              <a:rPr lang="sr-Latn-CS" sz="2000" b="1" dirty="0">
                <a:ln>
                  <a:solidFill>
                    <a:schemeClr val="tx1">
                      <a:lumMod val="95000"/>
                    </a:schemeClr>
                  </a:solidFill>
                </a:ln>
              </a:rPr>
              <a:t>- </a:t>
            </a:r>
            <a:r>
              <a:rPr lang="en-GB" sz="2000" b="1" dirty="0">
                <a:ln>
                  <a:solidFill>
                    <a:schemeClr val="tx1">
                      <a:lumMod val="95000"/>
                    </a:schemeClr>
                  </a:solidFill>
                </a:ln>
              </a:rPr>
              <a:t>blood vessels and nerves</a:t>
            </a:r>
            <a:endParaRPr lang="sr-Latn-CS" sz="2000" b="1" dirty="0">
              <a:ln>
                <a:solidFill>
                  <a:schemeClr val="tx1">
                    <a:lumMod val="95000"/>
                  </a:schemeClr>
                </a:solidFill>
              </a:ln>
            </a:endParaRPr>
          </a:p>
          <a:p>
            <a:pPr marL="457200" indent="-457200">
              <a:buFontTx/>
              <a:buAutoNum type="arabicParenR"/>
              <a:defRPr/>
            </a:pPr>
            <a:r>
              <a:rPr lang="sr-Latn-CS" sz="2000" b="1" dirty="0">
                <a:ln>
                  <a:solidFill>
                    <a:srgbClr val="FFC000"/>
                  </a:solidFill>
                </a:ln>
              </a:rPr>
              <a:t>Tunica mucosa</a:t>
            </a:r>
            <a:endParaRPr lang="sr-Latn-CS" sz="2000" b="1" dirty="0"/>
          </a:p>
        </p:txBody>
      </p:sp>
      <p:pic>
        <p:nvPicPr>
          <p:cNvPr id="76804" name="Picture 5" descr="jednjak izgled grada odnosi"/>
          <p:cNvPicPr>
            <a:picLocks noChangeAspect="1" noChangeArrowheads="1"/>
          </p:cNvPicPr>
          <p:nvPr/>
        </p:nvPicPr>
        <p:blipFill>
          <a:blip r:embed="rId2" cstate="print">
            <a:extLst>
              <a:ext uri="{28A0092B-C50C-407E-A947-70E740481C1C}">
                <a14:useLocalDpi xmlns:a14="http://schemas.microsoft.com/office/drawing/2010/main" val="0"/>
              </a:ext>
            </a:extLst>
          </a:blip>
          <a:srcRect b="4861"/>
          <a:stretch>
            <a:fillRect/>
          </a:stretch>
        </p:blipFill>
        <p:spPr bwMode="auto">
          <a:xfrm>
            <a:off x="5724116" y="-120122"/>
            <a:ext cx="3295725" cy="328090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6805" name="TextBox 2"/>
          <p:cNvSpPr txBox="1">
            <a:spLocks noChangeArrowheads="1"/>
          </p:cNvSpPr>
          <p:nvPr/>
        </p:nvSpPr>
        <p:spPr bwMode="auto">
          <a:xfrm>
            <a:off x="30969" y="5396145"/>
            <a:ext cx="58272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2400" b="1" dirty="0"/>
              <a:t>Gastroesophageal sphincter</a:t>
            </a:r>
            <a:br>
              <a:rPr lang="en-GB" sz="2400" b="1" dirty="0"/>
            </a:br>
            <a:r>
              <a:rPr lang="sr-Latn-CS" sz="2400" b="1" dirty="0"/>
              <a:t> – </a:t>
            </a:r>
            <a:r>
              <a:rPr lang="en-GB" sz="2400" b="1" dirty="0"/>
              <a:t>wider circular muscular layer at the</a:t>
            </a:r>
            <a:br>
              <a:rPr lang="en-GB" sz="2400" b="1" dirty="0"/>
            </a:br>
            <a:r>
              <a:rPr lang="en-GB" sz="2400" b="1" dirty="0"/>
              <a:t>    border with stomach (ostium </a:t>
            </a:r>
            <a:r>
              <a:rPr lang="en-GB" sz="2400" b="1" dirty="0" err="1"/>
              <a:t>cardiacum</a:t>
            </a:r>
            <a:r>
              <a:rPr lang="en-GB" sz="2400" b="1" dirty="0"/>
              <a:t>)</a:t>
            </a:r>
            <a:endParaRPr lang="sr-Latn-CS" sz="2400" b="1"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l="30469" t="14999" r="28516" b="10001"/>
          <a:stretch>
            <a:fillRect/>
          </a:stretch>
        </p:blipFill>
        <p:spPr bwMode="auto">
          <a:xfrm>
            <a:off x="5777280" y="3152216"/>
            <a:ext cx="3242561" cy="370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98611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Box 1"/>
          <p:cNvSpPr txBox="1">
            <a:spLocks noChangeArrowheads="1"/>
          </p:cNvSpPr>
          <p:nvPr/>
        </p:nvSpPr>
        <p:spPr bwMode="auto">
          <a:xfrm>
            <a:off x="1141201" y="0"/>
            <a:ext cx="61504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a:spcBef>
                <a:spcPct val="0"/>
              </a:spcBef>
              <a:buClrTx/>
              <a:buSzTx/>
              <a:buFontTx/>
              <a:buNone/>
            </a:pPr>
            <a:r>
              <a:rPr lang="sr-Latn-CS" sz="2800" b="1" dirty="0">
                <a:solidFill>
                  <a:srgbClr val="FFC000"/>
                </a:solidFill>
              </a:rPr>
              <a:t>ESOPHAGEUS – PARS </a:t>
            </a:r>
            <a:r>
              <a:rPr lang="en-GB" sz="2800" b="1" dirty="0">
                <a:solidFill>
                  <a:srgbClr val="FFC000"/>
                </a:solidFill>
              </a:rPr>
              <a:t>THORACICA</a:t>
            </a:r>
          </a:p>
          <a:p>
            <a:pPr algn="ctr">
              <a:spcBef>
                <a:spcPct val="0"/>
              </a:spcBef>
              <a:buClrTx/>
              <a:buSzTx/>
              <a:buFontTx/>
              <a:buNone/>
            </a:pPr>
            <a:r>
              <a:rPr lang="en-GB" sz="2800" b="1" dirty="0">
                <a:solidFill>
                  <a:srgbClr val="FFC000"/>
                </a:solidFill>
              </a:rPr>
              <a:t>Blood supply</a:t>
            </a:r>
            <a:endParaRPr lang="sr-Latn-CS" sz="2800" b="1" dirty="0">
              <a:solidFill>
                <a:srgbClr val="FFC000"/>
              </a:solidFill>
            </a:endParaRPr>
          </a:p>
        </p:txBody>
      </p:sp>
      <p:sp>
        <p:nvSpPr>
          <p:cNvPr id="3" name="TextBox 2"/>
          <p:cNvSpPr txBox="1"/>
          <p:nvPr/>
        </p:nvSpPr>
        <p:spPr>
          <a:xfrm>
            <a:off x="214282" y="857233"/>
            <a:ext cx="8929718" cy="3447098"/>
          </a:xfrm>
          <a:prstGeom prst="rect">
            <a:avLst/>
          </a:prstGeom>
          <a:noFill/>
        </p:spPr>
        <p:txBody>
          <a:bodyPr>
            <a:spAutoFit/>
          </a:bodyPr>
          <a:lstStyle/>
          <a:p>
            <a:pPr>
              <a:defRPr/>
            </a:pPr>
            <a:r>
              <a:rPr lang="en-GB" b="1" dirty="0">
                <a:ln>
                  <a:solidFill>
                    <a:srgbClr val="FFC000"/>
                  </a:solidFill>
                </a:ln>
              </a:rPr>
              <a:t>Arteries</a:t>
            </a:r>
            <a:r>
              <a:rPr lang="sr-Latn-CS" b="1" dirty="0">
                <a:ln>
                  <a:solidFill>
                    <a:srgbClr val="FFC000"/>
                  </a:solidFill>
                </a:ln>
              </a:rPr>
              <a:t>:</a:t>
            </a:r>
          </a:p>
          <a:p>
            <a:pPr>
              <a:defRPr/>
            </a:pPr>
            <a:r>
              <a:rPr lang="sr-Latn-CS" b="1" dirty="0">
                <a:ln>
                  <a:solidFill>
                    <a:schemeClr val="tx1"/>
                  </a:solidFill>
                </a:ln>
              </a:rPr>
              <a:t>-</a:t>
            </a:r>
            <a:r>
              <a:rPr lang="sr-Latn-CS" b="1" dirty="0">
                <a:ln>
                  <a:solidFill>
                    <a:srgbClr val="FFC000"/>
                  </a:solidFill>
                </a:ln>
              </a:rPr>
              <a:t> </a:t>
            </a:r>
            <a:r>
              <a:rPr lang="sr-Latn-CS" b="1" dirty="0">
                <a:ln>
                  <a:solidFill>
                    <a:schemeClr val="tx1"/>
                  </a:solidFill>
                </a:ln>
              </a:rPr>
              <a:t>a. </a:t>
            </a:r>
            <a:r>
              <a:rPr lang="en-GB" b="1" dirty="0" err="1">
                <a:ln>
                  <a:solidFill>
                    <a:schemeClr val="tx1"/>
                  </a:solidFill>
                </a:ln>
              </a:rPr>
              <a:t>thyroidea</a:t>
            </a:r>
            <a:r>
              <a:rPr lang="en-GB" b="1" dirty="0">
                <a:ln>
                  <a:solidFill>
                    <a:schemeClr val="tx1"/>
                  </a:solidFill>
                </a:ln>
              </a:rPr>
              <a:t> inferior (for the cervical part</a:t>
            </a:r>
            <a:r>
              <a:rPr lang="sr-Cyrl-RS" b="1" dirty="0">
                <a:ln>
                  <a:solidFill>
                    <a:schemeClr val="tx1"/>
                  </a:solidFill>
                </a:ln>
              </a:rPr>
              <a:t>)</a:t>
            </a:r>
            <a:endParaRPr lang="sr-Latn-CS" b="1" dirty="0">
              <a:ln>
                <a:solidFill>
                  <a:schemeClr val="tx1"/>
                </a:solidFill>
              </a:ln>
            </a:endParaRPr>
          </a:p>
          <a:p>
            <a:pPr>
              <a:buFontTx/>
              <a:buChar char="-"/>
              <a:defRPr/>
            </a:pPr>
            <a:r>
              <a:rPr lang="sr-Latn-CS" b="1" dirty="0">
                <a:ln>
                  <a:solidFill>
                    <a:schemeClr val="tx1"/>
                  </a:solidFill>
                </a:ln>
              </a:rPr>
              <a:t> </a:t>
            </a:r>
            <a:r>
              <a:rPr lang="en-GB" b="1" dirty="0" err="1">
                <a:ln>
                  <a:solidFill>
                    <a:schemeClr val="tx1"/>
                  </a:solidFill>
                </a:ln>
              </a:rPr>
              <a:t>rr</a:t>
            </a:r>
            <a:r>
              <a:rPr lang="en-GB" b="1" dirty="0">
                <a:ln>
                  <a:solidFill>
                    <a:schemeClr val="tx1"/>
                  </a:solidFill>
                </a:ln>
              </a:rPr>
              <a:t>. </a:t>
            </a:r>
            <a:r>
              <a:rPr lang="en-GB" b="1" dirty="0" err="1">
                <a:ln>
                  <a:solidFill>
                    <a:schemeClr val="tx1"/>
                  </a:solidFill>
                </a:ln>
              </a:rPr>
              <a:t>esophagei</a:t>
            </a:r>
            <a:r>
              <a:rPr lang="en-GB" b="1" dirty="0">
                <a:ln>
                  <a:solidFill>
                    <a:schemeClr val="tx1"/>
                  </a:solidFill>
                </a:ln>
              </a:rPr>
              <a:t> (branches aorta </a:t>
            </a:r>
            <a:r>
              <a:rPr lang="en-GB" b="1" dirty="0" err="1">
                <a:ln>
                  <a:solidFill>
                    <a:schemeClr val="tx1"/>
                  </a:solidFill>
                </a:ln>
              </a:rPr>
              <a:t>thoracica</a:t>
            </a:r>
            <a:r>
              <a:rPr lang="en-GB" b="1" dirty="0">
                <a:ln>
                  <a:solidFill>
                    <a:schemeClr val="tx1"/>
                  </a:solidFill>
                </a:ln>
              </a:rPr>
              <a:t>, aa. </a:t>
            </a:r>
            <a:r>
              <a:rPr lang="en-GB" b="1" dirty="0" err="1">
                <a:ln>
                  <a:solidFill>
                    <a:schemeClr val="tx1"/>
                  </a:solidFill>
                </a:ln>
              </a:rPr>
              <a:t>Intercostales</a:t>
            </a:r>
            <a:r>
              <a:rPr lang="en-GB" b="1" dirty="0">
                <a:ln>
                  <a:solidFill>
                    <a:schemeClr val="tx1"/>
                  </a:solidFill>
                </a:ln>
              </a:rPr>
              <a:t>, a. </a:t>
            </a:r>
            <a:r>
              <a:rPr lang="en-GB" b="1" dirty="0" err="1">
                <a:ln>
                  <a:solidFill>
                    <a:schemeClr val="tx1"/>
                  </a:solidFill>
                </a:ln>
              </a:rPr>
              <a:t>thoracica</a:t>
            </a:r>
            <a:br>
              <a:rPr lang="en-GB" b="1" dirty="0">
                <a:ln>
                  <a:solidFill>
                    <a:schemeClr val="tx1"/>
                  </a:solidFill>
                </a:ln>
              </a:rPr>
            </a:br>
            <a:r>
              <a:rPr lang="en-GB" b="1" dirty="0">
                <a:ln>
                  <a:solidFill>
                    <a:schemeClr val="tx1"/>
                  </a:solidFill>
                </a:ln>
              </a:rPr>
              <a:t>  interna) – for thoracic part</a:t>
            </a:r>
          </a:p>
          <a:p>
            <a:pPr>
              <a:buFontTx/>
              <a:buChar char="-"/>
              <a:defRPr/>
            </a:pPr>
            <a:r>
              <a:rPr lang="en-GB" b="1" dirty="0">
                <a:ln>
                  <a:solidFill>
                    <a:schemeClr val="tx1"/>
                  </a:solidFill>
                </a:ln>
              </a:rPr>
              <a:t> a. </a:t>
            </a:r>
            <a:r>
              <a:rPr lang="en-GB" b="1" dirty="0" err="1">
                <a:ln>
                  <a:solidFill>
                    <a:schemeClr val="tx1"/>
                  </a:solidFill>
                </a:ln>
              </a:rPr>
              <a:t>phrenica</a:t>
            </a:r>
            <a:r>
              <a:rPr lang="en-GB" b="1" dirty="0">
                <a:ln>
                  <a:solidFill>
                    <a:schemeClr val="tx1"/>
                  </a:solidFill>
                </a:ln>
              </a:rPr>
              <a:t> superior (branch of thoracic aorta) and </a:t>
            </a:r>
            <a:br>
              <a:rPr lang="en-GB" b="1" dirty="0">
                <a:ln>
                  <a:solidFill>
                    <a:schemeClr val="tx1"/>
                  </a:solidFill>
                </a:ln>
              </a:rPr>
            </a:br>
            <a:r>
              <a:rPr lang="en-GB" b="1" dirty="0">
                <a:ln>
                  <a:solidFill>
                    <a:schemeClr val="tx1"/>
                  </a:solidFill>
                </a:ln>
              </a:rPr>
              <a:t>   a. </a:t>
            </a:r>
            <a:r>
              <a:rPr lang="en-GB" b="1" dirty="0" err="1">
                <a:ln>
                  <a:solidFill>
                    <a:schemeClr val="tx1"/>
                  </a:solidFill>
                </a:ln>
              </a:rPr>
              <a:t>phrenica</a:t>
            </a:r>
            <a:r>
              <a:rPr lang="en-GB" b="1" dirty="0">
                <a:ln>
                  <a:solidFill>
                    <a:schemeClr val="tx1"/>
                  </a:solidFill>
                </a:ln>
              </a:rPr>
              <a:t> inferior (branch of abdominal aorta) – for thoracic part</a:t>
            </a:r>
            <a:endParaRPr lang="sr-Latn-CS" b="1" dirty="0">
              <a:ln>
                <a:solidFill>
                  <a:schemeClr val="tx1"/>
                </a:solidFill>
              </a:ln>
            </a:endParaRPr>
          </a:p>
          <a:p>
            <a:pPr>
              <a:buFontTx/>
              <a:buChar char="-"/>
              <a:defRPr/>
            </a:pPr>
            <a:endParaRPr lang="sr-Latn-CS" b="1" dirty="0">
              <a:ln>
                <a:solidFill>
                  <a:schemeClr val="tx1"/>
                </a:solidFill>
              </a:ln>
            </a:endParaRPr>
          </a:p>
          <a:p>
            <a:pPr>
              <a:defRPr/>
            </a:pPr>
            <a:r>
              <a:rPr lang="en-GB" b="1" dirty="0">
                <a:ln>
                  <a:solidFill>
                    <a:srgbClr val="FFC000"/>
                  </a:solidFill>
                </a:ln>
              </a:rPr>
              <a:t>Veins</a:t>
            </a:r>
            <a:r>
              <a:rPr lang="sr-Latn-CS" b="1" dirty="0">
                <a:ln>
                  <a:solidFill>
                    <a:srgbClr val="FFC000"/>
                  </a:solidFill>
                </a:ln>
              </a:rPr>
              <a:t>:</a:t>
            </a:r>
            <a:endParaRPr lang="en-GB" b="1" dirty="0">
              <a:ln>
                <a:solidFill>
                  <a:srgbClr val="FFC000"/>
                </a:solidFill>
              </a:ln>
            </a:endParaRPr>
          </a:p>
          <a:p>
            <a:pPr>
              <a:defRPr/>
            </a:pPr>
            <a:r>
              <a:rPr lang="en-GB" b="1" dirty="0">
                <a:ln>
                  <a:solidFill>
                    <a:schemeClr val="tx1"/>
                  </a:solidFill>
                </a:ln>
              </a:rPr>
              <a:t>-</a:t>
            </a:r>
            <a:r>
              <a:rPr lang="sr-Latn-CS" b="1" dirty="0">
                <a:ln>
                  <a:solidFill>
                    <a:schemeClr val="tx1"/>
                  </a:solidFill>
                </a:ln>
              </a:rPr>
              <a:t> </a:t>
            </a:r>
            <a:r>
              <a:rPr lang="en-GB" b="1" dirty="0">
                <a:ln>
                  <a:solidFill>
                    <a:schemeClr val="tx1"/>
                  </a:solidFill>
                </a:ln>
              </a:rPr>
              <a:t>From cervical part </a:t>
            </a:r>
            <a:r>
              <a:rPr lang="sr-Latn-CS" b="1" dirty="0">
                <a:ln>
                  <a:solidFill>
                    <a:schemeClr val="tx1"/>
                  </a:solidFill>
                </a:ln>
              </a:rPr>
              <a:t>– v. </a:t>
            </a:r>
            <a:r>
              <a:rPr lang="en-GB" b="1" dirty="0" err="1">
                <a:ln>
                  <a:solidFill>
                    <a:schemeClr val="tx1"/>
                  </a:solidFill>
                </a:ln>
              </a:rPr>
              <a:t>thyroidea</a:t>
            </a:r>
            <a:r>
              <a:rPr lang="sr-Latn-CS" b="1" dirty="0">
                <a:ln>
                  <a:solidFill>
                    <a:schemeClr val="tx1"/>
                  </a:solidFill>
                </a:ln>
              </a:rPr>
              <a:t> </a:t>
            </a:r>
            <a:r>
              <a:rPr lang="sr-Latn-CS" b="1" dirty="0" err="1">
                <a:ln>
                  <a:solidFill>
                    <a:schemeClr val="tx1"/>
                  </a:solidFill>
                </a:ln>
              </a:rPr>
              <a:t>inferior</a:t>
            </a:r>
            <a:r>
              <a:rPr lang="en-GB" b="1" dirty="0">
                <a:ln>
                  <a:solidFill>
                    <a:schemeClr val="tx1"/>
                  </a:solidFill>
                </a:ln>
              </a:rPr>
              <a:t>  (drains into brachiocephalic vein)</a:t>
            </a:r>
            <a:endParaRPr lang="sr-Latn-CS" b="1" dirty="0">
              <a:ln>
                <a:solidFill>
                  <a:srgbClr val="FFC000"/>
                </a:solidFill>
              </a:ln>
            </a:endParaRPr>
          </a:p>
          <a:p>
            <a:pPr>
              <a:buFontTx/>
              <a:buChar char="-"/>
              <a:defRPr/>
            </a:pPr>
            <a:r>
              <a:rPr lang="sr-Latn-CS" b="1" dirty="0">
                <a:ln>
                  <a:solidFill>
                    <a:schemeClr val="tx1"/>
                  </a:solidFill>
                </a:ln>
              </a:rPr>
              <a:t> </a:t>
            </a:r>
            <a:r>
              <a:rPr lang="en-GB" b="1" dirty="0">
                <a:ln>
                  <a:solidFill>
                    <a:schemeClr val="tx1"/>
                  </a:solidFill>
                </a:ln>
              </a:rPr>
              <a:t>From thoracic part</a:t>
            </a:r>
            <a:r>
              <a:rPr lang="sr-Latn-CS" b="1" dirty="0">
                <a:ln>
                  <a:solidFill>
                    <a:schemeClr val="tx1"/>
                  </a:solidFill>
                </a:ln>
              </a:rPr>
              <a:t>–</a:t>
            </a:r>
            <a:r>
              <a:rPr lang="en-GB" b="1" dirty="0">
                <a:ln>
                  <a:solidFill>
                    <a:schemeClr val="tx1"/>
                  </a:solidFill>
                </a:ln>
              </a:rPr>
              <a:t> v. azygos (right side) or</a:t>
            </a:r>
            <a:r>
              <a:rPr lang="sr-Cyrl-RS" b="1" dirty="0">
                <a:ln>
                  <a:solidFill>
                    <a:schemeClr val="tx1"/>
                  </a:solidFill>
                </a:ln>
              </a:rPr>
              <a:t> </a:t>
            </a:r>
            <a:r>
              <a:rPr lang="en-GB" b="1" dirty="0">
                <a:ln>
                  <a:solidFill>
                    <a:schemeClr val="tx1"/>
                  </a:solidFill>
                </a:ln>
              </a:rPr>
              <a:t>v. hemiazygos (left side)</a:t>
            </a:r>
            <a:br>
              <a:rPr lang="sr-Cyrl-RS" b="1" dirty="0">
                <a:ln>
                  <a:solidFill>
                    <a:schemeClr val="tx1"/>
                  </a:solidFill>
                </a:ln>
              </a:rPr>
            </a:br>
            <a:r>
              <a:rPr lang="sr-Cyrl-RS" b="1" dirty="0">
                <a:ln>
                  <a:solidFill>
                    <a:schemeClr val="tx1"/>
                  </a:solidFill>
                </a:ln>
              </a:rPr>
              <a:t>              (</a:t>
            </a:r>
            <a:r>
              <a:rPr lang="en-GB" b="1" dirty="0">
                <a:ln>
                  <a:solidFill>
                    <a:schemeClr val="tx1"/>
                  </a:solidFill>
                </a:ln>
              </a:rPr>
              <a:t>vena azygos drains into</a:t>
            </a:r>
            <a:r>
              <a:rPr lang="sr-Cyrl-RS" b="1" dirty="0">
                <a:ln>
                  <a:solidFill>
                    <a:schemeClr val="tx1"/>
                  </a:solidFill>
                </a:ln>
              </a:rPr>
              <a:t> </a:t>
            </a:r>
            <a:r>
              <a:rPr lang="en-GB" b="1" dirty="0">
                <a:ln>
                  <a:solidFill>
                    <a:schemeClr val="tx1"/>
                  </a:solidFill>
                </a:ln>
              </a:rPr>
              <a:t>v. cava superior)</a:t>
            </a:r>
            <a:endParaRPr lang="sr-Latn-CS" b="1" dirty="0">
              <a:ln>
                <a:solidFill>
                  <a:schemeClr val="tx1"/>
                </a:solidFill>
              </a:ln>
            </a:endParaRPr>
          </a:p>
          <a:p>
            <a:pPr>
              <a:buFontTx/>
              <a:buChar char="-"/>
              <a:defRPr/>
            </a:pPr>
            <a:endParaRPr lang="sr-Latn-CS" sz="2000" b="1" dirty="0">
              <a:ln>
                <a:solidFill>
                  <a:schemeClr val="tx1"/>
                </a:solidFill>
              </a:ln>
            </a:endParaRPr>
          </a:p>
        </p:txBody>
      </p:sp>
      <p:pic>
        <p:nvPicPr>
          <p:cNvPr id="78852" name="Picture 5" descr="jednjak odnosi 2"/>
          <p:cNvPicPr>
            <a:picLocks noChangeAspect="1" noChangeArrowheads="1"/>
          </p:cNvPicPr>
          <p:nvPr/>
        </p:nvPicPr>
        <p:blipFill>
          <a:blip r:embed="rId2" cstate="print">
            <a:lum contrast="12000"/>
            <a:extLst>
              <a:ext uri="{28A0092B-C50C-407E-A947-70E740481C1C}">
                <a14:useLocalDpi xmlns:a14="http://schemas.microsoft.com/office/drawing/2010/main" val="0"/>
              </a:ext>
            </a:extLst>
          </a:blip>
          <a:srcRect t="6300" b="5498"/>
          <a:stretch>
            <a:fillRect/>
          </a:stretch>
        </p:blipFill>
        <p:spPr bwMode="auto">
          <a:xfrm>
            <a:off x="4499992" y="4130475"/>
            <a:ext cx="4644008" cy="272752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3977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thorax16a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357188"/>
            <a:ext cx="7888287"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2"/>
          <p:cNvSpPr txBox="1">
            <a:spLocks noChangeArrowheads="1"/>
          </p:cNvSpPr>
          <p:nvPr/>
        </p:nvSpPr>
        <p:spPr bwMode="auto">
          <a:xfrm>
            <a:off x="1428750" y="3357563"/>
            <a:ext cx="51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AD</a:t>
            </a:r>
          </a:p>
        </p:txBody>
      </p:sp>
      <p:sp>
        <p:nvSpPr>
          <p:cNvPr id="16388" name="Rectangle 3"/>
          <p:cNvSpPr>
            <a:spLocks noChangeArrowheads="1"/>
          </p:cNvSpPr>
          <p:nvPr/>
        </p:nvSpPr>
        <p:spPr bwMode="auto">
          <a:xfrm>
            <a:off x="3500438" y="257175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AS</a:t>
            </a:r>
          </a:p>
        </p:txBody>
      </p:sp>
      <p:sp>
        <p:nvSpPr>
          <p:cNvPr id="16389" name="Rectangle 4"/>
          <p:cNvSpPr>
            <a:spLocks noChangeArrowheads="1"/>
          </p:cNvSpPr>
          <p:nvPr/>
        </p:nvSpPr>
        <p:spPr bwMode="auto">
          <a:xfrm>
            <a:off x="2786063" y="428625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VD</a:t>
            </a:r>
          </a:p>
        </p:txBody>
      </p:sp>
      <p:sp>
        <p:nvSpPr>
          <p:cNvPr id="16390" name="Rectangle 5"/>
          <p:cNvSpPr>
            <a:spLocks noChangeArrowheads="1"/>
          </p:cNvSpPr>
          <p:nvPr/>
        </p:nvSpPr>
        <p:spPr bwMode="auto">
          <a:xfrm>
            <a:off x="4286250" y="4143375"/>
            <a:ext cx="492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61616"/>
                </a:solidFill>
              </a:rPr>
              <a:t>VS</a:t>
            </a:r>
          </a:p>
        </p:txBody>
      </p:sp>
      <p:sp>
        <p:nvSpPr>
          <p:cNvPr id="16391" name="Rectangle 6"/>
          <p:cNvSpPr>
            <a:spLocks noChangeArrowheads="1"/>
          </p:cNvSpPr>
          <p:nvPr/>
        </p:nvSpPr>
        <p:spPr bwMode="auto">
          <a:xfrm>
            <a:off x="2786063" y="2571750"/>
            <a:ext cx="479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0000"/>
                </a:solidFill>
              </a:rPr>
              <a:t>TP</a:t>
            </a:r>
          </a:p>
        </p:txBody>
      </p:sp>
      <p:sp>
        <p:nvSpPr>
          <p:cNvPr id="16392" name="Rectangle 7"/>
          <p:cNvSpPr>
            <a:spLocks noChangeArrowheads="1"/>
          </p:cNvSpPr>
          <p:nvPr/>
        </p:nvSpPr>
        <p:spPr bwMode="auto">
          <a:xfrm>
            <a:off x="1928813" y="2500313"/>
            <a:ext cx="350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0000"/>
                </a:solidFill>
              </a:rPr>
              <a:t>A</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Box 1"/>
          <p:cNvSpPr txBox="1">
            <a:spLocks noChangeArrowheads="1"/>
          </p:cNvSpPr>
          <p:nvPr/>
        </p:nvSpPr>
        <p:spPr bwMode="auto">
          <a:xfrm>
            <a:off x="1107927" y="0"/>
            <a:ext cx="63407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2800" b="1" dirty="0">
                <a:solidFill>
                  <a:srgbClr val="FFC000"/>
                </a:solidFill>
              </a:rPr>
              <a:t>ESOPHAGEUS – PARS </a:t>
            </a:r>
            <a:r>
              <a:rPr lang="en-GB" altLang="en-US" sz="2800" b="1" dirty="0">
                <a:solidFill>
                  <a:srgbClr val="FFC000"/>
                </a:solidFill>
              </a:rPr>
              <a:t>THORACICA</a:t>
            </a:r>
            <a:endParaRPr lang="sr-Latn-CS" altLang="en-US" sz="2800" b="1" dirty="0">
              <a:solidFill>
                <a:srgbClr val="FFC000"/>
              </a:solidFill>
            </a:endParaRPr>
          </a:p>
          <a:p>
            <a:pPr algn="ctr" eaLnBrk="1" hangingPunct="1"/>
            <a:r>
              <a:rPr lang="en-GB" altLang="en-US" sz="2800" b="1" dirty="0">
                <a:solidFill>
                  <a:srgbClr val="FFC000"/>
                </a:solidFill>
              </a:rPr>
              <a:t>Lymph drainage and Nerve supply</a:t>
            </a:r>
            <a:endParaRPr lang="sr-Latn-CS" altLang="en-US" sz="2800" b="1" dirty="0">
              <a:solidFill>
                <a:srgbClr val="FFC000"/>
              </a:solidFill>
            </a:endParaRPr>
          </a:p>
        </p:txBody>
      </p:sp>
      <p:pic>
        <p:nvPicPr>
          <p:cNvPr id="139268" name="Picture 4"/>
          <p:cNvPicPr>
            <a:picLocks noChangeAspect="1" noChangeArrowheads="1"/>
          </p:cNvPicPr>
          <p:nvPr/>
        </p:nvPicPr>
        <p:blipFill>
          <a:blip r:embed="rId2">
            <a:extLst>
              <a:ext uri="{28A0092B-C50C-407E-A947-70E740481C1C}">
                <a14:useLocalDpi xmlns:a14="http://schemas.microsoft.com/office/drawing/2010/main" val="0"/>
              </a:ext>
            </a:extLst>
          </a:blip>
          <a:srcRect l="48047" t="19687" r="16797" b="12219"/>
          <a:stretch>
            <a:fillRect/>
          </a:stretch>
        </p:blipFill>
        <p:spPr bwMode="auto">
          <a:xfrm>
            <a:off x="6065374" y="2924944"/>
            <a:ext cx="3045578" cy="368728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836712"/>
            <a:ext cx="9036496" cy="5632311"/>
          </a:xfrm>
          <a:prstGeom prst="rect">
            <a:avLst/>
          </a:prstGeom>
          <a:noFill/>
        </p:spPr>
        <p:txBody>
          <a:bodyPr wrap="square" rtlCol="0">
            <a:spAutoFit/>
          </a:bodyPr>
          <a:lstStyle/>
          <a:p>
            <a:r>
              <a:rPr lang="en-GB" dirty="0"/>
              <a:t>* </a:t>
            </a:r>
            <a:r>
              <a:rPr lang="en-GB" u="sng" dirty="0"/>
              <a:t>Lymph drainage</a:t>
            </a:r>
            <a:r>
              <a:rPr lang="sr-Cyrl-RS" u="sng" dirty="0"/>
              <a:t>:</a:t>
            </a:r>
            <a:endParaRPr lang="en-GB" u="sng" dirty="0"/>
          </a:p>
          <a:p>
            <a:r>
              <a:rPr lang="en-GB" dirty="0"/>
              <a:t>From cervical and thoracic part</a:t>
            </a:r>
            <a:r>
              <a:rPr lang="sr-Cyrl-RS" dirty="0"/>
              <a:t>: - </a:t>
            </a:r>
            <a:r>
              <a:rPr lang="en-GB" dirty="0"/>
              <a:t>deep cervical lymph nodes</a:t>
            </a:r>
            <a:br>
              <a:rPr lang="en-GB" dirty="0"/>
            </a:br>
            <a:r>
              <a:rPr lang="en-GB" dirty="0"/>
              <a:t>			          - paratracheal lymph nodes</a:t>
            </a:r>
            <a:endParaRPr lang="sr-Cyrl-RS" dirty="0"/>
          </a:p>
          <a:p>
            <a:endParaRPr lang="sr-Cyrl-RS" dirty="0"/>
          </a:p>
          <a:p>
            <a:r>
              <a:rPr lang="en-GB" dirty="0"/>
              <a:t>From anterior and lower thoracic part</a:t>
            </a:r>
            <a:r>
              <a:rPr lang="sr-Cyrl-RS" dirty="0"/>
              <a:t>: - </a:t>
            </a:r>
            <a:r>
              <a:rPr lang="en-GB" dirty="0"/>
              <a:t>nodi </a:t>
            </a:r>
            <a:r>
              <a:rPr lang="en-GB" dirty="0" err="1"/>
              <a:t>lymphatici</a:t>
            </a:r>
            <a:r>
              <a:rPr lang="en-GB" dirty="0"/>
              <a:t> </a:t>
            </a:r>
            <a:r>
              <a:rPr lang="en-GB" dirty="0" err="1"/>
              <a:t>tracheobronchiales</a:t>
            </a:r>
            <a:r>
              <a:rPr lang="en-GB" dirty="0"/>
              <a:t> sup.et inf.</a:t>
            </a:r>
            <a:br>
              <a:rPr lang="en-GB" dirty="0"/>
            </a:br>
            <a:r>
              <a:rPr lang="en-GB" dirty="0"/>
              <a:t>From the part adjacent to diaphragm:</a:t>
            </a:r>
            <a:br>
              <a:rPr lang="en-GB" dirty="0"/>
            </a:br>
            <a:r>
              <a:rPr lang="en-GB" dirty="0"/>
              <a:t>                                                        - nodi </a:t>
            </a:r>
            <a:r>
              <a:rPr lang="en-GB" dirty="0" err="1"/>
              <a:t>lymphatici</a:t>
            </a:r>
            <a:r>
              <a:rPr lang="en-GB" dirty="0"/>
              <a:t> </a:t>
            </a:r>
            <a:r>
              <a:rPr lang="en-GB" dirty="0" err="1"/>
              <a:t>juxtaesophageales</a:t>
            </a:r>
            <a:r>
              <a:rPr lang="en-GB" dirty="0"/>
              <a:t> </a:t>
            </a:r>
            <a:r>
              <a:rPr lang="en-GB" dirty="0" err="1"/>
              <a:t>pulmonales</a:t>
            </a:r>
            <a:endParaRPr lang="sr-Cyrl-RS" dirty="0"/>
          </a:p>
          <a:p>
            <a:endParaRPr lang="sr-Cyrl-RS" dirty="0"/>
          </a:p>
          <a:p>
            <a:r>
              <a:rPr lang="sr-Cyrl-RS" dirty="0"/>
              <a:t>* </a:t>
            </a:r>
            <a:r>
              <a:rPr lang="en-GB" u="sng" dirty="0"/>
              <a:t>Nerve supply</a:t>
            </a:r>
            <a:r>
              <a:rPr lang="sr-Cyrl-RS" u="sng" dirty="0"/>
              <a:t>:</a:t>
            </a:r>
          </a:p>
          <a:p>
            <a:r>
              <a:rPr lang="sr-Cyrl-RS" dirty="0"/>
              <a:t>  - </a:t>
            </a:r>
            <a:r>
              <a:rPr lang="en-GB" dirty="0"/>
              <a:t>Cervical part</a:t>
            </a:r>
            <a:r>
              <a:rPr lang="sr-Cyrl-RS" dirty="0"/>
              <a:t>: - </a:t>
            </a:r>
            <a:r>
              <a:rPr lang="en-GB" dirty="0"/>
              <a:t>n. </a:t>
            </a:r>
            <a:r>
              <a:rPr lang="en-GB" dirty="0" err="1"/>
              <a:t>laryngeus</a:t>
            </a:r>
            <a:r>
              <a:rPr lang="en-GB" dirty="0"/>
              <a:t> </a:t>
            </a:r>
            <a:r>
              <a:rPr lang="en-GB" dirty="0" err="1"/>
              <a:t>reccurens</a:t>
            </a:r>
            <a:r>
              <a:rPr lang="en-GB" dirty="0"/>
              <a:t> (n. </a:t>
            </a:r>
            <a:r>
              <a:rPr lang="en-GB" dirty="0" err="1"/>
              <a:t>vagus</a:t>
            </a:r>
            <a:r>
              <a:rPr lang="en-GB" dirty="0"/>
              <a:t>)</a:t>
            </a:r>
          </a:p>
          <a:p>
            <a:r>
              <a:rPr lang="en-GB" dirty="0"/>
              <a:t>                           - plexus </a:t>
            </a:r>
            <a:r>
              <a:rPr lang="en-GB" dirty="0" err="1"/>
              <a:t>pharyngeus</a:t>
            </a:r>
            <a:endParaRPr lang="en-GB" dirty="0"/>
          </a:p>
          <a:p>
            <a:r>
              <a:rPr lang="en-GB" dirty="0"/>
              <a:t> - Thoracic part</a:t>
            </a:r>
            <a:r>
              <a:rPr lang="sr-Cyrl-RS" dirty="0"/>
              <a:t>: </a:t>
            </a:r>
          </a:p>
          <a:p>
            <a:r>
              <a:rPr lang="sr-Cyrl-RS" dirty="0"/>
              <a:t>                    </a:t>
            </a:r>
            <a:r>
              <a:rPr lang="en-GB" dirty="0"/>
              <a:t>plexus </a:t>
            </a:r>
            <a:r>
              <a:rPr lang="en-GB" dirty="0" err="1"/>
              <a:t>esophagealis</a:t>
            </a:r>
            <a:r>
              <a:rPr lang="en-GB" dirty="0"/>
              <a:t>:</a:t>
            </a:r>
            <a:endParaRPr lang="sr-Cyrl-RS" dirty="0"/>
          </a:p>
          <a:p>
            <a:r>
              <a:rPr lang="sr-Cyrl-RS" dirty="0"/>
              <a:t>                        - </a:t>
            </a:r>
            <a:r>
              <a:rPr lang="en-GB" dirty="0"/>
              <a:t>branches of</a:t>
            </a:r>
            <a:r>
              <a:rPr lang="sr-Cyrl-RS" dirty="0"/>
              <a:t> </a:t>
            </a:r>
            <a:r>
              <a:rPr lang="en-GB" dirty="0"/>
              <a:t>n. </a:t>
            </a:r>
            <a:r>
              <a:rPr lang="en-GB" dirty="0" err="1"/>
              <a:t>vagus</a:t>
            </a:r>
            <a:endParaRPr lang="en-GB" dirty="0"/>
          </a:p>
          <a:p>
            <a:r>
              <a:rPr lang="en-GB" dirty="0"/>
              <a:t>                        - branches from inferior cervical ganglion</a:t>
            </a:r>
            <a:br>
              <a:rPr lang="en-GB" dirty="0"/>
            </a:br>
            <a:r>
              <a:rPr lang="en-GB" dirty="0"/>
              <a:t>                          and first 5 thoracic ganglia of sympathetic </a:t>
            </a:r>
            <a:br>
              <a:rPr lang="en-GB" dirty="0"/>
            </a:br>
            <a:r>
              <a:rPr lang="en-GB" dirty="0"/>
              <a:t>                          trunk (truncus </a:t>
            </a:r>
            <a:r>
              <a:rPr lang="en-GB" dirty="0" err="1"/>
              <a:t>sympathicus</a:t>
            </a:r>
            <a:r>
              <a:rPr lang="en-GB" dirty="0"/>
              <a:t>)</a:t>
            </a:r>
            <a:br>
              <a:rPr lang="sr-Cyrl-RS" dirty="0"/>
            </a:br>
            <a:r>
              <a:rPr lang="sr-Cyrl-RS" dirty="0"/>
              <a:t>                       </a:t>
            </a:r>
          </a:p>
          <a:p>
            <a:pPr marL="285750" indent="-285750">
              <a:buFont typeface="Arial" panose="020B0604020202020204" pitchFamily="34" charset="0"/>
              <a:buChar char="•"/>
            </a:pPr>
            <a:endParaRPr lang="sr-Cyrl-RS" dirty="0"/>
          </a:p>
          <a:p>
            <a:r>
              <a:rPr lang="en-GB" dirty="0"/>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l="12845" t="27972" r="12106" b="7333"/>
          <a:stretch>
            <a:fillRect/>
          </a:stretch>
        </p:blipFill>
        <p:spPr bwMode="auto">
          <a:xfrm>
            <a:off x="2715954" y="3863841"/>
            <a:ext cx="4659982" cy="301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5"/>
          <p:cNvSpPr>
            <a:spLocks noChangeArrowheads="1"/>
          </p:cNvSpPr>
          <p:nvPr/>
        </p:nvSpPr>
        <p:spPr bwMode="auto">
          <a:xfrm>
            <a:off x="0" y="-10944"/>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a:t>
            </a:r>
            <a:r>
              <a:rPr lang="sr-Latn-CS" altLang="en-US" sz="2000" b="1" dirty="0">
                <a:solidFill>
                  <a:srgbClr val="FFFF00"/>
                </a:solidFill>
                <a:latin typeface="Book Antiqua" panose="02040602050305030304" pitchFamily="18" charset="0"/>
              </a:rPr>
              <a:t> (COR) </a:t>
            </a:r>
            <a:r>
              <a:rPr lang="en-US" sz="2000" b="1" dirty="0">
                <a:solidFill>
                  <a:srgbClr val="FFFF00"/>
                </a:solidFill>
                <a:latin typeface="Book Antiqua" panose="02040602050305030304" pitchFamily="18" charset="0"/>
              </a:rPr>
              <a:t>– </a:t>
            </a:r>
            <a:endParaRPr lang="sr-Cyrl-CS" altLang="en-US" sz="2000" b="1" dirty="0">
              <a:solidFill>
                <a:srgbClr val="FFFF00"/>
              </a:solidFill>
              <a:latin typeface="Book Antiqua" panose="02040602050305030304" pitchFamily="18" charset="0"/>
            </a:endParaRPr>
          </a:p>
          <a:p>
            <a:pPr algn="ctr" eaLnBrk="1" hangingPunct="1"/>
            <a:r>
              <a:rPr lang="en-GB" altLang="en-US" sz="2000" b="1" dirty="0">
                <a:solidFill>
                  <a:srgbClr val="FFFF00"/>
                </a:solidFill>
                <a:latin typeface="Book Antiqua" panose="02040602050305030304" pitchFamily="18" charset="0"/>
              </a:rPr>
              <a:t>ANTERIOR WALL</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sternocostal surface </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pulmonary surface</a:t>
            </a:r>
            <a:r>
              <a:rPr lang="sr-Latn-CS" altLang="en-US" sz="2000" b="1" dirty="0">
                <a:solidFill>
                  <a:srgbClr val="FFFF00"/>
                </a:solidFill>
                <a:latin typeface="Book Antiqua" panose="02040602050305030304" pitchFamily="18" charset="0"/>
              </a:rPr>
              <a:t>)</a:t>
            </a:r>
            <a:endParaRPr lang="en-US" sz="2000" b="1" dirty="0">
              <a:solidFill>
                <a:srgbClr val="FFFF00"/>
              </a:solidFill>
              <a:latin typeface="Book Antiqua" panose="02040602050305030304" pitchFamily="18" charset="0"/>
            </a:endParaRPr>
          </a:p>
          <a:p>
            <a:pPr algn="ctr" eaLnBrk="1" hangingPunct="1"/>
            <a:endParaRPr lang="en-US" sz="2000" b="1" dirty="0">
              <a:solidFill>
                <a:srgbClr val="FFFF00"/>
              </a:solidFill>
            </a:endParaRPr>
          </a:p>
        </p:txBody>
      </p:sp>
      <p:sp>
        <p:nvSpPr>
          <p:cNvPr id="17414" name="TextBox 8"/>
          <p:cNvSpPr txBox="1">
            <a:spLocks noChangeArrowheads="1"/>
          </p:cNvSpPr>
          <p:nvPr/>
        </p:nvSpPr>
        <p:spPr bwMode="auto">
          <a:xfrm>
            <a:off x="4280716" y="5271006"/>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1F1F2E"/>
                </a:solidFill>
              </a:rPr>
              <a:t>SC</a:t>
            </a:r>
          </a:p>
        </p:txBody>
      </p:sp>
      <p:sp>
        <p:nvSpPr>
          <p:cNvPr id="17415" name="TextBox 9"/>
          <p:cNvSpPr txBox="1">
            <a:spLocks noChangeArrowheads="1"/>
          </p:cNvSpPr>
          <p:nvPr/>
        </p:nvSpPr>
        <p:spPr bwMode="auto">
          <a:xfrm>
            <a:off x="5045945" y="5817842"/>
            <a:ext cx="706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1F1F2E"/>
                </a:solidFill>
              </a:rPr>
              <a:t>SIVA</a:t>
            </a:r>
          </a:p>
        </p:txBody>
      </p:sp>
      <p:sp>
        <p:nvSpPr>
          <p:cNvPr id="17416" name="TextBox 10"/>
          <p:cNvSpPr txBox="1">
            <a:spLocks noChangeArrowheads="1"/>
          </p:cNvSpPr>
          <p:nvPr/>
        </p:nvSpPr>
        <p:spPr bwMode="auto">
          <a:xfrm>
            <a:off x="5294155" y="5128913"/>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1F1F2E"/>
                </a:solidFill>
              </a:rPr>
              <a:t>SC</a:t>
            </a:r>
          </a:p>
        </p:txBody>
      </p:sp>
      <p:sp>
        <p:nvSpPr>
          <p:cNvPr id="2" name="TextBox 1">
            <a:extLst>
              <a:ext uri="{FF2B5EF4-FFF2-40B4-BE49-F238E27FC236}">
                <a16:creationId xmlns:a16="http://schemas.microsoft.com/office/drawing/2014/main" id="{B0D404A6-85F1-6BB4-F308-E49D78654D59}"/>
              </a:ext>
            </a:extLst>
          </p:cNvPr>
          <p:cNvSpPr txBox="1"/>
          <p:nvPr/>
        </p:nvSpPr>
        <p:spPr>
          <a:xfrm>
            <a:off x="-36512" y="950035"/>
            <a:ext cx="4212977" cy="3200876"/>
          </a:xfrm>
          <a:prstGeom prst="rect">
            <a:avLst/>
          </a:prstGeom>
          <a:noFill/>
          <a:ln>
            <a:solidFill>
              <a:srgbClr val="FFFF00"/>
            </a:solidFill>
          </a:ln>
        </p:spPr>
        <p:txBody>
          <a:bodyPr wrap="square" rtlCol="0">
            <a:spAutoFit/>
          </a:bodyPr>
          <a:lstStyle/>
          <a:p>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Sulcus coronarius</a:t>
            </a:r>
            <a:b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b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(coronary groove) – atrioventricular groove</a:t>
            </a:r>
          </a:p>
          <a:p>
            <a:endParaRPr lang="en-GB" sz="1200" b="1" dirty="0">
              <a:ln w="22225">
                <a:solidFill>
                  <a:srgbClr val="FFC000"/>
                </a:solidFill>
                <a:prstDash val="solid"/>
              </a:ln>
              <a:solidFill>
                <a:schemeClr val="accent2">
                  <a:lumMod val="40000"/>
                  <a:lumOff val="60000"/>
                </a:schemeClr>
              </a:solidFill>
              <a:latin typeface="Book Antiqua" panose="02040602050305030304" pitchFamily="18" charset="0"/>
            </a:endParaRPr>
          </a:p>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000"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separates atrial from ventricular</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part of the heart</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contents:</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aa.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coronariae</a:t>
            </a:r>
            <a:endParaRPr lang="en-GB" sz="2000" b="1" dirty="0">
              <a:ln w="0"/>
              <a:effectLst>
                <a:outerShdw blurRad="38100" dist="19050" dir="2700000" algn="tl" rotWithShape="0">
                  <a:schemeClr val="dk1">
                    <a:alpha val="40000"/>
                  </a:schemeClr>
                </a:outerShdw>
              </a:effectLst>
              <a:latin typeface="Book Antiqua" panose="02040602050305030304" pitchFamily="18" charset="0"/>
            </a:endParaRPr>
          </a:p>
          <a:p>
            <a:r>
              <a:rPr lang="en-GB" sz="2000" b="1" dirty="0">
                <a:ln w="0"/>
                <a:effectLst>
                  <a:outerShdw blurRad="38100" dist="19050" dir="2700000" algn="tl" rotWithShape="0">
                    <a:schemeClr val="dk1">
                      <a:alpha val="40000"/>
                    </a:schemeClr>
                  </a:outerShdw>
                </a:effectLst>
                <a:latin typeface="Book Antiqua" panose="02040602050305030304" pitchFamily="18" charset="0"/>
              </a:rPr>
              <a:t>           - vv. cordis</a:t>
            </a:r>
          </a:p>
          <a:p>
            <a:r>
              <a:rPr lang="en-GB" sz="2000" b="1" dirty="0">
                <a:ln w="0"/>
                <a:effectLst>
                  <a:outerShdw blurRad="38100" dist="19050" dir="2700000" algn="tl" rotWithShape="0">
                    <a:schemeClr val="dk1">
                      <a:alpha val="40000"/>
                    </a:schemeClr>
                  </a:outerShdw>
                </a:effectLst>
                <a:latin typeface="Book Antiqua" panose="02040602050305030304" pitchFamily="18" charset="0"/>
              </a:rPr>
              <a:t>           - adipose tissue</a:t>
            </a:r>
            <a:endParaRPr lang="en-GB" sz="2000" b="1" dirty="0">
              <a:ln w="22225">
                <a:solidFill>
                  <a:srgbClr val="FFC000"/>
                </a:solidFill>
                <a:prstDash val="solid"/>
              </a:ln>
              <a:latin typeface="Book Antiqua" panose="02040602050305030304" pitchFamily="18" charset="0"/>
            </a:endParaRPr>
          </a:p>
        </p:txBody>
      </p:sp>
      <p:sp>
        <p:nvSpPr>
          <p:cNvPr id="3" name="TextBox 2">
            <a:extLst>
              <a:ext uri="{FF2B5EF4-FFF2-40B4-BE49-F238E27FC236}">
                <a16:creationId xmlns:a16="http://schemas.microsoft.com/office/drawing/2014/main" id="{8B5FB7AD-33C3-880D-0989-0A22DD1D45B7}"/>
              </a:ext>
            </a:extLst>
          </p:cNvPr>
          <p:cNvSpPr txBox="1"/>
          <p:nvPr/>
        </p:nvSpPr>
        <p:spPr>
          <a:xfrm>
            <a:off x="4176465" y="946463"/>
            <a:ext cx="4967535" cy="2862322"/>
          </a:xfrm>
          <a:prstGeom prst="rect">
            <a:avLst/>
          </a:prstGeom>
          <a:noFill/>
          <a:ln>
            <a:solidFill>
              <a:srgbClr val="FFFF00"/>
            </a:solidFill>
          </a:ln>
        </p:spPr>
        <p:txBody>
          <a:bodyPr wrap="square" rtlCol="0">
            <a:spAutoFit/>
          </a:bodyPr>
          <a:lstStyle/>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Sulcus </a:t>
            </a:r>
            <a:r>
              <a:rPr lang="en-GB" sz="2200" b="1" dirty="0" err="1">
                <a:ln w="22225">
                  <a:solidFill>
                    <a:srgbClr val="FFC000"/>
                  </a:solidFill>
                  <a:prstDash val="solid"/>
                </a:ln>
                <a:solidFill>
                  <a:schemeClr val="accent2">
                    <a:lumMod val="40000"/>
                    <a:lumOff val="60000"/>
                  </a:schemeClr>
                </a:solidFill>
                <a:latin typeface="Book Antiqua" panose="02040602050305030304" pitchFamily="18" charset="0"/>
              </a:rPr>
              <a:t>interventricularis</a:t>
            </a: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anterior</a:t>
            </a:r>
          </a:p>
          <a:p>
            <a:endParaRPr lang="en-GB" sz="1200" b="1" dirty="0">
              <a:ln w="22225">
                <a:solidFill>
                  <a:srgbClr val="FFC000"/>
                </a:solidFill>
                <a:prstDash val="solid"/>
              </a:ln>
              <a:solidFill>
                <a:schemeClr val="accent2">
                  <a:lumMod val="40000"/>
                  <a:lumOff val="60000"/>
                </a:schemeClr>
              </a:solidFill>
              <a:latin typeface="Book Antiqua" panose="02040602050305030304" pitchFamily="18" charset="0"/>
            </a:endParaRPr>
          </a:p>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000"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separates right from the left ventricle</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incisura apices cordis </a:t>
            </a:r>
            <a:r>
              <a:rPr lang="en-GB"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(right from apex)</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contents:</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r.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interventricularis</a:t>
            </a:r>
            <a:r>
              <a:rPr lang="en-GB" sz="2000" b="1" dirty="0">
                <a:ln w="0"/>
                <a:effectLst>
                  <a:outerShdw blurRad="38100" dist="19050" dir="2700000" algn="tl" rotWithShape="0">
                    <a:schemeClr val="dk1">
                      <a:alpha val="40000"/>
                    </a:schemeClr>
                  </a:outerShdw>
                </a:effectLst>
                <a:latin typeface="Book Antiqua" panose="02040602050305030304" pitchFamily="18" charset="0"/>
              </a:rPr>
              <a:t> anterior</a:t>
            </a:r>
            <a:br>
              <a:rPr lang="en-GB" sz="2000" b="1" dirty="0">
                <a:ln w="0"/>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(branch of a. coronaria sinistra)</a:t>
            </a:r>
          </a:p>
          <a:p>
            <a:r>
              <a:rPr lang="en-GB" sz="2000" b="1" dirty="0">
                <a:ln w="0"/>
                <a:effectLst>
                  <a:outerShdw blurRad="38100" dist="19050" dir="2700000" algn="tl" rotWithShape="0">
                    <a:schemeClr val="dk1">
                      <a:alpha val="40000"/>
                    </a:schemeClr>
                  </a:outerShdw>
                </a:effectLst>
                <a:latin typeface="Book Antiqua" panose="02040602050305030304" pitchFamily="18" charset="0"/>
              </a:rPr>
              <a:t>           - v.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cardiaca</a:t>
            </a:r>
            <a:r>
              <a:rPr lang="en-GB" sz="2000" b="1" dirty="0">
                <a:ln w="0"/>
                <a:effectLst>
                  <a:outerShdw blurRad="38100" dist="19050" dir="2700000" algn="tl" rotWithShape="0">
                    <a:schemeClr val="dk1">
                      <a:alpha val="40000"/>
                    </a:schemeClr>
                  </a:outerShdw>
                </a:effectLst>
                <a:latin typeface="Book Antiqua" panose="02040602050305030304" pitchFamily="18" charset="0"/>
              </a:rPr>
              <a:t> magna          </a:t>
            </a:r>
            <a:br>
              <a:rPr lang="en-GB" sz="2000" b="1" dirty="0">
                <a:ln w="0"/>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adipose tissue</a:t>
            </a:r>
            <a:endParaRPr lang="en-GB" sz="2000" b="1" dirty="0">
              <a:ln w="22225">
                <a:solidFill>
                  <a:srgbClr val="FFC000"/>
                </a:solidFill>
                <a:prstDash val="solid"/>
              </a:ln>
              <a:latin typeface="Book Antiqua" panose="0204060205030503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thorax16a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357188"/>
            <a:ext cx="7888287"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8"/>
          <p:cNvSpPr txBox="1">
            <a:spLocks noChangeArrowheads="1"/>
          </p:cNvSpPr>
          <p:nvPr/>
        </p:nvSpPr>
        <p:spPr bwMode="auto">
          <a:xfrm>
            <a:off x="1857375" y="3500438"/>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F1F2E"/>
                </a:solidFill>
              </a:rPr>
              <a:t>SC</a:t>
            </a:r>
          </a:p>
        </p:txBody>
      </p:sp>
      <p:sp>
        <p:nvSpPr>
          <p:cNvPr id="18436" name="TextBox 9"/>
          <p:cNvSpPr txBox="1">
            <a:spLocks noChangeArrowheads="1"/>
          </p:cNvSpPr>
          <p:nvPr/>
        </p:nvSpPr>
        <p:spPr bwMode="auto">
          <a:xfrm>
            <a:off x="3786188" y="4357688"/>
            <a:ext cx="706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F1F2E"/>
                </a:solidFill>
              </a:rPr>
              <a:t>SIVA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ChangeArrowheads="1"/>
          </p:cNvSpPr>
          <p:nvPr/>
        </p:nvSpPr>
        <p:spPr bwMode="auto">
          <a:xfrm>
            <a:off x="0" y="235814"/>
            <a:ext cx="914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a:t>
            </a:r>
            <a:r>
              <a:rPr lang="sr-Latn-CS" altLang="en-US" sz="2000" b="1" dirty="0">
                <a:solidFill>
                  <a:srgbClr val="FFFF00"/>
                </a:solidFill>
                <a:latin typeface="Book Antiqua" panose="02040602050305030304" pitchFamily="18" charset="0"/>
              </a:rPr>
              <a:t> (COR) </a:t>
            </a:r>
            <a:r>
              <a:rPr lang="en-US" sz="2000" b="1" dirty="0">
                <a:solidFill>
                  <a:srgbClr val="FFFF00"/>
                </a:solidFill>
                <a:latin typeface="Book Antiqua" panose="02040602050305030304" pitchFamily="18" charset="0"/>
              </a:rPr>
              <a:t>– </a:t>
            </a:r>
            <a:endParaRPr lang="sr-Cyrl-CS" altLang="en-US" sz="2000" b="1" dirty="0">
              <a:solidFill>
                <a:srgbClr val="FFFF00"/>
              </a:solidFill>
              <a:latin typeface="Book Antiqua" panose="02040602050305030304" pitchFamily="18" charset="0"/>
            </a:endParaRPr>
          </a:p>
          <a:p>
            <a:pPr algn="ctr" eaLnBrk="1" hangingPunct="1"/>
            <a:r>
              <a:rPr lang="en-GB" altLang="en-US" sz="2000" b="1" dirty="0">
                <a:solidFill>
                  <a:srgbClr val="FFFF00"/>
                </a:solidFill>
                <a:latin typeface="Book Antiqua" panose="02040602050305030304" pitchFamily="18" charset="0"/>
              </a:rPr>
              <a:t>INFERIOR WALL</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diaphragmatic surface</a:t>
            </a:r>
            <a:r>
              <a:rPr lang="sr-Latn-CS" altLang="en-US" sz="2000" b="1" dirty="0">
                <a:solidFill>
                  <a:srgbClr val="FFFF00"/>
                </a:solidFill>
                <a:latin typeface="Book Antiqua" panose="02040602050305030304" pitchFamily="18" charset="0"/>
              </a:rPr>
              <a:t>)</a:t>
            </a:r>
            <a:endParaRPr lang="en-US" sz="2000" b="1" dirty="0">
              <a:solidFill>
                <a:srgbClr val="FFFF00"/>
              </a:solidFill>
              <a:latin typeface="Book Antiqua" panose="02040602050305030304" pitchFamily="18" charset="0"/>
            </a:endParaRPr>
          </a:p>
        </p:txBody>
      </p:sp>
      <p:sp>
        <p:nvSpPr>
          <p:cNvPr id="19459" name="TextBox 5"/>
          <p:cNvSpPr txBox="1">
            <a:spLocks noChangeArrowheads="1"/>
          </p:cNvSpPr>
          <p:nvPr/>
        </p:nvSpPr>
        <p:spPr bwMode="auto">
          <a:xfrm>
            <a:off x="35496" y="2717710"/>
            <a:ext cx="411042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sz="2000" dirty="0">
                <a:latin typeface="Book Antiqua" panose="02040602050305030304" pitchFamily="18" charset="0"/>
              </a:rPr>
              <a:t> </a:t>
            </a:r>
            <a:r>
              <a:rPr lang="en-GB" altLang="en-US" sz="2000" b="1" dirty="0">
                <a:latin typeface="Book Antiqua" panose="02040602050305030304" pitchFamily="18" charset="0"/>
              </a:rPr>
              <a:t>Posterior part (smaller) - atria</a:t>
            </a:r>
            <a:endParaRPr lang="sr-Latn-CS" altLang="en-US" sz="2000" b="1" dirty="0">
              <a:latin typeface="Book Antiqua" panose="02040602050305030304" pitchFamily="18" charset="0"/>
            </a:endParaRPr>
          </a:p>
          <a:p>
            <a:pPr eaLnBrk="1" hangingPunct="1"/>
            <a:endParaRPr lang="sr-Latn-CS" altLang="en-US" sz="2000" b="1" dirty="0">
              <a:latin typeface="Book Antiqua" panose="02040602050305030304" pitchFamily="18" charset="0"/>
            </a:endParaRPr>
          </a:p>
          <a:p>
            <a:pPr eaLnBrk="1" hangingPunct="1">
              <a:buFont typeface="Arial" panose="020B0604020202020204" pitchFamily="34" charset="0"/>
              <a:buChar char="-"/>
            </a:pPr>
            <a:r>
              <a:rPr lang="sr-Latn-CS" altLang="en-US" sz="2000" b="1" dirty="0">
                <a:latin typeface="Book Antiqua" panose="02040602050305030304" pitchFamily="18" charset="0"/>
              </a:rPr>
              <a:t> </a:t>
            </a:r>
            <a:r>
              <a:rPr lang="en-GB" altLang="en-US" sz="2000" b="1" dirty="0">
                <a:latin typeface="Book Antiqua" panose="02040602050305030304" pitchFamily="18" charset="0"/>
              </a:rPr>
              <a:t>Anterior part (larger)</a:t>
            </a:r>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ventriculi</a:t>
            </a:r>
            <a:endParaRPr lang="sr-Latn-CS" altLang="en-US" sz="2000" b="1" dirty="0">
              <a:latin typeface="Book Antiqua" panose="02040602050305030304" pitchFamily="18" charset="0"/>
            </a:endParaRPr>
          </a:p>
          <a:p>
            <a:pPr eaLnBrk="1" hangingPunct="1">
              <a:buFont typeface="Arial" panose="020B0604020202020204" pitchFamily="34" charset="0"/>
              <a:buChar char="-"/>
            </a:pPr>
            <a:endParaRPr lang="sr-Latn-CS" altLang="en-US" b="1" dirty="0"/>
          </a:p>
        </p:txBody>
      </p:sp>
      <p:pic>
        <p:nvPicPr>
          <p:cNvPr id="19461" name="Picture 4"/>
          <p:cNvPicPr>
            <a:picLocks noChangeAspect="1" noChangeArrowheads="1"/>
          </p:cNvPicPr>
          <p:nvPr/>
        </p:nvPicPr>
        <p:blipFill>
          <a:blip r:embed="rId2">
            <a:lum bright="-12000" contrast="36000"/>
            <a:extLst>
              <a:ext uri="{28A0092B-C50C-407E-A947-70E740481C1C}">
                <a14:useLocalDpi xmlns:a14="http://schemas.microsoft.com/office/drawing/2010/main" val="0"/>
              </a:ext>
            </a:extLst>
          </a:blip>
          <a:srcRect l="14542" t="27449" r="14284" b="8022"/>
          <a:stretch>
            <a:fillRect/>
          </a:stretch>
        </p:blipFill>
        <p:spPr bwMode="auto">
          <a:xfrm>
            <a:off x="4161370" y="1700807"/>
            <a:ext cx="4947134" cy="3363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5">
            <a:extLst>
              <a:ext uri="{FF2B5EF4-FFF2-40B4-BE49-F238E27FC236}">
                <a16:creationId xmlns:a16="http://schemas.microsoft.com/office/drawing/2014/main" id="{D37DDA6E-A53B-3BC1-AEA1-D1A54324A48B}"/>
              </a:ext>
            </a:extLst>
          </p:cNvPr>
          <p:cNvSpPr txBox="1">
            <a:spLocks noChangeArrowheads="1"/>
          </p:cNvSpPr>
          <p:nvPr/>
        </p:nvSpPr>
        <p:spPr bwMode="auto">
          <a:xfrm>
            <a:off x="16848" y="1202177"/>
            <a:ext cx="92090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dirty="0">
                <a:solidFill>
                  <a:srgbClr val="FFFF00"/>
                </a:solidFill>
              </a:rPr>
              <a:t> </a:t>
            </a:r>
            <a:r>
              <a:rPr lang="en-GB" altLang="en-US" b="1" dirty="0">
                <a:solidFill>
                  <a:srgbClr val="FFFF00"/>
                </a:solidFill>
                <a:latin typeface="Book Antiqua" panose="02040602050305030304" pitchFamily="18" charset="0"/>
              </a:rPr>
              <a:t>Above the anterior leaf of diaphragm.</a:t>
            </a:r>
            <a:endParaRPr lang="sr-Latn-CS" altLang="en-US" b="1" dirty="0">
              <a:solidFill>
                <a:srgbClr val="FFFF00"/>
              </a:solidFill>
              <a:latin typeface="Book Antiqua" panose="02040602050305030304" pitchFamily="18" charset="0"/>
            </a:endParaRPr>
          </a:p>
        </p:txBody>
      </p:sp>
      <p:sp>
        <p:nvSpPr>
          <p:cNvPr id="3" name="TextBox 5">
            <a:extLst>
              <a:ext uri="{FF2B5EF4-FFF2-40B4-BE49-F238E27FC236}">
                <a16:creationId xmlns:a16="http://schemas.microsoft.com/office/drawing/2014/main" id="{69BECF8E-C264-B09B-0313-4962AC2818AC}"/>
              </a:ext>
            </a:extLst>
          </p:cNvPr>
          <p:cNvSpPr txBox="1">
            <a:spLocks noChangeArrowheads="1"/>
          </p:cNvSpPr>
          <p:nvPr/>
        </p:nvSpPr>
        <p:spPr bwMode="auto">
          <a:xfrm>
            <a:off x="35496" y="5193422"/>
            <a:ext cx="92090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dirty="0">
                <a:solidFill>
                  <a:srgbClr val="FFFF00"/>
                </a:solidFill>
              </a:rPr>
              <a:t> </a:t>
            </a:r>
            <a:r>
              <a:rPr lang="en-GB" altLang="en-US" b="1" dirty="0">
                <a:solidFill>
                  <a:srgbClr val="FFFF00"/>
                </a:solidFill>
                <a:latin typeface="Book Antiqua" panose="02040602050305030304" pitchFamily="18" charset="0"/>
              </a:rPr>
              <a:t>Atrial part of inferior heart wall is mostly made of left atrium, and to a lesser extent</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of right atrium (narrow part from coronary groove to ostium v. cave inferior)</a:t>
            </a:r>
          </a:p>
          <a:p>
            <a:pPr eaLnBrk="1" hangingPunct="1">
              <a:buFont typeface="Arial" panose="020B0604020202020204" pitchFamily="34" charset="0"/>
              <a:buChar char="-"/>
            </a:pPr>
            <a:r>
              <a:rPr lang="en-GB" altLang="en-US" b="1" dirty="0">
                <a:solidFill>
                  <a:srgbClr val="FFFF00"/>
                </a:solidFill>
                <a:latin typeface="Book Antiqua" panose="02040602050305030304" pitchFamily="18" charset="0"/>
              </a:rPr>
              <a:t> Ventricle part of posterior heart wall is mostly made of left ventricle, and to a lesser</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extent of right ventricle.</a:t>
            </a:r>
            <a:endParaRPr lang="sr-Latn-CS" altLang="en-US" b="1" dirty="0">
              <a:solidFill>
                <a:srgbClr val="FFFF00"/>
              </a:solidFill>
              <a:latin typeface="Book Antiqua" panose="0204060205030503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2357438" y="500063"/>
            <a:ext cx="4875212"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2"/>
          <p:cNvSpPr txBox="1">
            <a:spLocks noChangeArrowheads="1"/>
          </p:cNvSpPr>
          <p:nvPr/>
        </p:nvSpPr>
        <p:spPr bwMode="auto">
          <a:xfrm>
            <a:off x="6143625" y="371475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AD</a:t>
            </a:r>
          </a:p>
        </p:txBody>
      </p:sp>
      <p:sp>
        <p:nvSpPr>
          <p:cNvPr id="20484" name="TextBox 3"/>
          <p:cNvSpPr txBox="1">
            <a:spLocks noChangeArrowheads="1"/>
          </p:cNvSpPr>
          <p:nvPr/>
        </p:nvSpPr>
        <p:spPr bwMode="auto">
          <a:xfrm>
            <a:off x="4714875" y="2928938"/>
            <a:ext cx="51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AS</a:t>
            </a:r>
          </a:p>
        </p:txBody>
      </p:sp>
      <p:sp>
        <p:nvSpPr>
          <p:cNvPr id="20485" name="TextBox 4"/>
          <p:cNvSpPr txBox="1">
            <a:spLocks noChangeArrowheads="1"/>
          </p:cNvSpPr>
          <p:nvPr/>
        </p:nvSpPr>
        <p:spPr bwMode="auto">
          <a:xfrm>
            <a:off x="4572000" y="5357813"/>
            <a:ext cx="51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VD</a:t>
            </a:r>
          </a:p>
        </p:txBody>
      </p:sp>
      <p:sp>
        <p:nvSpPr>
          <p:cNvPr id="20486" name="TextBox 5"/>
          <p:cNvSpPr txBox="1">
            <a:spLocks noChangeArrowheads="1"/>
          </p:cNvSpPr>
          <p:nvPr/>
        </p:nvSpPr>
        <p:spPr bwMode="auto">
          <a:xfrm>
            <a:off x="3500438" y="4357688"/>
            <a:ext cx="492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VS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gr"/>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3871013" y="620688"/>
            <a:ext cx="5270427" cy="5764113"/>
          </a:xfrm>
          <a:noFill/>
          <a:ln/>
        </p:spPr>
      </p:pic>
      <p:sp>
        <p:nvSpPr>
          <p:cNvPr id="5123" name="Rectangle 3"/>
          <p:cNvSpPr>
            <a:spLocks noChangeArrowheads="1"/>
          </p:cNvSpPr>
          <p:nvPr/>
        </p:nvSpPr>
        <p:spPr bwMode="auto">
          <a:xfrm>
            <a:off x="0" y="1628775"/>
            <a:ext cx="3938899"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2800" b="1" dirty="0" err="1">
                <a:solidFill>
                  <a:srgbClr val="FFCC00"/>
                </a:solidFill>
                <a:effectLst>
                  <a:outerShdw blurRad="38100" dist="38100" dir="2700000" algn="tl">
                    <a:srgbClr val="000000"/>
                  </a:outerShdw>
                </a:effectLst>
                <a:latin typeface="Comic Sans MS" panose="030F0702030302020204" pitchFamily="66" charset="0"/>
              </a:rPr>
              <a:t>Mediastinum</a:t>
            </a:r>
            <a:r>
              <a:rPr lang="sr-Latn-CS" altLang="en-US" sz="2800" b="1" dirty="0">
                <a:solidFill>
                  <a:schemeClr val="tx2"/>
                </a:solidFill>
                <a:effectLst>
                  <a:outerShdw blurRad="38100" dist="38100" dir="2700000" algn="tl">
                    <a:srgbClr val="000000"/>
                  </a:outerShdw>
                </a:effectLst>
              </a:rPr>
              <a:t> </a:t>
            </a:r>
          </a:p>
          <a:p>
            <a:pPr eaLnBrk="1" hangingPunct="1"/>
            <a:endParaRPr lang="en-GB" altLang="en-US" sz="2800" i="1" dirty="0">
              <a:solidFill>
                <a:srgbClr val="6600CC"/>
              </a:solidFill>
              <a:effectLst>
                <a:outerShdw blurRad="38100" dist="38100" dir="2700000" algn="tl">
                  <a:srgbClr val="000000"/>
                </a:outerShdw>
              </a:effectLst>
            </a:endParaRPr>
          </a:p>
          <a:p>
            <a:pPr eaLnBrk="1" hangingPunct="1"/>
            <a:r>
              <a:rPr lang="en-GB" altLang="en-US" sz="2000" i="1" dirty="0">
                <a:solidFill>
                  <a:srgbClr val="FFFF00"/>
                </a:solidFill>
                <a:effectLst>
                  <a:outerShdw blurRad="38100" dist="38100" dir="2700000" algn="tl">
                    <a:srgbClr val="000000"/>
                  </a:outerShdw>
                </a:effectLst>
              </a:rPr>
              <a:t>Boundaries:</a:t>
            </a:r>
            <a:endParaRPr lang="sr-Latn-CS" altLang="en-US" sz="2000" i="1" dirty="0">
              <a:solidFill>
                <a:srgbClr val="FFFF00"/>
              </a:solidFill>
              <a:effectLst>
                <a:outerShdw blurRad="38100" dist="38100" dir="2700000" algn="tl">
                  <a:srgbClr val="000000"/>
                </a:outerShdw>
              </a:effectLst>
            </a:endParaRPr>
          </a:p>
          <a:p>
            <a:pPr eaLnBrk="1" hangingPunct="1"/>
            <a:r>
              <a:rPr lang="en-GB" altLang="en-US" sz="1600" i="1" dirty="0">
                <a:solidFill>
                  <a:srgbClr val="FFFF00"/>
                </a:solidFill>
              </a:rPr>
              <a:t>anterior</a:t>
            </a:r>
            <a:r>
              <a:rPr lang="sr-Latn-CS" altLang="en-US" dirty="0">
                <a:solidFill>
                  <a:schemeClr val="tx2"/>
                </a:solidFill>
              </a:rPr>
              <a:t> - </a:t>
            </a:r>
            <a:r>
              <a:rPr lang="sr-Latn-CS" altLang="en-US" b="1" dirty="0" err="1">
                <a:solidFill>
                  <a:schemeClr val="tx2"/>
                </a:solidFill>
                <a:effectLst>
                  <a:outerShdw blurRad="38100" dist="38100" dir="2700000" algn="tl">
                    <a:srgbClr val="000000"/>
                  </a:outerShdw>
                </a:effectLst>
              </a:rPr>
              <a:t>sternum</a:t>
            </a:r>
            <a:br>
              <a:rPr lang="sr-Latn-CS" altLang="en-US" b="1" dirty="0">
                <a:solidFill>
                  <a:schemeClr val="tx2"/>
                </a:solidFill>
                <a:effectLst>
                  <a:outerShdw blurRad="38100" dist="38100" dir="2700000" algn="tl">
                    <a:srgbClr val="000000"/>
                  </a:outerShdw>
                </a:effectLst>
              </a:rPr>
            </a:br>
            <a:r>
              <a:rPr lang="en-GB" altLang="en-US" sz="1600" i="1" dirty="0">
                <a:solidFill>
                  <a:srgbClr val="FFFF00"/>
                </a:solidFill>
              </a:rPr>
              <a:t>posterior</a:t>
            </a:r>
            <a:r>
              <a:rPr lang="sr-Cyrl-CS" altLang="en-US" sz="1600" i="1" dirty="0">
                <a:solidFill>
                  <a:srgbClr val="FFFF00"/>
                </a:solidFill>
              </a:rPr>
              <a:t> </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columna</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vertebralis</a:t>
            </a:r>
            <a:br>
              <a:rPr lang="sr-Latn-CS" altLang="en-US" dirty="0">
                <a:solidFill>
                  <a:schemeClr val="tx2"/>
                </a:solidFill>
              </a:rPr>
            </a:br>
            <a:r>
              <a:rPr lang="en-GB" altLang="en-US" sz="1600" i="1" dirty="0">
                <a:solidFill>
                  <a:srgbClr val="FFFF00"/>
                </a:solidFill>
              </a:rPr>
              <a:t>superior</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apertura</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thoracis</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superior</a:t>
            </a:r>
            <a:br>
              <a:rPr lang="sr-Latn-CS" altLang="en-US" dirty="0">
                <a:solidFill>
                  <a:schemeClr val="tx2"/>
                </a:solidFill>
              </a:rPr>
            </a:br>
            <a:r>
              <a:rPr lang="en-GB" altLang="en-US" sz="1600" i="1" dirty="0">
                <a:solidFill>
                  <a:srgbClr val="FFFF00"/>
                </a:solidFill>
              </a:rPr>
              <a:t>inferior</a:t>
            </a:r>
            <a:r>
              <a:rPr lang="sr-Latn-CS" altLang="en-US" dirty="0">
                <a:solidFill>
                  <a:schemeClr val="tx2"/>
                </a:solidFill>
              </a:rPr>
              <a:t> </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diaphragma</a:t>
            </a:r>
            <a:br>
              <a:rPr lang="sr-Latn-CS" altLang="en-US" b="1" dirty="0">
                <a:solidFill>
                  <a:schemeClr val="tx2"/>
                </a:solidFill>
              </a:rPr>
            </a:br>
            <a:r>
              <a:rPr lang="en-GB" altLang="en-US" sz="1600" i="1" dirty="0">
                <a:solidFill>
                  <a:srgbClr val="FFFF00"/>
                </a:solidFill>
              </a:rPr>
              <a:t>lateral   </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pars</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mediastinalis</a:t>
            </a:r>
            <a:endParaRPr lang="sr-Latn-CS" altLang="en-US" b="1" dirty="0">
              <a:solidFill>
                <a:schemeClr val="tx2"/>
              </a:solidFill>
              <a:effectLst>
                <a:outerShdw blurRad="38100" dist="38100" dir="2700000" algn="tl">
                  <a:srgbClr val="000000"/>
                </a:outerShdw>
              </a:effectLst>
            </a:endParaRPr>
          </a:p>
          <a:p>
            <a:pPr eaLnBrk="1" hangingPunct="1"/>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pleurae</a:t>
            </a:r>
            <a:r>
              <a:rPr lang="sr-Latn-CS" altLang="en-US" b="1" dirty="0">
                <a:solidFill>
                  <a:schemeClr val="tx2"/>
                </a:solidFill>
                <a:effectLst>
                  <a:outerShdw blurRad="38100" dist="38100" dir="2700000" algn="tl">
                    <a:srgbClr val="000000"/>
                  </a:outerShdw>
                </a:effectLst>
              </a:rPr>
              <a:t> </a:t>
            </a:r>
            <a:r>
              <a:rPr lang="sr-Latn-CS" altLang="en-US" b="1" dirty="0" err="1">
                <a:solidFill>
                  <a:schemeClr val="tx2"/>
                </a:solidFill>
                <a:effectLst>
                  <a:outerShdw blurRad="38100" dist="38100" dir="2700000" algn="tl">
                    <a:srgbClr val="000000"/>
                  </a:outerShdw>
                </a:effectLst>
              </a:rPr>
              <a:t>parietalis</a:t>
            </a:r>
            <a:endParaRPr lang="en-US" b="1" dirty="0">
              <a:solidFill>
                <a:schemeClr val="tx2"/>
              </a:solidFill>
              <a:effectLst>
                <a:outerShdw blurRad="38100" dist="38100" dir="2700000" algn="tl">
                  <a:srgbClr val="000000"/>
                </a:outerShdw>
              </a:effectLst>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ChangeArrowheads="1"/>
          </p:cNvSpPr>
          <p:nvPr/>
        </p:nvSpPr>
        <p:spPr bwMode="auto">
          <a:xfrm>
            <a:off x="0" y="-26123"/>
            <a:ext cx="9144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a:t>
            </a:r>
            <a:r>
              <a:rPr lang="sr-Latn-CS" altLang="en-US" sz="2000" b="1" dirty="0">
                <a:solidFill>
                  <a:srgbClr val="FFFF00"/>
                </a:solidFill>
                <a:latin typeface="Book Antiqua" panose="02040602050305030304" pitchFamily="18" charset="0"/>
              </a:rPr>
              <a:t> (COR) </a:t>
            </a:r>
            <a:r>
              <a:rPr lang="en-US" sz="2000" b="1" dirty="0">
                <a:solidFill>
                  <a:srgbClr val="FFFF00"/>
                </a:solidFill>
                <a:latin typeface="Book Antiqua" panose="02040602050305030304" pitchFamily="18" charset="0"/>
              </a:rPr>
              <a:t>– </a:t>
            </a:r>
            <a:endParaRPr lang="sr-Cyrl-CS" altLang="en-US" sz="2000" b="1" dirty="0">
              <a:solidFill>
                <a:srgbClr val="FFFF00"/>
              </a:solidFill>
              <a:latin typeface="Book Antiqua" panose="02040602050305030304" pitchFamily="18" charset="0"/>
            </a:endParaRPr>
          </a:p>
          <a:p>
            <a:pPr algn="ctr" eaLnBrk="1" hangingPunct="1"/>
            <a:r>
              <a:rPr lang="en-GB" altLang="en-US" sz="2000" b="1" dirty="0">
                <a:solidFill>
                  <a:srgbClr val="FFFF00"/>
                </a:solidFill>
                <a:latin typeface="Book Antiqua" panose="02040602050305030304" pitchFamily="18" charset="0"/>
              </a:rPr>
              <a:t>INFERIOR WALL</a:t>
            </a:r>
            <a:r>
              <a:rPr lang="sr-Latn-CS" alt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diaphragmatic surface</a:t>
            </a:r>
            <a:r>
              <a:rPr lang="sr-Latn-CS" altLang="en-US" sz="2000" b="1" dirty="0">
                <a:solidFill>
                  <a:srgbClr val="FFFF00"/>
                </a:solidFill>
                <a:latin typeface="Book Antiqua" panose="02040602050305030304" pitchFamily="18" charset="0"/>
              </a:rPr>
              <a:t>)</a:t>
            </a:r>
            <a:endParaRPr lang="en-US" sz="2000" b="1" dirty="0">
              <a:solidFill>
                <a:srgbClr val="FFFF00"/>
              </a:solidFill>
              <a:latin typeface="Book Antiqua" panose="02040602050305030304" pitchFamily="18" charset="0"/>
            </a:endParaRPr>
          </a:p>
        </p:txBody>
      </p:sp>
      <p:pic>
        <p:nvPicPr>
          <p:cNvPr id="21507" name="Picture 4"/>
          <p:cNvPicPr>
            <a:picLocks noChangeAspect="1" noChangeArrowheads="1"/>
          </p:cNvPicPr>
          <p:nvPr/>
        </p:nvPicPr>
        <p:blipFill>
          <a:blip r:embed="rId2">
            <a:lum bright="-12000" contrast="36000"/>
            <a:extLst>
              <a:ext uri="{28A0092B-C50C-407E-A947-70E740481C1C}">
                <a14:useLocalDpi xmlns:a14="http://schemas.microsoft.com/office/drawing/2010/main" val="0"/>
              </a:ext>
            </a:extLst>
          </a:blip>
          <a:srcRect l="14542" t="27449" r="14284" b="8022"/>
          <a:stretch>
            <a:fillRect/>
          </a:stretch>
        </p:blipFill>
        <p:spPr bwMode="auto">
          <a:xfrm>
            <a:off x="2699792" y="3829466"/>
            <a:ext cx="4454525" cy="30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11"/>
          <p:cNvSpPr txBox="1">
            <a:spLocks noChangeArrowheads="1"/>
          </p:cNvSpPr>
          <p:nvPr/>
        </p:nvSpPr>
        <p:spPr bwMode="auto">
          <a:xfrm>
            <a:off x="4279900" y="5158789"/>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1F1F2E"/>
                </a:solidFill>
              </a:rPr>
              <a:t>SC</a:t>
            </a:r>
          </a:p>
        </p:txBody>
      </p:sp>
      <p:sp>
        <p:nvSpPr>
          <p:cNvPr id="21511" name="TextBox 12"/>
          <p:cNvSpPr txBox="1">
            <a:spLocks noChangeArrowheads="1"/>
          </p:cNvSpPr>
          <p:nvPr/>
        </p:nvSpPr>
        <p:spPr bwMode="auto">
          <a:xfrm>
            <a:off x="5286895" y="5513120"/>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1F1F2E"/>
                </a:solidFill>
              </a:rPr>
              <a:t>SC</a:t>
            </a:r>
          </a:p>
        </p:txBody>
      </p:sp>
      <p:sp>
        <p:nvSpPr>
          <p:cNvPr id="21512" name="TextBox 13"/>
          <p:cNvSpPr txBox="1">
            <a:spLocks noChangeArrowheads="1"/>
          </p:cNvSpPr>
          <p:nvPr/>
        </p:nvSpPr>
        <p:spPr bwMode="auto">
          <a:xfrm>
            <a:off x="4429125" y="5786438"/>
            <a:ext cx="71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1F1F2E"/>
                </a:solidFill>
              </a:rPr>
              <a:t>SIVP</a:t>
            </a:r>
          </a:p>
        </p:txBody>
      </p:sp>
      <p:sp>
        <p:nvSpPr>
          <p:cNvPr id="2" name="TextBox 1">
            <a:extLst>
              <a:ext uri="{FF2B5EF4-FFF2-40B4-BE49-F238E27FC236}">
                <a16:creationId xmlns:a16="http://schemas.microsoft.com/office/drawing/2014/main" id="{8AB82377-F5C5-F4EB-E56E-F823EFA6A06A}"/>
              </a:ext>
            </a:extLst>
          </p:cNvPr>
          <p:cNvSpPr txBox="1"/>
          <p:nvPr/>
        </p:nvSpPr>
        <p:spPr>
          <a:xfrm>
            <a:off x="-36511" y="950035"/>
            <a:ext cx="4176464" cy="3600986"/>
          </a:xfrm>
          <a:prstGeom prst="rect">
            <a:avLst/>
          </a:prstGeom>
          <a:noFill/>
          <a:ln>
            <a:solidFill>
              <a:srgbClr val="FFFF00"/>
            </a:solidFill>
          </a:ln>
        </p:spPr>
        <p:txBody>
          <a:bodyPr wrap="square" rtlCol="0">
            <a:spAutoFit/>
          </a:bodyPr>
          <a:lstStyle/>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Sulcus coronarius</a:t>
            </a:r>
            <a:b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b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(coronary groove</a:t>
            </a:r>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a:t>
            </a:r>
          </a:p>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400" b="1" dirty="0" err="1">
                <a:ln w="22225">
                  <a:solidFill>
                    <a:srgbClr val="FFC000"/>
                  </a:solidFill>
                  <a:prstDash val="solid"/>
                </a:ln>
                <a:solidFill>
                  <a:schemeClr val="accent2">
                    <a:lumMod val="40000"/>
                    <a:lumOff val="60000"/>
                  </a:schemeClr>
                </a:solidFill>
                <a:latin typeface="Book Antiqua" panose="02040602050305030304" pitchFamily="18" charset="0"/>
              </a:rPr>
              <a:t>atrioventrivular</a:t>
            </a:r>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groove</a:t>
            </a:r>
          </a:p>
          <a:p>
            <a:endParaRPr lang="en-GB" sz="1200" b="1" dirty="0">
              <a:ln w="22225">
                <a:solidFill>
                  <a:srgbClr val="FFC000"/>
                </a:solidFill>
                <a:prstDash val="solid"/>
              </a:ln>
              <a:solidFill>
                <a:schemeClr val="accent2">
                  <a:lumMod val="40000"/>
                  <a:lumOff val="60000"/>
                </a:schemeClr>
              </a:solidFill>
              <a:latin typeface="Book Antiqua" panose="02040602050305030304" pitchFamily="18" charset="0"/>
            </a:endParaRPr>
          </a:p>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000"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separates atrial from </a:t>
            </a:r>
            <a:r>
              <a:rPr lang="en-GB" sz="2000" b="1" dirty="0" err="1">
                <a:ln w="0"/>
                <a:solidFill>
                  <a:srgbClr val="FFFF00"/>
                </a:solidFill>
                <a:effectLst>
                  <a:outerShdw blurRad="38100" dist="19050" dir="2700000" algn="tl" rotWithShape="0">
                    <a:schemeClr val="dk1">
                      <a:alpha val="40000"/>
                    </a:schemeClr>
                  </a:outerShdw>
                </a:effectLst>
                <a:latin typeface="Book Antiqua" panose="02040602050305030304" pitchFamily="18" charset="0"/>
              </a:rPr>
              <a:t>ventrical</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part of the heart</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contents:</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aa.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coronariae</a:t>
            </a:r>
            <a:endParaRPr lang="en-GB" sz="2000" b="1" dirty="0">
              <a:ln w="0"/>
              <a:effectLst>
                <a:outerShdw blurRad="38100" dist="19050" dir="2700000" algn="tl" rotWithShape="0">
                  <a:schemeClr val="dk1">
                    <a:alpha val="40000"/>
                  </a:schemeClr>
                </a:outerShdw>
              </a:effectLst>
              <a:latin typeface="Book Antiqua" panose="02040602050305030304" pitchFamily="18" charset="0"/>
            </a:endParaRPr>
          </a:p>
          <a:p>
            <a:r>
              <a:rPr lang="en-GB" sz="2000" b="1" dirty="0">
                <a:ln w="0"/>
                <a:effectLst>
                  <a:outerShdw blurRad="38100" dist="19050" dir="2700000" algn="tl" rotWithShape="0">
                    <a:schemeClr val="dk1">
                      <a:alpha val="40000"/>
                    </a:schemeClr>
                  </a:outerShdw>
                </a:effectLst>
                <a:latin typeface="Book Antiqua" panose="02040602050305030304" pitchFamily="18" charset="0"/>
              </a:rPr>
              <a:t>         - v.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cardiaca</a:t>
            </a:r>
            <a:r>
              <a:rPr lang="en-GB" sz="2000" b="1" dirty="0">
                <a:ln w="0"/>
                <a:effectLst>
                  <a:outerShdw blurRad="38100" dist="19050" dir="2700000" algn="tl" rotWithShape="0">
                    <a:schemeClr val="dk1">
                      <a:alpha val="40000"/>
                    </a:schemeClr>
                  </a:outerShdw>
                </a:effectLst>
                <a:latin typeface="Book Antiqua" panose="02040602050305030304" pitchFamily="18" charset="0"/>
              </a:rPr>
              <a:t> magna</a:t>
            </a:r>
            <a:br>
              <a:rPr lang="en-GB" sz="2000" b="1" dirty="0">
                <a:ln w="0"/>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sinus coronarius</a:t>
            </a:r>
          </a:p>
          <a:p>
            <a:r>
              <a:rPr lang="en-GB" sz="2000" b="1" dirty="0">
                <a:ln w="0"/>
                <a:effectLst>
                  <a:outerShdw blurRad="38100" dist="19050" dir="2700000" algn="tl" rotWithShape="0">
                    <a:schemeClr val="dk1">
                      <a:alpha val="40000"/>
                    </a:schemeClr>
                  </a:outerShdw>
                </a:effectLst>
                <a:latin typeface="Book Antiqua" panose="02040602050305030304" pitchFamily="18" charset="0"/>
              </a:rPr>
              <a:t>           adipose tissue</a:t>
            </a:r>
            <a:endParaRPr lang="en-GB" sz="2000" b="1" dirty="0">
              <a:ln w="22225">
                <a:solidFill>
                  <a:srgbClr val="FFC000"/>
                </a:solidFill>
                <a:prstDash val="solid"/>
              </a:ln>
              <a:latin typeface="Book Antiqua" panose="02040602050305030304" pitchFamily="18" charset="0"/>
            </a:endParaRPr>
          </a:p>
        </p:txBody>
      </p:sp>
      <p:sp>
        <p:nvSpPr>
          <p:cNvPr id="3" name="TextBox 2">
            <a:extLst>
              <a:ext uri="{FF2B5EF4-FFF2-40B4-BE49-F238E27FC236}">
                <a16:creationId xmlns:a16="http://schemas.microsoft.com/office/drawing/2014/main" id="{BA892FED-B866-1FB0-2960-0338799D1BB8}"/>
              </a:ext>
            </a:extLst>
          </p:cNvPr>
          <p:cNvSpPr txBox="1"/>
          <p:nvPr/>
        </p:nvSpPr>
        <p:spPr>
          <a:xfrm>
            <a:off x="4176465" y="946463"/>
            <a:ext cx="4967535" cy="2831544"/>
          </a:xfrm>
          <a:prstGeom prst="rect">
            <a:avLst/>
          </a:prstGeom>
          <a:noFill/>
          <a:ln>
            <a:solidFill>
              <a:srgbClr val="FFFF00"/>
            </a:solidFill>
          </a:ln>
        </p:spPr>
        <p:txBody>
          <a:bodyPr wrap="square" rtlCol="0">
            <a:spAutoFit/>
          </a:bodyPr>
          <a:lstStyle/>
          <a:p>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Sulcus </a:t>
            </a:r>
            <a:r>
              <a:rPr lang="en-GB" sz="2200" b="1" dirty="0" err="1">
                <a:ln w="22225">
                  <a:solidFill>
                    <a:srgbClr val="FFC000"/>
                  </a:solidFill>
                  <a:prstDash val="solid"/>
                </a:ln>
                <a:solidFill>
                  <a:schemeClr val="accent2">
                    <a:lumMod val="40000"/>
                    <a:lumOff val="60000"/>
                  </a:schemeClr>
                </a:solidFill>
                <a:latin typeface="Book Antiqua" panose="02040602050305030304" pitchFamily="18" charset="0"/>
              </a:rPr>
              <a:t>interventricularis</a:t>
            </a:r>
            <a:r>
              <a:rPr lang="en-GB" sz="2200" b="1" dirty="0">
                <a:ln w="22225">
                  <a:solidFill>
                    <a:srgbClr val="FFC000"/>
                  </a:solidFill>
                  <a:prstDash val="solid"/>
                </a:ln>
                <a:solidFill>
                  <a:schemeClr val="accent2">
                    <a:lumMod val="40000"/>
                    <a:lumOff val="60000"/>
                  </a:schemeClr>
                </a:solidFill>
                <a:latin typeface="Book Antiqua" panose="02040602050305030304" pitchFamily="18" charset="0"/>
              </a:rPr>
              <a:t> posterior</a:t>
            </a:r>
          </a:p>
          <a:p>
            <a:endParaRPr lang="en-GB" sz="1200" b="1" dirty="0">
              <a:ln w="22225">
                <a:solidFill>
                  <a:srgbClr val="FFC000"/>
                </a:solidFill>
                <a:prstDash val="solid"/>
              </a:ln>
              <a:solidFill>
                <a:schemeClr val="accent2">
                  <a:lumMod val="40000"/>
                  <a:lumOff val="60000"/>
                </a:schemeClr>
              </a:solidFill>
              <a:latin typeface="Book Antiqua" panose="02040602050305030304" pitchFamily="18" charset="0"/>
            </a:endParaRPr>
          </a:p>
          <a:p>
            <a:r>
              <a:rPr lang="en-GB" sz="2400" b="1" dirty="0">
                <a:ln w="22225">
                  <a:solidFill>
                    <a:srgbClr val="FFC000"/>
                  </a:solidFill>
                  <a:prstDash val="solid"/>
                </a:ln>
                <a:solidFill>
                  <a:schemeClr val="accent2">
                    <a:lumMod val="40000"/>
                    <a:lumOff val="60000"/>
                  </a:schemeClr>
                </a:solidFill>
                <a:latin typeface="Book Antiqua" panose="02040602050305030304" pitchFamily="18" charset="0"/>
              </a:rPr>
              <a:t>   </a:t>
            </a:r>
            <a:r>
              <a:rPr lang="en-GB" sz="2000"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separates right from the left ventricle</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incisura apices cordis </a:t>
            </a:r>
            <a:r>
              <a:rPr lang="en-GB"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(right from apex)</a:t>
            </a:r>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a:t>
            </a:r>
          </a:p>
          <a:p>
            <a: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t>    * contents:</a:t>
            </a:r>
            <a:br>
              <a:rPr lang="en-GB" sz="2000" b="1" dirty="0">
                <a:ln w="0"/>
                <a:solidFill>
                  <a:srgbClr val="FFFF00"/>
                </a:solidFill>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r.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interventricularis</a:t>
            </a:r>
            <a:r>
              <a:rPr lang="en-GB" sz="2000" b="1" dirty="0">
                <a:ln w="0"/>
                <a:effectLst>
                  <a:outerShdw blurRad="38100" dist="19050" dir="2700000" algn="tl" rotWithShape="0">
                    <a:schemeClr val="dk1">
                      <a:alpha val="40000"/>
                    </a:schemeClr>
                  </a:outerShdw>
                </a:effectLst>
                <a:latin typeface="Book Antiqua" panose="02040602050305030304" pitchFamily="18" charset="0"/>
              </a:rPr>
              <a:t> posterior</a:t>
            </a:r>
            <a:br>
              <a:rPr lang="en-GB" sz="2000" b="1" dirty="0">
                <a:ln w="0"/>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(branch of a. coronaria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dextra</a:t>
            </a:r>
            <a:r>
              <a:rPr lang="en-GB" sz="2000" b="1" dirty="0">
                <a:ln w="0"/>
                <a:effectLst>
                  <a:outerShdw blurRad="38100" dist="19050" dir="2700000" algn="tl" rotWithShape="0">
                    <a:schemeClr val="dk1">
                      <a:alpha val="40000"/>
                    </a:schemeClr>
                  </a:outerShdw>
                </a:effectLst>
                <a:latin typeface="Book Antiqua" panose="02040602050305030304" pitchFamily="18" charset="0"/>
              </a:rPr>
              <a:t>)</a:t>
            </a:r>
          </a:p>
          <a:p>
            <a:r>
              <a:rPr lang="en-GB" sz="2000" b="1" dirty="0">
                <a:ln w="0"/>
                <a:effectLst>
                  <a:outerShdw blurRad="38100" dist="19050" dir="2700000" algn="tl" rotWithShape="0">
                    <a:schemeClr val="dk1">
                      <a:alpha val="40000"/>
                    </a:schemeClr>
                  </a:outerShdw>
                </a:effectLst>
                <a:latin typeface="Book Antiqua" panose="02040602050305030304" pitchFamily="18" charset="0"/>
              </a:rPr>
              <a:t>           - v. </a:t>
            </a:r>
            <a:r>
              <a:rPr lang="en-GB" sz="2000" b="1" dirty="0" err="1">
                <a:ln w="0"/>
                <a:effectLst>
                  <a:outerShdw blurRad="38100" dist="19050" dir="2700000" algn="tl" rotWithShape="0">
                    <a:schemeClr val="dk1">
                      <a:alpha val="40000"/>
                    </a:schemeClr>
                  </a:outerShdw>
                </a:effectLst>
                <a:latin typeface="Book Antiqua" panose="02040602050305030304" pitchFamily="18" charset="0"/>
              </a:rPr>
              <a:t>cardiaca</a:t>
            </a:r>
            <a:r>
              <a:rPr lang="en-GB" sz="2000" b="1" dirty="0">
                <a:ln w="0"/>
                <a:effectLst>
                  <a:outerShdw blurRad="38100" dist="19050" dir="2700000" algn="tl" rotWithShape="0">
                    <a:schemeClr val="dk1">
                      <a:alpha val="40000"/>
                    </a:schemeClr>
                  </a:outerShdw>
                </a:effectLst>
                <a:latin typeface="Book Antiqua" panose="02040602050305030304" pitchFamily="18" charset="0"/>
              </a:rPr>
              <a:t> media       </a:t>
            </a:r>
            <a:br>
              <a:rPr lang="en-GB" sz="2000" b="1" dirty="0">
                <a:ln w="0"/>
                <a:effectLst>
                  <a:outerShdw blurRad="38100" dist="19050" dir="2700000" algn="tl" rotWithShape="0">
                    <a:schemeClr val="dk1">
                      <a:alpha val="40000"/>
                    </a:schemeClr>
                  </a:outerShdw>
                </a:effectLst>
                <a:latin typeface="Book Antiqua" panose="02040602050305030304" pitchFamily="18" charset="0"/>
              </a:rPr>
            </a:br>
            <a:r>
              <a:rPr lang="en-GB" sz="2000" b="1" dirty="0">
                <a:ln w="0"/>
                <a:effectLst>
                  <a:outerShdw blurRad="38100" dist="19050" dir="2700000" algn="tl" rotWithShape="0">
                    <a:schemeClr val="dk1">
                      <a:alpha val="40000"/>
                    </a:schemeClr>
                  </a:outerShdw>
                </a:effectLst>
                <a:latin typeface="Book Antiqua" panose="02040602050305030304" pitchFamily="18" charset="0"/>
              </a:rPr>
              <a:t>           - adipose tissue</a:t>
            </a:r>
            <a:endParaRPr lang="en-GB" sz="2000" b="1" dirty="0">
              <a:ln w="22225">
                <a:solidFill>
                  <a:srgbClr val="FFC000"/>
                </a:solidFill>
                <a:prstDash val="solid"/>
              </a:ln>
              <a:latin typeface="Book Antiqua" panose="0204060205030503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2357438" y="500063"/>
            <a:ext cx="4875212"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2"/>
          <p:cNvSpPr txBox="1">
            <a:spLocks noChangeArrowheads="1"/>
          </p:cNvSpPr>
          <p:nvPr/>
        </p:nvSpPr>
        <p:spPr bwMode="auto">
          <a:xfrm>
            <a:off x="4143375" y="3857625"/>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SC</a:t>
            </a:r>
          </a:p>
        </p:txBody>
      </p:sp>
      <p:sp>
        <p:nvSpPr>
          <p:cNvPr id="22532" name="TextBox 3"/>
          <p:cNvSpPr txBox="1">
            <a:spLocks noChangeArrowheads="1"/>
          </p:cNvSpPr>
          <p:nvPr/>
        </p:nvSpPr>
        <p:spPr bwMode="auto">
          <a:xfrm>
            <a:off x="5214938" y="4929188"/>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SC</a:t>
            </a:r>
          </a:p>
        </p:txBody>
      </p:sp>
      <p:sp>
        <p:nvSpPr>
          <p:cNvPr id="22533" name="TextBox 4"/>
          <p:cNvSpPr txBox="1">
            <a:spLocks noChangeArrowheads="1"/>
          </p:cNvSpPr>
          <p:nvPr/>
        </p:nvSpPr>
        <p:spPr bwMode="auto">
          <a:xfrm>
            <a:off x="4000500" y="5072063"/>
            <a:ext cx="711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SIVP</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ChangeArrowheads="1"/>
          </p:cNvSpPr>
          <p:nvPr/>
        </p:nvSpPr>
        <p:spPr bwMode="auto">
          <a:xfrm>
            <a:off x="0" y="127764"/>
            <a:ext cx="9144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 </a:t>
            </a:r>
            <a:r>
              <a:rPr lang="sr-Latn-CS" altLang="en-US" sz="2000" b="1" dirty="0">
                <a:solidFill>
                  <a:srgbClr val="FFFF00"/>
                </a:solidFill>
                <a:latin typeface="Book Antiqua" panose="02040602050305030304" pitchFamily="18" charset="0"/>
              </a:rPr>
              <a:t>(COR) </a:t>
            </a:r>
            <a:r>
              <a:rPr 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BASE</a:t>
            </a:r>
            <a:r>
              <a:rPr lang="sr-Latn-CS" altLang="en-US" sz="2000" b="1" dirty="0">
                <a:solidFill>
                  <a:srgbClr val="FFFF00"/>
                </a:solidFill>
                <a:latin typeface="Book Antiqua" panose="02040602050305030304" pitchFamily="18" charset="0"/>
              </a:rPr>
              <a:t> (BASIS CORDIS)</a:t>
            </a:r>
            <a:endParaRPr lang="en-US" sz="2000" b="1" dirty="0">
              <a:solidFill>
                <a:srgbClr val="FFFF00"/>
              </a:solidFill>
              <a:latin typeface="Book Antiqua" panose="02040602050305030304" pitchFamily="18" charset="0"/>
            </a:endParaRPr>
          </a:p>
        </p:txBody>
      </p:sp>
      <p:pic>
        <p:nvPicPr>
          <p:cNvPr id="23555" name="Picture 4"/>
          <p:cNvPicPr>
            <a:picLocks noChangeAspect="1" noChangeArrowheads="1"/>
          </p:cNvPicPr>
          <p:nvPr/>
        </p:nvPicPr>
        <p:blipFill>
          <a:blip r:embed="rId2">
            <a:lum bright="-12000" contrast="36000"/>
            <a:extLst>
              <a:ext uri="{28A0092B-C50C-407E-A947-70E740481C1C}">
                <a14:useLocalDpi xmlns:a14="http://schemas.microsoft.com/office/drawing/2010/main" val="0"/>
              </a:ext>
            </a:extLst>
          </a:blip>
          <a:srcRect l="14542" t="27449" r="14284" b="8022"/>
          <a:stretch>
            <a:fillRect/>
          </a:stretch>
        </p:blipFill>
        <p:spPr bwMode="auto">
          <a:xfrm>
            <a:off x="4273865" y="3342472"/>
            <a:ext cx="4886313" cy="3322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5">
            <a:extLst>
              <a:ext uri="{FF2B5EF4-FFF2-40B4-BE49-F238E27FC236}">
                <a16:creationId xmlns:a16="http://schemas.microsoft.com/office/drawing/2014/main" id="{6A1C6DC4-4256-9F18-9077-788D966C34AF}"/>
              </a:ext>
            </a:extLst>
          </p:cNvPr>
          <p:cNvSpPr txBox="1">
            <a:spLocks noChangeArrowheads="1"/>
          </p:cNvSpPr>
          <p:nvPr/>
        </p:nvSpPr>
        <p:spPr bwMode="auto">
          <a:xfrm>
            <a:off x="0" y="673482"/>
            <a:ext cx="91440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Latn-CS" altLang="en-US" sz="2000" dirty="0">
                <a:latin typeface="Book Antiqua" panose="02040602050305030304" pitchFamily="18" charset="0"/>
              </a:rPr>
              <a:t> </a:t>
            </a:r>
            <a:r>
              <a:rPr lang="en-GB" altLang="en-US" sz="2000" b="1" dirty="0">
                <a:latin typeface="Book Antiqua" panose="02040602050305030304" pitchFamily="18" charset="0"/>
              </a:rPr>
              <a:t>Larger part – posterior wall of left atrium:</a:t>
            </a:r>
            <a:br>
              <a:rPr lang="en-GB" altLang="en-US" sz="2000" b="1" dirty="0">
                <a:latin typeface="Book Antiqua" panose="02040602050305030304" pitchFamily="18" charset="0"/>
              </a:rPr>
            </a:br>
            <a:r>
              <a:rPr lang="en-GB" altLang="en-US" sz="2000" b="1" dirty="0">
                <a:latin typeface="Book Antiqua" panose="02040602050305030304" pitchFamily="18" charset="0"/>
              </a:rPr>
              <a:t>       </a:t>
            </a:r>
            <a:r>
              <a:rPr lang="en-GB" altLang="en-US" sz="2000" b="1" dirty="0">
                <a:solidFill>
                  <a:srgbClr val="FFFF99"/>
                </a:solidFill>
                <a:latin typeface="Book Antiqua" panose="02040602050305030304" pitchFamily="18" charset="0"/>
              </a:rPr>
              <a:t>- orifices of pulmonary veins (ostia vv. </a:t>
            </a:r>
            <a:r>
              <a:rPr lang="en-GB" altLang="en-US" sz="2000" b="1" dirty="0" err="1">
                <a:solidFill>
                  <a:srgbClr val="FFFF99"/>
                </a:solidFill>
                <a:latin typeface="Book Antiqua" panose="02040602050305030304" pitchFamily="18" charset="0"/>
              </a:rPr>
              <a:t>pulmonales</a:t>
            </a:r>
            <a:r>
              <a:rPr lang="en-GB" altLang="en-US" sz="2000" b="1" dirty="0">
                <a:solidFill>
                  <a:srgbClr val="FFFF99"/>
                </a:solidFill>
                <a:latin typeface="Book Antiqua" panose="02040602050305030304" pitchFamily="18" charset="0"/>
              </a:rPr>
              <a:t>)</a:t>
            </a:r>
            <a:br>
              <a:rPr lang="en-GB" altLang="en-US" sz="2000" b="1" dirty="0">
                <a:solidFill>
                  <a:srgbClr val="FFFF99"/>
                </a:solidFill>
                <a:latin typeface="Book Antiqua" panose="02040602050305030304" pitchFamily="18" charset="0"/>
              </a:rPr>
            </a:br>
            <a:r>
              <a:rPr lang="en-GB" altLang="en-US" sz="2000" b="1" dirty="0">
                <a:solidFill>
                  <a:srgbClr val="FFFF99"/>
                </a:solidFill>
                <a:latin typeface="Book Antiqua" panose="02040602050305030304" pitchFamily="18" charset="0"/>
              </a:rPr>
              <a:t>       - obliquely descends v. </a:t>
            </a:r>
            <a:r>
              <a:rPr lang="en-GB" altLang="en-US" sz="2000" b="1" dirty="0" err="1">
                <a:solidFill>
                  <a:srgbClr val="FFFF99"/>
                </a:solidFill>
                <a:latin typeface="Book Antiqua" panose="02040602050305030304" pitchFamily="18" charset="0"/>
              </a:rPr>
              <a:t>obliqua</a:t>
            </a:r>
            <a:r>
              <a:rPr lang="en-GB" altLang="en-US" sz="2000" b="1" dirty="0">
                <a:solidFill>
                  <a:srgbClr val="FFFF99"/>
                </a:solidFill>
                <a:latin typeface="Book Antiqua" panose="02040602050305030304" pitchFamily="18" charset="0"/>
              </a:rPr>
              <a:t> atrii </a:t>
            </a:r>
            <a:r>
              <a:rPr lang="en-GB" altLang="en-US" sz="2000" b="1" dirty="0" err="1">
                <a:solidFill>
                  <a:srgbClr val="FFFF99"/>
                </a:solidFill>
                <a:latin typeface="Book Antiqua" panose="02040602050305030304" pitchFamily="18" charset="0"/>
              </a:rPr>
              <a:t>sinistri</a:t>
            </a:r>
            <a:r>
              <a:rPr lang="en-GB" altLang="en-US" sz="2000" b="1" dirty="0">
                <a:solidFill>
                  <a:srgbClr val="FFFF99"/>
                </a:solidFill>
                <a:latin typeface="Book Antiqua" panose="02040602050305030304" pitchFamily="18" charset="0"/>
              </a:rPr>
              <a:t> - Marshall</a:t>
            </a:r>
            <a:endParaRPr lang="sr-Latn-CS" altLang="en-US" sz="2000" b="1" dirty="0">
              <a:solidFill>
                <a:srgbClr val="FFFF99"/>
              </a:solidFill>
              <a:latin typeface="Book Antiqua" panose="02040602050305030304" pitchFamily="18" charset="0"/>
            </a:endParaRPr>
          </a:p>
          <a:p>
            <a:pPr eaLnBrk="1" hangingPunct="1"/>
            <a:endParaRPr lang="en-GB" altLang="en-US" sz="2000" b="1" dirty="0">
              <a:latin typeface="Book Antiqua" panose="02040602050305030304" pitchFamily="18" charset="0"/>
            </a:endParaRPr>
          </a:p>
          <a:p>
            <a:pPr eaLnBrk="1" hangingPunct="1"/>
            <a:r>
              <a:rPr lang="en-GB" altLang="en-US" sz="2000" b="1" dirty="0">
                <a:latin typeface="Book Antiqua" panose="02040602050305030304" pitchFamily="18" charset="0"/>
              </a:rPr>
              <a:t>- Smaller part – posterior wall of right atrium:</a:t>
            </a:r>
          </a:p>
          <a:p>
            <a:pPr eaLnBrk="1" hangingPunct="1"/>
            <a:r>
              <a:rPr lang="en-GB" altLang="en-US" sz="2000" b="1" dirty="0">
                <a:latin typeface="Book Antiqua" panose="02040602050305030304" pitchFamily="18" charset="0"/>
              </a:rPr>
              <a:t>      </a:t>
            </a:r>
            <a:r>
              <a:rPr lang="en-GB" altLang="en-US" sz="2000" b="1" dirty="0">
                <a:solidFill>
                  <a:srgbClr val="FFFF99"/>
                </a:solidFill>
                <a:latin typeface="Book Antiqua" panose="02040602050305030304" pitchFamily="18" charset="0"/>
              </a:rPr>
              <a:t>- sinus </a:t>
            </a:r>
            <a:r>
              <a:rPr lang="en-GB" altLang="en-US" sz="2000" b="1" dirty="0" err="1">
                <a:solidFill>
                  <a:srgbClr val="FFFF99"/>
                </a:solidFill>
                <a:latin typeface="Book Antiqua" panose="02040602050305030304" pitchFamily="18" charset="0"/>
              </a:rPr>
              <a:t>venarum</a:t>
            </a:r>
            <a:r>
              <a:rPr lang="en-GB" altLang="en-US" sz="2000" b="1" dirty="0">
                <a:solidFill>
                  <a:srgbClr val="FFFF99"/>
                </a:solidFill>
                <a:latin typeface="Book Antiqua" panose="02040602050305030304" pitchFamily="18" charset="0"/>
              </a:rPr>
              <a:t> </a:t>
            </a:r>
            <a:r>
              <a:rPr lang="en-GB" altLang="en-US" sz="2000" b="1" dirty="0" err="1">
                <a:solidFill>
                  <a:srgbClr val="FFFF99"/>
                </a:solidFill>
                <a:latin typeface="Book Antiqua" panose="02040602050305030304" pitchFamily="18" charset="0"/>
              </a:rPr>
              <a:t>cavarum</a:t>
            </a:r>
            <a:r>
              <a:rPr lang="en-GB" altLang="en-US" sz="2000" b="1" dirty="0">
                <a:solidFill>
                  <a:srgbClr val="FFFF99"/>
                </a:solidFill>
                <a:latin typeface="Book Antiqua" panose="02040602050305030304" pitchFamily="18" charset="0"/>
              </a:rPr>
              <a:t> – part of this wall between ostium VCS and VCI</a:t>
            </a:r>
            <a:br>
              <a:rPr lang="en-GB" altLang="en-US" sz="2000" b="1" dirty="0">
                <a:solidFill>
                  <a:srgbClr val="FFFF99"/>
                </a:solidFill>
                <a:latin typeface="Book Antiqua" panose="02040602050305030304" pitchFamily="18" charset="0"/>
              </a:rPr>
            </a:br>
            <a:r>
              <a:rPr lang="en-GB" altLang="en-US" sz="2000" b="1" dirty="0">
                <a:solidFill>
                  <a:srgbClr val="FFFF99"/>
                </a:solidFill>
                <a:latin typeface="Book Antiqua" panose="02040602050305030304" pitchFamily="18" charset="0"/>
              </a:rPr>
              <a:t>                                                     - located laterally and anteriorly to the sulcus </a:t>
            </a:r>
            <a:br>
              <a:rPr lang="en-GB" altLang="en-US" sz="2000" b="1" dirty="0">
                <a:solidFill>
                  <a:srgbClr val="FFFF99"/>
                </a:solidFill>
                <a:latin typeface="Book Antiqua" panose="02040602050305030304" pitchFamily="18" charset="0"/>
              </a:rPr>
            </a:br>
            <a:r>
              <a:rPr lang="en-GB" altLang="en-US" sz="2000" b="1" dirty="0">
                <a:solidFill>
                  <a:srgbClr val="FFFF99"/>
                </a:solidFill>
                <a:latin typeface="Book Antiqua" panose="02040602050305030304" pitchFamily="18" charset="0"/>
              </a:rPr>
              <a:t>                                                        terminalis</a:t>
            </a:r>
            <a:br>
              <a:rPr lang="en-GB" altLang="en-US" sz="2000" b="1" dirty="0">
                <a:solidFill>
                  <a:srgbClr val="FFFF99"/>
                </a:solidFill>
                <a:latin typeface="Book Antiqua" panose="02040602050305030304" pitchFamily="18" charset="0"/>
              </a:rPr>
            </a:br>
            <a:endParaRPr lang="sr-Latn-CS" altLang="en-US" sz="2000" b="1" dirty="0">
              <a:latin typeface="Book Antiqua" panose="02040602050305030304" pitchFamily="18" charset="0"/>
            </a:endParaRPr>
          </a:p>
        </p:txBody>
      </p:sp>
      <p:sp>
        <p:nvSpPr>
          <p:cNvPr id="3" name="TextBox 5">
            <a:extLst>
              <a:ext uri="{FF2B5EF4-FFF2-40B4-BE49-F238E27FC236}">
                <a16:creationId xmlns:a16="http://schemas.microsoft.com/office/drawing/2014/main" id="{B90F6DB0-CEB8-3E92-514E-056F6AB0AAD4}"/>
              </a:ext>
            </a:extLst>
          </p:cNvPr>
          <p:cNvSpPr txBox="1">
            <a:spLocks noChangeArrowheads="1"/>
          </p:cNvSpPr>
          <p:nvPr/>
        </p:nvSpPr>
        <p:spPr bwMode="auto">
          <a:xfrm>
            <a:off x="16178" y="3301236"/>
            <a:ext cx="4775994"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2000" b="1" u="sng" dirty="0">
                <a:latin typeface="Book Antiqua" panose="02040602050305030304" pitchFamily="18" charset="0"/>
              </a:rPr>
              <a:t>Relations:</a:t>
            </a:r>
            <a:r>
              <a:rPr lang="sr-Latn-CS" altLang="en-US" sz="2000" b="1" u="sng" dirty="0">
                <a:latin typeface="Book Antiqua" panose="02040602050305030304" pitchFamily="18" charset="0"/>
              </a:rPr>
              <a:t> </a:t>
            </a:r>
            <a:endParaRPr lang="en-GB" altLang="en-US" sz="2000" b="1" u="sng" dirty="0">
              <a:latin typeface="Book Antiqua" panose="02040602050305030304" pitchFamily="18" charset="0"/>
            </a:endParaRPr>
          </a:p>
          <a:p>
            <a:pPr eaLnBrk="1" hangingPunct="1"/>
            <a:endParaRPr lang="en-GB" altLang="en-US" sz="2000" b="1" dirty="0">
              <a:latin typeface="Book Antiqua" panose="02040602050305030304" pitchFamily="18" charset="0"/>
            </a:endParaRPr>
          </a:p>
          <a:p>
            <a:pPr eaLnBrk="1" hangingPunct="1">
              <a:buFont typeface="Arial" panose="020B0604020202020204" pitchFamily="34" charset="0"/>
              <a:buChar char="-"/>
            </a:pPr>
            <a:r>
              <a:rPr lang="en-GB" altLang="en-US" sz="2000" b="1" dirty="0">
                <a:latin typeface="Book Antiqua" panose="02040602050305030304" pitchFamily="18" charset="0"/>
              </a:rPr>
              <a:t>Anterior and superior part of base:</a:t>
            </a:r>
            <a:br>
              <a:rPr lang="en-GB" altLang="en-US" sz="2000" b="1" dirty="0">
                <a:latin typeface="Book Antiqua" panose="02040602050305030304" pitchFamily="18" charset="0"/>
              </a:rPr>
            </a:br>
            <a:r>
              <a:rPr lang="en-GB" altLang="en-US" sz="2000" b="1" dirty="0">
                <a:latin typeface="Book Antiqua" panose="02040602050305030304" pitchFamily="18" charset="0"/>
              </a:rPr>
              <a:t>       </a:t>
            </a:r>
            <a:r>
              <a:rPr lang="en-GB" altLang="en-US" sz="2000" b="1" dirty="0">
                <a:solidFill>
                  <a:srgbClr val="FFFF99"/>
                </a:solidFill>
                <a:latin typeface="Book Antiqua" panose="02040602050305030304" pitchFamily="18" charset="0"/>
              </a:rPr>
              <a:t>- main </a:t>
            </a:r>
            <a:r>
              <a:rPr lang="en-GB" altLang="en-US" sz="2000" b="1" dirty="0" err="1">
                <a:solidFill>
                  <a:srgbClr val="FFFF99"/>
                </a:solidFill>
                <a:latin typeface="Book Antiqua" panose="02040602050305030304" pitchFamily="18" charset="0"/>
              </a:rPr>
              <a:t>bronchii</a:t>
            </a:r>
            <a:endParaRPr lang="en-GB" altLang="en-US" sz="2000" b="1" dirty="0">
              <a:solidFill>
                <a:srgbClr val="FFFF99"/>
              </a:solidFill>
              <a:latin typeface="Book Antiqua" panose="02040602050305030304" pitchFamily="18" charset="0"/>
            </a:endParaRPr>
          </a:p>
          <a:p>
            <a:pPr eaLnBrk="1" hangingPunct="1"/>
            <a:r>
              <a:rPr lang="en-GB" altLang="en-US" sz="2000" b="1" dirty="0">
                <a:solidFill>
                  <a:srgbClr val="FFFF99"/>
                </a:solidFill>
                <a:latin typeface="Book Antiqua" panose="02040602050305030304" pitchFamily="18" charset="0"/>
              </a:rPr>
              <a:t>       - aa. </a:t>
            </a:r>
            <a:r>
              <a:rPr lang="en-GB" altLang="en-US" sz="2000" b="1" dirty="0" err="1">
                <a:solidFill>
                  <a:srgbClr val="FFFF99"/>
                </a:solidFill>
                <a:latin typeface="Book Antiqua" panose="02040602050305030304" pitchFamily="18" charset="0"/>
              </a:rPr>
              <a:t>pulmonales</a:t>
            </a:r>
            <a:endParaRPr lang="en-GB" altLang="en-US" sz="2000" b="1" dirty="0">
              <a:latin typeface="Book Antiqua" panose="02040602050305030304" pitchFamily="18" charset="0"/>
            </a:endParaRPr>
          </a:p>
          <a:p>
            <a:pPr eaLnBrk="1" hangingPunct="1"/>
            <a:r>
              <a:rPr lang="en-GB" altLang="en-US" sz="2000" b="1" dirty="0">
                <a:latin typeface="Book Antiqua" panose="02040602050305030304" pitchFamily="18" charset="0"/>
              </a:rPr>
              <a:t>- Part of the base between right and</a:t>
            </a:r>
            <a:br>
              <a:rPr lang="en-GB" altLang="en-US" sz="2000" b="1" dirty="0">
                <a:latin typeface="Book Antiqua" panose="02040602050305030304" pitchFamily="18" charset="0"/>
              </a:rPr>
            </a:br>
            <a:r>
              <a:rPr lang="en-GB" altLang="en-US" sz="2000" b="1" dirty="0">
                <a:latin typeface="Book Antiqua" panose="02040602050305030304" pitchFamily="18" charset="0"/>
              </a:rPr>
              <a:t>  left pulmonary veins:</a:t>
            </a:r>
          </a:p>
          <a:p>
            <a:pPr eaLnBrk="1" hangingPunct="1"/>
            <a:r>
              <a:rPr lang="en-GB" altLang="en-US" sz="2000" b="1" dirty="0">
                <a:latin typeface="Book Antiqua" panose="02040602050305030304" pitchFamily="18" charset="0"/>
              </a:rPr>
              <a:t>      </a:t>
            </a:r>
            <a:r>
              <a:rPr lang="en-GB" altLang="en-US" sz="2000" b="1" dirty="0">
                <a:solidFill>
                  <a:srgbClr val="FFFF99"/>
                </a:solidFill>
                <a:latin typeface="Book Antiqua" panose="02040602050305030304" pitchFamily="18" charset="0"/>
              </a:rPr>
              <a:t>- </a:t>
            </a:r>
            <a:r>
              <a:rPr lang="en-GB" altLang="en-US" sz="2000" b="1" dirty="0" err="1">
                <a:solidFill>
                  <a:srgbClr val="FFFF99"/>
                </a:solidFill>
                <a:latin typeface="Book Antiqua" panose="02040602050305030304" pitchFamily="18" charset="0"/>
              </a:rPr>
              <a:t>esophagus</a:t>
            </a:r>
            <a:endParaRPr lang="en-GB" altLang="en-US" sz="2000" b="1" dirty="0">
              <a:solidFill>
                <a:srgbClr val="FFFF99"/>
              </a:solidFill>
              <a:latin typeface="Book Antiqua" panose="02040602050305030304" pitchFamily="18" charset="0"/>
            </a:endParaRPr>
          </a:p>
          <a:p>
            <a:pPr eaLnBrk="1" hangingPunct="1"/>
            <a:r>
              <a:rPr lang="en-GB" altLang="en-US" sz="2000" b="1" dirty="0">
                <a:solidFill>
                  <a:srgbClr val="FFFF99"/>
                </a:solidFill>
                <a:latin typeface="Book Antiqua" panose="02040602050305030304" pitchFamily="18" charset="0"/>
              </a:rPr>
              <a:t>      – thoracic aorta</a:t>
            </a:r>
            <a:br>
              <a:rPr lang="en-GB" altLang="en-US" sz="2000" b="1" dirty="0">
                <a:solidFill>
                  <a:srgbClr val="FFFF99"/>
                </a:solidFill>
                <a:latin typeface="Book Antiqua" panose="02040602050305030304" pitchFamily="18" charset="0"/>
              </a:rPr>
            </a:br>
            <a:r>
              <a:rPr lang="en-GB" altLang="en-US" sz="2000" b="1" dirty="0">
                <a:solidFill>
                  <a:srgbClr val="FFFF99"/>
                </a:solidFill>
                <a:latin typeface="Book Antiqua" panose="02040602050305030304" pitchFamily="18" charset="0"/>
              </a:rPr>
              <a:t>      - thoracic duct</a:t>
            </a:r>
            <a:endParaRPr lang="sr-Latn-CS" altLang="en-US" sz="2000" b="1" dirty="0">
              <a:latin typeface="Book Antiqua" panose="0204060205030503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ChangeArrowheads="1"/>
          </p:cNvSpPr>
          <p:nvPr/>
        </p:nvSpPr>
        <p:spPr bwMode="auto">
          <a:xfrm>
            <a:off x="0" y="127764"/>
            <a:ext cx="9144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000" b="1" dirty="0">
                <a:solidFill>
                  <a:srgbClr val="FFFF00"/>
                </a:solidFill>
                <a:latin typeface="Book Antiqua" panose="02040602050305030304" pitchFamily="18" charset="0"/>
              </a:rPr>
              <a:t>HEART </a:t>
            </a:r>
            <a:r>
              <a:rPr lang="sr-Latn-CS" altLang="en-US" sz="2000" b="1" dirty="0">
                <a:solidFill>
                  <a:srgbClr val="FFFF00"/>
                </a:solidFill>
                <a:latin typeface="Book Antiqua" panose="02040602050305030304" pitchFamily="18" charset="0"/>
              </a:rPr>
              <a:t>(COR) </a:t>
            </a:r>
            <a:r>
              <a:rPr lang="en-US" sz="2000" b="1" dirty="0">
                <a:solidFill>
                  <a:srgbClr val="FFFF00"/>
                </a:solidFill>
                <a:latin typeface="Book Antiqua" panose="02040602050305030304" pitchFamily="18" charset="0"/>
              </a:rPr>
              <a:t>– </a:t>
            </a:r>
            <a:r>
              <a:rPr lang="en-GB" altLang="en-US" sz="2000" b="1" dirty="0">
                <a:solidFill>
                  <a:srgbClr val="FFFF00"/>
                </a:solidFill>
                <a:latin typeface="Book Antiqua" panose="02040602050305030304" pitchFamily="18" charset="0"/>
              </a:rPr>
              <a:t>BASE</a:t>
            </a:r>
            <a:r>
              <a:rPr lang="sr-Latn-CS" altLang="en-US" sz="2000" b="1" dirty="0">
                <a:solidFill>
                  <a:srgbClr val="FFFF00"/>
                </a:solidFill>
                <a:latin typeface="Book Antiqua" panose="02040602050305030304" pitchFamily="18" charset="0"/>
              </a:rPr>
              <a:t> (BASIS CORDIS)</a:t>
            </a:r>
            <a:endParaRPr lang="en-US" sz="2000" b="1" dirty="0">
              <a:solidFill>
                <a:srgbClr val="FFFF00"/>
              </a:solidFill>
              <a:latin typeface="Book Antiqua" panose="02040602050305030304" pitchFamily="18" charset="0"/>
            </a:endParaRPr>
          </a:p>
        </p:txBody>
      </p:sp>
      <p:pic>
        <p:nvPicPr>
          <p:cNvPr id="24579" name="Picture 4"/>
          <p:cNvPicPr>
            <a:picLocks noChangeAspect="1" noChangeArrowheads="1"/>
          </p:cNvPicPr>
          <p:nvPr/>
        </p:nvPicPr>
        <p:blipFill>
          <a:blip r:embed="rId2">
            <a:lum bright="-12000" contrast="36000"/>
            <a:extLst>
              <a:ext uri="{28A0092B-C50C-407E-A947-70E740481C1C}">
                <a14:useLocalDpi xmlns:a14="http://schemas.microsoft.com/office/drawing/2010/main" val="0"/>
              </a:ext>
            </a:extLst>
          </a:blip>
          <a:srcRect l="14542" t="27449" r="14284" b="8022"/>
          <a:stretch>
            <a:fillRect/>
          </a:stretch>
        </p:blipFill>
        <p:spPr bwMode="auto">
          <a:xfrm>
            <a:off x="3937000" y="2000250"/>
            <a:ext cx="5207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1DA734D-4E36-52F2-7633-1D0022CB1366}"/>
              </a:ext>
            </a:extLst>
          </p:cNvPr>
          <p:cNvSpPr txBox="1"/>
          <p:nvPr/>
        </p:nvSpPr>
        <p:spPr>
          <a:xfrm>
            <a:off x="17571" y="878929"/>
            <a:ext cx="8874909" cy="7171194"/>
          </a:xfrm>
          <a:prstGeom prst="rect">
            <a:avLst/>
          </a:prstGeom>
          <a:noFill/>
        </p:spPr>
        <p:txBody>
          <a:bodyPr wrap="square">
            <a:spAutoFit/>
          </a:bodyPr>
          <a:lstStyle/>
          <a:p>
            <a:r>
              <a:rPr lang="en-US" altLang="en-US">
                <a:latin typeface="Book Antiqua" pitchFamily="18" charset="0"/>
                <a:ea typeface="Book Antiqua" pitchFamily="18" charset="0"/>
                <a:cs typeface="Book Antiqua" pitchFamily="18" charset="0"/>
              </a:rPr>
              <a:t>- </a:t>
            </a:r>
            <a:r>
              <a:rPr lang="en-US" altLang="en-US" sz="2000">
                <a:latin typeface="Book Antiqua" pitchFamily="18" charset="0"/>
                <a:ea typeface="Book Antiqua" pitchFamily="18" charset="0"/>
                <a:cs typeface="Book Antiqua" pitchFamily="18" charset="0"/>
              </a:rPr>
              <a:t>The initial parts blood vessels that origin from the heart, as well the</a:t>
            </a:r>
          </a:p>
          <a:p>
            <a:r>
              <a:rPr lang="en-US" altLang="en-US" sz="2000">
                <a:latin typeface="Book Antiqua" pitchFamily="18" charset="0"/>
                <a:ea typeface="Book Antiqua" pitchFamily="18" charset="0"/>
                <a:cs typeface="Book Antiqua" pitchFamily="18" charset="0"/>
              </a:rPr>
              <a:t>  terminal parts of blood vessels that enter into the heart, at the base of the</a:t>
            </a:r>
          </a:p>
          <a:p>
            <a:r>
              <a:rPr lang="en-US" altLang="en-US" sz="2000">
                <a:latin typeface="Book Antiqua" pitchFamily="18" charset="0"/>
                <a:ea typeface="Book Antiqua" pitchFamily="18" charset="0"/>
                <a:cs typeface="Book Antiqua" pitchFamily="18" charset="0"/>
              </a:rPr>
              <a:t>  heart form </a:t>
            </a:r>
            <a:r>
              <a:rPr lang="en-US" altLang="en-US" sz="2000" b="1">
                <a:solidFill>
                  <a:srgbClr val="FFFF00"/>
                </a:solidFill>
                <a:latin typeface="Book Antiqua" pitchFamily="18" charset="0"/>
                <a:ea typeface="Book Antiqua" pitchFamily="18" charset="0"/>
                <a:cs typeface="Book Antiqua" pitchFamily="18" charset="0"/>
              </a:rPr>
              <a:t>CORONA CORDIS.</a:t>
            </a:r>
          </a:p>
          <a:p>
            <a:endParaRPr lang="en-US" altLang="en-US" b="1">
              <a:solidFill>
                <a:srgbClr val="FFFF00"/>
              </a:solidFill>
              <a:latin typeface="Book Antiqua" pitchFamily="18" charset="0"/>
              <a:ea typeface="Book Antiqua" pitchFamily="18" charset="0"/>
              <a:cs typeface="Book Antiqua" pitchFamily="18" charset="0"/>
            </a:endParaRPr>
          </a:p>
          <a:p>
            <a:endParaRPr lang="en-US" altLang="en-US" b="1">
              <a:solidFill>
                <a:srgbClr val="FFFF00"/>
              </a:solidFill>
              <a:latin typeface="Book Antiqua" pitchFamily="18" charset="0"/>
              <a:ea typeface="Book Antiqua" pitchFamily="18" charset="0"/>
              <a:cs typeface="Book Antiqua" pitchFamily="18" charset="0"/>
            </a:endParaRPr>
          </a:p>
          <a:p>
            <a:endParaRPr lang="en-US" altLang="en-US" b="1">
              <a:solidFill>
                <a:srgbClr val="FFFF00"/>
              </a:solidFill>
              <a:latin typeface="Book Antiqua" pitchFamily="18" charset="0"/>
              <a:ea typeface="Book Antiqua" pitchFamily="18" charset="0"/>
              <a:cs typeface="Book Antiqua" pitchFamily="18" charset="0"/>
            </a:endParaRPr>
          </a:p>
          <a:p>
            <a:r>
              <a:rPr lang="en-US" altLang="en-US" b="1">
                <a:ln w="22225">
                  <a:solidFill>
                    <a:srgbClr val="FFFF66"/>
                  </a:solidFill>
                  <a:prstDash val="solid"/>
                </a:ln>
                <a:solidFill>
                  <a:schemeClr val="accent2"/>
                </a:solidFill>
                <a:latin typeface="Book Antiqua" pitchFamily="18" charset="0"/>
                <a:ea typeface="Book Antiqua" pitchFamily="18" charset="0"/>
                <a:cs typeface="Book Antiqua" pitchFamily="18" charset="0"/>
              </a:rPr>
              <a:t>* CORONA CORDIS:</a:t>
            </a:r>
          </a:p>
          <a:p>
            <a:br>
              <a:rPr lang="en-US" altLang="en-US" b="1">
                <a:solidFill>
                  <a:srgbClr val="FFFF00"/>
                </a:solidFill>
                <a:latin typeface="Book Antiqua" pitchFamily="18" charset="0"/>
                <a:ea typeface="Book Antiqua" pitchFamily="18" charset="0"/>
                <a:cs typeface="Book Antiqua" pitchFamily="18" charset="0"/>
              </a:rPr>
            </a:br>
            <a:r>
              <a:rPr lang="en-US" altLang="en-US" sz="2000" b="1">
                <a:latin typeface="Book Antiqua" pitchFamily="18" charset="0"/>
                <a:ea typeface="Book Antiqua" pitchFamily="18" charset="0"/>
                <a:cs typeface="Book Antiqua" pitchFamily="18" charset="0"/>
              </a:rPr>
              <a:t>- anterior and superior:</a:t>
            </a:r>
          </a:p>
          <a:p>
            <a:r>
              <a:rPr lang="en-US" altLang="en-US" sz="2000" b="1">
                <a:solidFill>
                  <a:srgbClr val="FFFF00"/>
                </a:solidFill>
                <a:latin typeface="Book Antiqua" pitchFamily="18" charset="0"/>
                <a:ea typeface="Book Antiqua" pitchFamily="18" charset="0"/>
                <a:cs typeface="Book Antiqua" pitchFamily="18" charset="0"/>
              </a:rPr>
              <a:t>        - pulmonary trunk</a:t>
            </a:r>
            <a:br>
              <a:rPr lang="en-US" altLang="en-US" sz="2000" b="1">
                <a:solidFill>
                  <a:srgbClr val="FFFF00"/>
                </a:solidFill>
                <a:latin typeface="Book Antiqua" pitchFamily="18" charset="0"/>
                <a:ea typeface="Book Antiqua" pitchFamily="18" charset="0"/>
                <a:cs typeface="Book Antiqua" pitchFamily="18" charset="0"/>
              </a:rPr>
            </a:br>
            <a:r>
              <a:rPr lang="en-US" altLang="en-US" sz="2000" b="1">
                <a:solidFill>
                  <a:srgbClr val="FFFF00"/>
                </a:solidFill>
                <a:latin typeface="Book Antiqua" pitchFamily="18" charset="0"/>
                <a:ea typeface="Book Antiqua" pitchFamily="18" charset="0"/>
                <a:cs typeface="Book Antiqua" pitchFamily="18" charset="0"/>
              </a:rPr>
              <a:t>               a. pulmonalis dextra</a:t>
            </a:r>
            <a:br>
              <a:rPr lang="en-US" altLang="en-US" sz="2000" b="1">
                <a:solidFill>
                  <a:srgbClr val="FFFF00"/>
                </a:solidFill>
                <a:latin typeface="Book Antiqua" pitchFamily="18" charset="0"/>
                <a:ea typeface="Book Antiqua" pitchFamily="18" charset="0"/>
                <a:cs typeface="Book Antiqua" pitchFamily="18" charset="0"/>
              </a:rPr>
            </a:br>
            <a:r>
              <a:rPr lang="en-US" altLang="en-US" sz="2000" b="1">
                <a:solidFill>
                  <a:srgbClr val="FFFF00"/>
                </a:solidFill>
                <a:latin typeface="Book Antiqua" pitchFamily="18" charset="0"/>
                <a:ea typeface="Book Antiqua" pitchFamily="18" charset="0"/>
                <a:cs typeface="Book Antiqua" pitchFamily="18" charset="0"/>
              </a:rPr>
              <a:t>               a. pulmonalis sinistra</a:t>
            </a:r>
          </a:p>
          <a:p>
            <a:r>
              <a:rPr lang="en-US" altLang="en-US" sz="2000" b="1">
                <a:solidFill>
                  <a:srgbClr val="FFFF00"/>
                </a:solidFill>
                <a:latin typeface="Book Antiqua" pitchFamily="18" charset="0"/>
                <a:ea typeface="Book Antiqua" pitchFamily="18" charset="0"/>
                <a:cs typeface="Book Antiqua" pitchFamily="18" charset="0"/>
              </a:rPr>
              <a:t>        - aorta</a:t>
            </a:r>
          </a:p>
          <a:p>
            <a:r>
              <a:rPr lang="en-US" altLang="en-US" sz="2000" b="1">
                <a:latin typeface="Book Antiqua" pitchFamily="18" charset="0"/>
                <a:ea typeface="Book Antiqua" pitchFamily="18" charset="0"/>
                <a:cs typeface="Book Antiqua" pitchFamily="18" charset="0"/>
              </a:rPr>
              <a:t>- right:</a:t>
            </a:r>
          </a:p>
          <a:p>
            <a:r>
              <a:rPr lang="en-US" altLang="en-US" sz="2000" b="1">
                <a:solidFill>
                  <a:srgbClr val="FFFF00"/>
                </a:solidFill>
                <a:latin typeface="Book Antiqua" pitchFamily="18" charset="0"/>
                <a:ea typeface="Book Antiqua" pitchFamily="18" charset="0"/>
                <a:cs typeface="Book Antiqua" pitchFamily="18" charset="0"/>
              </a:rPr>
              <a:t>        - v. cava superior</a:t>
            </a:r>
          </a:p>
          <a:p>
            <a:r>
              <a:rPr lang="en-US" altLang="en-US" sz="2000" b="1">
                <a:solidFill>
                  <a:srgbClr val="FFFF00"/>
                </a:solidFill>
                <a:latin typeface="Book Antiqua" pitchFamily="18" charset="0"/>
                <a:ea typeface="Book Antiqua" pitchFamily="18" charset="0"/>
                <a:cs typeface="Book Antiqua" pitchFamily="18" charset="0"/>
              </a:rPr>
              <a:t>        - v. cava inferior</a:t>
            </a:r>
          </a:p>
          <a:p>
            <a:r>
              <a:rPr lang="en-US" altLang="en-US" sz="2000" b="1">
                <a:latin typeface="Book Antiqua" pitchFamily="18" charset="0"/>
                <a:ea typeface="Book Antiqua" pitchFamily="18" charset="0"/>
                <a:cs typeface="Book Antiqua" pitchFamily="18" charset="0"/>
              </a:rPr>
              <a:t>- left:</a:t>
            </a:r>
          </a:p>
          <a:p>
            <a:r>
              <a:rPr lang="en-US" altLang="en-US" sz="2000" b="1">
                <a:solidFill>
                  <a:srgbClr val="FFFF00"/>
                </a:solidFill>
                <a:latin typeface="Book Antiqua" pitchFamily="18" charset="0"/>
                <a:ea typeface="Book Antiqua" pitchFamily="18" charset="0"/>
                <a:cs typeface="Book Antiqua" pitchFamily="18" charset="0"/>
              </a:rPr>
              <a:t>        - vv. pulmonales dextrae</a:t>
            </a:r>
            <a:br>
              <a:rPr lang="en-US" altLang="en-US" sz="2000" b="1">
                <a:solidFill>
                  <a:srgbClr val="FFFF00"/>
                </a:solidFill>
                <a:latin typeface="Book Antiqua" pitchFamily="18" charset="0"/>
                <a:ea typeface="Book Antiqua" pitchFamily="18" charset="0"/>
                <a:cs typeface="Book Antiqua" pitchFamily="18" charset="0"/>
              </a:rPr>
            </a:br>
            <a:r>
              <a:rPr lang="en-US" altLang="en-US" sz="2000" b="1">
                <a:solidFill>
                  <a:srgbClr val="FFFF00"/>
                </a:solidFill>
                <a:latin typeface="Book Antiqua" pitchFamily="18" charset="0"/>
                <a:ea typeface="Book Antiqua" pitchFamily="18" charset="0"/>
                <a:cs typeface="Book Antiqua" pitchFamily="18" charset="0"/>
              </a:rPr>
              <a:t>        - vv. pulmonales sinistrae</a:t>
            </a:r>
            <a:br>
              <a:rPr lang="en-US" altLang="en-US" b="1">
                <a:solidFill>
                  <a:srgbClr val="FFFF00"/>
                </a:solidFill>
                <a:latin typeface="Book Antiqua" pitchFamily="18" charset="0"/>
                <a:ea typeface="Book Antiqua" pitchFamily="18" charset="0"/>
                <a:cs typeface="Book Antiqua" pitchFamily="18" charset="0"/>
              </a:rPr>
            </a:br>
            <a:r>
              <a:rPr lang="en-US" altLang="en-US" b="1">
                <a:solidFill>
                  <a:srgbClr val="FFFF00"/>
                </a:solidFill>
                <a:latin typeface="Book Antiqua" pitchFamily="18" charset="0"/>
                <a:ea typeface="Book Antiqua" pitchFamily="18" charset="0"/>
                <a:cs typeface="Book Antiqua" pitchFamily="18" charset="0"/>
              </a:rPr>
              <a:t>     </a:t>
            </a:r>
          </a:p>
          <a:p>
            <a:endParaRPr lang="en-US" altLang="en-US" b="1">
              <a:solidFill>
                <a:srgbClr val="FFFF00"/>
              </a:solidFill>
              <a:latin typeface="Book Antiqua" pitchFamily="18" charset="0"/>
              <a:ea typeface="Book Antiqua" pitchFamily="18" charset="0"/>
              <a:cs typeface="Book Antiqua" pitchFamily="18" charset="0"/>
            </a:endParaRPr>
          </a:p>
          <a:p>
            <a:endParaRPr lang="en-US" altLang="en-US" b="1">
              <a:solidFill>
                <a:srgbClr val="FFFF00"/>
              </a:solidFill>
              <a:latin typeface="Book Antiqua" pitchFamily="18" charset="0"/>
              <a:ea typeface="Book Antiqua" pitchFamily="18" charset="0"/>
              <a:cs typeface="Book Antiqua" pitchFamily="18" charset="0"/>
            </a:endParaRPr>
          </a:p>
          <a:p>
            <a:endParaRPr lang="en-US" altLang="en-US" b="1">
              <a:solidFill>
                <a:srgbClr val="FFFF00"/>
              </a:solidFill>
              <a:latin typeface="Book Antiqua" pitchFamily="18" charset="0"/>
              <a:ea typeface="Book Antiqua" pitchFamily="18" charset="0"/>
              <a:cs typeface="Book Antiqua" pitchFamily="18" charset="0"/>
            </a:endParaRPr>
          </a:p>
          <a:p>
            <a:endParaRPr lang="en-GB" b="1" dirty="0">
              <a:solidFill>
                <a:srgbClr val="FFFF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l="34570" t="34686" r="40820" b="20313"/>
          <a:stretch>
            <a:fillRect/>
          </a:stretch>
        </p:blipFill>
        <p:spPr bwMode="auto">
          <a:xfrm>
            <a:off x="0" y="785813"/>
            <a:ext cx="4649788"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2"/>
          <p:cNvPicPr>
            <a:picLocks noChangeAspect="1" noChangeArrowheads="1"/>
          </p:cNvPicPr>
          <p:nvPr/>
        </p:nvPicPr>
        <p:blipFill>
          <a:blip r:embed="rId2">
            <a:extLst>
              <a:ext uri="{28A0092B-C50C-407E-A947-70E740481C1C}">
                <a14:useLocalDpi xmlns:a14="http://schemas.microsoft.com/office/drawing/2010/main" val="0"/>
              </a:ext>
            </a:extLst>
          </a:blip>
          <a:srcRect l="59180" t="34686" r="17969" b="20313"/>
          <a:stretch>
            <a:fillRect/>
          </a:stretch>
        </p:blipFill>
        <p:spPr bwMode="auto">
          <a:xfrm>
            <a:off x="4572000" y="785813"/>
            <a:ext cx="43180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TextBox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1900" y="2755900"/>
            <a:ext cx="4572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TextBox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1322388"/>
            <a:ext cx="4572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TextBox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0738" y="2609850"/>
            <a:ext cx="58578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TextBox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8613" y="3035300"/>
            <a:ext cx="7620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TextBox 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9475" y="3822700"/>
            <a:ext cx="73183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TextBox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9588" y="2322513"/>
            <a:ext cx="750887"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TextBox 1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16750" y="2535238"/>
            <a:ext cx="762000"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TextBox 1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16813" y="1895475"/>
            <a:ext cx="77311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p:cNvPicPr>
            <a:picLocks noChangeAspect="1" noChangeArrowheads="1"/>
          </p:cNvPicPr>
          <p:nvPr/>
        </p:nvPicPr>
        <p:blipFill>
          <a:blip r:embed="rId2">
            <a:lum bright="-12000" contrast="24000"/>
            <a:extLst>
              <a:ext uri="{28A0092B-C50C-407E-A947-70E740481C1C}">
                <a14:useLocalDpi xmlns:a14="http://schemas.microsoft.com/office/drawing/2010/main" val="0"/>
              </a:ext>
            </a:extLst>
          </a:blip>
          <a:srcRect l="6386" t="27068" r="16830" b="8022"/>
          <a:stretch>
            <a:fillRect/>
          </a:stretch>
        </p:blipFill>
        <p:spPr bwMode="auto">
          <a:xfrm>
            <a:off x="428625" y="928688"/>
            <a:ext cx="81915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le 1"/>
          <p:cNvSpPr txBox="1">
            <a:spLocks noChangeArrowheads="1"/>
          </p:cNvSpPr>
          <p:nvPr/>
        </p:nvSpPr>
        <p:spPr bwMode="auto">
          <a:xfrm>
            <a:off x="0" y="285750"/>
            <a:ext cx="85725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600" b="1" dirty="0">
                <a:solidFill>
                  <a:srgbClr val="FFFF00"/>
                </a:solidFill>
                <a:latin typeface="Book Antiqua" panose="02040602050305030304" pitchFamily="18" charset="0"/>
              </a:rPr>
              <a:t>INTERIOR OF THE HEART</a:t>
            </a:r>
            <a:endParaRPr lang="sr-Latn-CS" altLang="en-US" sz="3600" b="1" dirty="0">
              <a:solidFill>
                <a:srgbClr val="FFFF00"/>
              </a:solidFill>
              <a:latin typeface="Book Antiqua" panose="02040602050305030304" pitchFamily="18" charset="0"/>
            </a:endParaRPr>
          </a:p>
        </p:txBody>
      </p:sp>
      <p:pic>
        <p:nvPicPr>
          <p:cNvPr id="27652" name="TextBox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7700" y="3097213"/>
            <a:ext cx="8112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TextBox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0613" y="2809875"/>
            <a:ext cx="79375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TextBox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7950" y="4595813"/>
            <a:ext cx="779463"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TextBox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4956175"/>
            <a:ext cx="798513"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TextBox 1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0563" y="4035425"/>
            <a:ext cx="10064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TextBox 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3395663"/>
            <a:ext cx="993775"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TextBox 1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76675" y="3395663"/>
            <a:ext cx="78740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TextBox 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91050" y="3681413"/>
            <a:ext cx="6572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60" name="Straight Arrow Connector 16"/>
          <p:cNvCxnSpPr>
            <a:cxnSpLocks noChangeShapeType="1"/>
            <a:stCxn id="27659" idx="0"/>
          </p:cNvCxnSpPr>
          <p:nvPr/>
        </p:nvCxnSpPr>
        <p:spPr bwMode="auto">
          <a:xfrm rot="16200000" flipV="1">
            <a:off x="4725988" y="3522662"/>
            <a:ext cx="323850" cy="60325"/>
          </a:xfrm>
          <a:prstGeom prst="straightConnector1">
            <a:avLst/>
          </a:prstGeom>
          <a:noFill/>
          <a:ln w="22225">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612775" y="-22225"/>
            <a:ext cx="8085138" cy="714375"/>
          </a:xfrm>
        </p:spPr>
        <p:txBody>
          <a:bodyPr/>
          <a:lstStyle/>
          <a:p>
            <a:r>
              <a:rPr lang="en-US" altLang="en-US" sz="2800" b="1" dirty="0">
                <a:solidFill>
                  <a:schemeClr val="tx1"/>
                </a:solidFill>
                <a:latin typeface="Book Antiqua" pitchFamily="18" charset="0"/>
                <a:ea typeface="Book Antiqua" pitchFamily="18" charset="0"/>
                <a:cs typeface="Book Antiqua" pitchFamily="18" charset="0"/>
              </a:rPr>
              <a:t>INNER SURFACE OF THE HEART</a:t>
            </a:r>
          </a:p>
        </p:txBody>
      </p:sp>
      <p:sp>
        <p:nvSpPr>
          <p:cNvPr id="9219" name="Rectangle 3"/>
          <p:cNvSpPr>
            <a:spLocks noGrp="1" noChangeArrowheads="1"/>
          </p:cNvSpPr>
          <p:nvPr>
            <p:ph type="body" idx="4294967295"/>
          </p:nvPr>
        </p:nvSpPr>
        <p:spPr>
          <a:xfrm>
            <a:off x="3175" y="620713"/>
            <a:ext cx="9109075" cy="6237287"/>
          </a:xfrm>
        </p:spPr>
        <p:txBody>
          <a:bodyPr/>
          <a:lstStyle/>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The four chambers of the heart are:</a:t>
            </a:r>
            <a:br>
              <a:rPr lang="en-US" altLang="en-US" sz="1800" dirty="0">
                <a:latin typeface="Book Antiqua" pitchFamily="18" charset="0"/>
                <a:ea typeface="Book Antiqua" pitchFamily="18" charset="0"/>
                <a:cs typeface="Book Antiqua" pitchFamily="18" charset="0"/>
              </a:rPr>
            </a:b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1) right atrium</a:t>
            </a:r>
            <a:r>
              <a:rPr lang="en-GB" altLang="en-US" sz="1800" dirty="0">
                <a:latin typeface="Book Antiqua" pitchFamily="18" charset="0"/>
                <a:ea typeface="Book Antiqua" pitchFamily="18" charset="0"/>
                <a:cs typeface="Book Antiqua" pitchFamily="18" charset="0"/>
              </a:rPr>
              <a:t> (</a:t>
            </a:r>
            <a:r>
              <a:rPr lang="en-GB" altLang="en-US" sz="1800" b="1" dirty="0">
                <a:latin typeface="Book Antiqua" pitchFamily="18" charset="0"/>
                <a:ea typeface="Book Antiqua" pitchFamily="18" charset="0"/>
                <a:cs typeface="Book Antiqua" pitchFamily="18" charset="0"/>
              </a:rPr>
              <a:t>atrium </a:t>
            </a:r>
            <a:r>
              <a:rPr lang="en-GB" altLang="en-US" sz="1800" b="1" dirty="0" err="1">
                <a:latin typeface="Book Antiqua" pitchFamily="18" charset="0"/>
                <a:ea typeface="Book Antiqua" pitchFamily="18" charset="0"/>
                <a:cs typeface="Book Antiqua" pitchFamily="18" charset="0"/>
              </a:rPr>
              <a:t>dextrum</a:t>
            </a:r>
            <a:r>
              <a:rPr lang="en-GB" altLang="en-US" sz="1800" dirty="0">
                <a:latin typeface="Book Antiqua" pitchFamily="18" charset="0"/>
                <a:ea typeface="Book Antiqua" pitchFamily="18" charset="0"/>
                <a:cs typeface="Book Antiqua" pitchFamily="18" charset="0"/>
              </a:rPr>
              <a:t>)</a:t>
            </a:r>
            <a:br>
              <a:rPr lang="en-GB"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2) </a:t>
            </a:r>
            <a:r>
              <a:rPr lang="en-GB" altLang="en-US" sz="1800" dirty="0">
                <a:latin typeface="Book Antiqua" pitchFamily="18" charset="0"/>
                <a:ea typeface="Book Antiqua" pitchFamily="18" charset="0"/>
                <a:cs typeface="Book Antiqua" pitchFamily="18" charset="0"/>
              </a:rPr>
              <a:t>left atrium (</a:t>
            </a:r>
            <a:r>
              <a:rPr lang="en-GB" altLang="en-US" sz="1800" b="1" dirty="0">
                <a:latin typeface="Book Antiqua" pitchFamily="18" charset="0"/>
                <a:ea typeface="Book Antiqua" pitchFamily="18" charset="0"/>
                <a:cs typeface="Book Antiqua" pitchFamily="18" charset="0"/>
              </a:rPr>
              <a:t>atrium </a:t>
            </a:r>
            <a:r>
              <a:rPr lang="en-GB" altLang="en-US" sz="1800" b="1" dirty="0" err="1">
                <a:latin typeface="Book Antiqua" pitchFamily="18" charset="0"/>
                <a:ea typeface="Book Antiqua" pitchFamily="18" charset="0"/>
                <a:cs typeface="Book Antiqua" pitchFamily="18" charset="0"/>
              </a:rPr>
              <a:t>sinistrum</a:t>
            </a:r>
            <a:r>
              <a:rPr lang="en-GB" altLang="en-US" sz="1800" dirty="0">
                <a:latin typeface="Book Antiqua" pitchFamily="18" charset="0"/>
                <a:ea typeface="Book Antiqua" pitchFamily="18" charset="0"/>
                <a:cs typeface="Book Antiqua" pitchFamily="18" charset="0"/>
              </a:rPr>
              <a:t>)</a:t>
            </a: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endParaRPr lang="en-US" altLang="en-US" sz="1800" b="1"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3) </a:t>
            </a:r>
            <a:r>
              <a:rPr lang="en-GB" altLang="en-US" sz="1800" dirty="0">
                <a:latin typeface="Book Antiqua" pitchFamily="18" charset="0"/>
                <a:ea typeface="Book Antiqua" pitchFamily="18" charset="0"/>
                <a:cs typeface="Book Antiqua" pitchFamily="18" charset="0"/>
              </a:rPr>
              <a:t>right ventricle (</a:t>
            </a:r>
            <a:r>
              <a:rPr lang="en-GB" altLang="en-US" sz="1800" b="1" dirty="0" err="1">
                <a:latin typeface="Book Antiqua" pitchFamily="18" charset="0"/>
                <a:ea typeface="Book Antiqua" pitchFamily="18" charset="0"/>
                <a:cs typeface="Book Antiqua" pitchFamily="18" charset="0"/>
              </a:rPr>
              <a:t>ventriculus</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dexter</a:t>
            </a:r>
            <a:r>
              <a:rPr lang="en-GB" altLang="en-US" sz="1800" dirty="0">
                <a:latin typeface="Book Antiqua" pitchFamily="18" charset="0"/>
                <a:ea typeface="Book Antiqua" pitchFamily="18" charset="0"/>
                <a:cs typeface="Book Antiqua" pitchFamily="18" charset="0"/>
              </a:rPr>
              <a:t>)</a:t>
            </a:r>
            <a:br>
              <a:rPr lang="en-GB" altLang="en-US" sz="1800" dirty="0">
                <a:latin typeface="Book Antiqua" pitchFamily="18" charset="0"/>
                <a:ea typeface="Book Antiqua" pitchFamily="18" charset="0"/>
                <a:cs typeface="Book Antiqua" pitchFamily="18" charset="0"/>
              </a:rPr>
            </a:b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4) </a:t>
            </a:r>
            <a:r>
              <a:rPr lang="en-GB" altLang="en-US" sz="1800" dirty="0">
                <a:latin typeface="Book Antiqua" pitchFamily="18" charset="0"/>
                <a:ea typeface="Book Antiqua" pitchFamily="18" charset="0"/>
                <a:cs typeface="Book Antiqua" pitchFamily="18" charset="0"/>
              </a:rPr>
              <a:t>left ventricle (</a:t>
            </a:r>
            <a:r>
              <a:rPr lang="en-GB" altLang="en-US" sz="1800" b="1" dirty="0" err="1">
                <a:latin typeface="Book Antiqua" pitchFamily="18" charset="0"/>
                <a:ea typeface="Book Antiqua" pitchFamily="18" charset="0"/>
                <a:cs typeface="Book Antiqua" pitchFamily="18" charset="0"/>
              </a:rPr>
              <a:t>ventriculus</a:t>
            </a:r>
            <a:r>
              <a:rPr lang="en-GB" altLang="en-US" sz="1800" b="1" dirty="0">
                <a:latin typeface="Book Antiqua" pitchFamily="18" charset="0"/>
                <a:ea typeface="Book Antiqua" pitchFamily="18" charset="0"/>
                <a:cs typeface="Book Antiqua" pitchFamily="18" charset="0"/>
              </a:rPr>
              <a:t> sinister</a:t>
            </a:r>
            <a:r>
              <a:rPr lang="en-GB" altLang="en-US" sz="1800" dirty="0">
                <a:latin typeface="Book Antiqua" pitchFamily="18" charset="0"/>
                <a:ea typeface="Book Antiqua" pitchFamily="18" charset="0"/>
                <a:cs typeface="Book Antiqua" pitchFamily="18" charset="0"/>
              </a:rPr>
              <a:t>)</a:t>
            </a:r>
            <a:endParaRPr lang="en-GB" sz="1800" dirty="0">
              <a:latin typeface="Book Antiqua" panose="02040602050305030304" pitchFamily="18" charset="0"/>
            </a:endParaRPr>
          </a:p>
          <a:p>
            <a:pPr marL="609600" indent="-609600">
              <a:lnSpc>
                <a:spcPct val="90000"/>
              </a:lnSpc>
              <a:buFontTx/>
              <a:buNone/>
            </a:pPr>
            <a:r>
              <a:rPr lang="en-GB" sz="1800" dirty="0">
                <a:latin typeface="Book Antiqua" panose="02040602050305030304" pitchFamily="18" charset="0"/>
              </a:rPr>
              <a:t>Atria pumps blood through</a:t>
            </a:r>
            <a:r>
              <a:rPr lang="en-GB" sz="1800" b="1" dirty="0">
                <a:latin typeface="Book Antiqua" panose="02040602050305030304" pitchFamily="18" charset="0"/>
              </a:rPr>
              <a:t> </a:t>
            </a:r>
            <a:r>
              <a:rPr lang="en-GB" sz="1800" b="1" dirty="0" err="1">
                <a:latin typeface="Book Antiqua" panose="02040602050305030304" pitchFamily="18" charset="0"/>
              </a:rPr>
              <a:t>atrioventricular</a:t>
            </a:r>
            <a:r>
              <a:rPr lang="en-GB" sz="1800" b="1" dirty="0">
                <a:latin typeface="Book Antiqua" panose="02040602050305030304" pitchFamily="18" charset="0"/>
              </a:rPr>
              <a:t> orifice</a:t>
            </a:r>
            <a:r>
              <a:rPr lang="en-GB" sz="1800" dirty="0">
                <a:latin typeface="Book Antiqua" panose="02040602050305030304" pitchFamily="18" charset="0"/>
              </a:rPr>
              <a:t> into the ventricle</a:t>
            </a: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endParaRPr lang="en-GB" altLang="en-US" sz="1800" i="1" dirty="0">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The right (venous) heart consists of the right atrium and right ventricle, connected by the right </a:t>
            </a:r>
            <a:r>
              <a:rPr lang="en-US" altLang="en-US" sz="1800" dirty="0" err="1">
                <a:latin typeface="Book Antiqua" pitchFamily="18" charset="0"/>
                <a:ea typeface="Book Antiqua" pitchFamily="18" charset="0"/>
                <a:cs typeface="Book Antiqua" pitchFamily="18" charset="0"/>
              </a:rPr>
              <a:t>atrioventricular</a:t>
            </a:r>
            <a:r>
              <a:rPr lang="en-US" altLang="en-US" sz="1800" dirty="0">
                <a:latin typeface="Book Antiqua" pitchFamily="18" charset="0"/>
                <a:ea typeface="Book Antiqua" pitchFamily="18" charset="0"/>
                <a:cs typeface="Book Antiqua" pitchFamily="18" charset="0"/>
              </a:rPr>
              <a:t> orifice (</a:t>
            </a:r>
            <a:r>
              <a:rPr lang="en-GB" altLang="en-US" sz="1800" b="1" dirty="0" err="1">
                <a:latin typeface="Book Antiqua" pitchFamily="18" charset="0"/>
                <a:ea typeface="Book Antiqua" pitchFamily="18" charset="0"/>
                <a:cs typeface="Book Antiqua" pitchFamily="18" charset="0"/>
              </a:rPr>
              <a:t>ostium</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atrioventriculare</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dextrum</a:t>
            </a:r>
            <a:r>
              <a:rPr lang="en-GB" altLang="en-US" sz="1800" dirty="0">
                <a:latin typeface="Book Antiqua" pitchFamily="18" charset="0"/>
                <a:ea typeface="Book Antiqua" pitchFamily="18" charset="0"/>
                <a:cs typeface="Book Antiqua" pitchFamily="18" charset="0"/>
              </a:rPr>
              <a:t>).</a:t>
            </a:r>
          </a:p>
          <a:p>
            <a:pPr marL="609600" indent="-609600">
              <a:lnSpc>
                <a:spcPct val="9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The left (arterial) heart consists of the left atrium and left ventricle, connected by the left </a:t>
            </a:r>
            <a:r>
              <a:rPr lang="en-US" altLang="en-US" sz="1800" dirty="0" err="1">
                <a:latin typeface="Book Antiqua" pitchFamily="18" charset="0"/>
                <a:ea typeface="Book Antiqua" pitchFamily="18" charset="0"/>
                <a:cs typeface="Book Antiqua" pitchFamily="18" charset="0"/>
              </a:rPr>
              <a:t>atrioventricular</a:t>
            </a:r>
            <a:r>
              <a:rPr lang="en-US" altLang="en-US" sz="1800" dirty="0">
                <a:latin typeface="Book Antiqua" pitchFamily="18" charset="0"/>
                <a:ea typeface="Book Antiqua" pitchFamily="18" charset="0"/>
                <a:cs typeface="Book Antiqua" pitchFamily="18" charset="0"/>
              </a:rPr>
              <a:t> orifice </a:t>
            </a:r>
            <a:r>
              <a:rPr lang="en-GB" altLang="en-US" sz="1800" dirty="0">
                <a:latin typeface="Book Antiqua" pitchFamily="18" charset="0"/>
                <a:ea typeface="Book Antiqua" pitchFamily="18" charset="0"/>
                <a:cs typeface="Book Antiqua" pitchFamily="18" charset="0"/>
              </a:rPr>
              <a:t>(</a:t>
            </a:r>
            <a:r>
              <a:rPr lang="en-GB" altLang="en-US" sz="1800" b="1" dirty="0" err="1">
                <a:latin typeface="Book Antiqua" pitchFamily="18" charset="0"/>
                <a:ea typeface="Book Antiqua" pitchFamily="18" charset="0"/>
                <a:cs typeface="Book Antiqua" pitchFamily="18" charset="0"/>
              </a:rPr>
              <a:t>ostium</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atrioventriculare</a:t>
            </a:r>
            <a:r>
              <a:rPr lang="en-GB" altLang="en-US" sz="1800" b="1" dirty="0">
                <a:latin typeface="Book Antiqua" pitchFamily="18" charset="0"/>
                <a:ea typeface="Book Antiqua" pitchFamily="18" charset="0"/>
                <a:cs typeface="Book Antiqua" pitchFamily="18" charset="0"/>
              </a:rPr>
              <a:t> </a:t>
            </a:r>
            <a:r>
              <a:rPr lang="en-GB" altLang="en-US" sz="1800" b="1" dirty="0" err="1">
                <a:latin typeface="Book Antiqua" pitchFamily="18" charset="0"/>
                <a:ea typeface="Book Antiqua" pitchFamily="18" charset="0"/>
                <a:cs typeface="Book Antiqua" pitchFamily="18" charset="0"/>
              </a:rPr>
              <a:t>sinistrum</a:t>
            </a:r>
            <a:r>
              <a:rPr lang="en-GB" altLang="en-US" sz="1800" dirty="0">
                <a:latin typeface="Book Antiqua" pitchFamily="18" charset="0"/>
                <a:ea typeface="Book Antiqua" pitchFamily="18" charset="0"/>
                <a:cs typeface="Book Antiqua" pitchFamily="18" charset="0"/>
              </a:rPr>
              <a:t>).</a:t>
            </a:r>
          </a:p>
          <a:p>
            <a:pPr marL="609600" indent="-609600">
              <a:lnSpc>
                <a:spcPct val="90000"/>
              </a:lnSpc>
              <a:buFontTx/>
              <a:buNone/>
            </a:pPr>
            <a:endParaRPr lang="sr-Latn-CS" altLang="en-US" sz="1800" dirty="0">
              <a:solidFill>
                <a:srgbClr val="262673"/>
              </a:solidFill>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The right ½ of the heart is separated from the left 1/2 by </a:t>
            </a:r>
            <a:r>
              <a:rPr lang="en-GB" altLang="en-US" sz="1800" b="1" dirty="0">
                <a:latin typeface="Book Antiqua" pitchFamily="18" charset="0"/>
                <a:ea typeface="Book Antiqua" pitchFamily="18" charset="0"/>
                <a:cs typeface="Book Antiqua" pitchFamily="18" charset="0"/>
              </a:rPr>
              <a:t>septum </a:t>
            </a:r>
            <a:r>
              <a:rPr lang="en-GB" altLang="en-US" sz="1800" b="1" dirty="0" err="1">
                <a:latin typeface="Book Antiqua" pitchFamily="18" charset="0"/>
                <a:ea typeface="Book Antiqua" pitchFamily="18" charset="0"/>
                <a:cs typeface="Book Antiqua" pitchFamily="18" charset="0"/>
              </a:rPr>
              <a:t>cordis</a:t>
            </a:r>
            <a:r>
              <a:rPr lang="en-GB" altLang="en-US" sz="1800" dirty="0">
                <a:latin typeface="Book Antiqua" pitchFamily="18" charset="0"/>
                <a:ea typeface="Book Antiqua" pitchFamily="18" charset="0"/>
                <a:cs typeface="Book Antiqua" pitchFamily="18" charset="0"/>
              </a:rPr>
              <a:t>. Its parts are</a:t>
            </a:r>
            <a:r>
              <a:rPr lang="en-US" altLang="en-US" sz="1800" dirty="0">
                <a:latin typeface="Book Antiqua" pitchFamily="18" charset="0"/>
                <a:ea typeface="Book Antiqua" pitchFamily="18" charset="0"/>
                <a:cs typeface="Book Antiqua" pitchFamily="18" charset="0"/>
              </a:rPr>
              <a:t>:</a:t>
            </a: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 </a:t>
            </a:r>
            <a:r>
              <a:rPr lang="en-GB" altLang="en-US" sz="1600" b="1" dirty="0">
                <a:latin typeface="Book Antiqua" pitchFamily="18" charset="0"/>
                <a:ea typeface="Book Antiqua" pitchFamily="18" charset="0"/>
                <a:cs typeface="Book Antiqua" pitchFamily="18" charset="0"/>
              </a:rPr>
              <a:t>septum </a:t>
            </a:r>
            <a:r>
              <a:rPr lang="en-GB" altLang="en-US" sz="1600" b="1" dirty="0" err="1">
                <a:latin typeface="Book Antiqua" pitchFamily="18" charset="0"/>
                <a:ea typeface="Book Antiqua" pitchFamily="18" charset="0"/>
                <a:cs typeface="Book Antiqua" pitchFamily="18" charset="0"/>
              </a:rPr>
              <a:t>interatriale</a:t>
            </a:r>
            <a:r>
              <a:rPr lang="en-GB" altLang="en-US" sz="16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 separates right from left atrium</a:t>
            </a:r>
          </a:p>
          <a:p>
            <a:pPr marL="609600" indent="-609600">
              <a:lnSpc>
                <a:spcPct val="90000"/>
              </a:lnSpc>
              <a:buFontTx/>
              <a:buNone/>
            </a:pPr>
            <a:r>
              <a:rPr lang="en-US" altLang="en-US" sz="1600" dirty="0">
                <a:latin typeface="Book Antiqua" pitchFamily="18" charset="0"/>
                <a:ea typeface="Book Antiqua" pitchFamily="18" charset="0"/>
                <a:cs typeface="Book Antiqua" pitchFamily="18" charset="0"/>
              </a:rPr>
              <a:t>         -  </a:t>
            </a:r>
            <a:r>
              <a:rPr lang="en-GB" altLang="en-US" sz="1600" b="1" dirty="0">
                <a:latin typeface="Book Antiqua" pitchFamily="18" charset="0"/>
                <a:ea typeface="Book Antiqua" pitchFamily="18" charset="0"/>
                <a:cs typeface="Book Antiqua" pitchFamily="18" charset="0"/>
              </a:rPr>
              <a:t>septum </a:t>
            </a:r>
            <a:r>
              <a:rPr lang="en-GB" altLang="en-US" sz="1600" b="1" dirty="0" err="1">
                <a:latin typeface="Book Antiqua" pitchFamily="18" charset="0"/>
                <a:ea typeface="Book Antiqua" pitchFamily="18" charset="0"/>
                <a:cs typeface="Book Antiqua" pitchFamily="18" charset="0"/>
              </a:rPr>
              <a:t>atrioventriculare</a:t>
            </a:r>
            <a:r>
              <a:rPr lang="en-GB" altLang="en-US" sz="1600" dirty="0">
                <a:latin typeface="Book Antiqua" pitchFamily="18" charset="0"/>
                <a:ea typeface="Book Antiqua" pitchFamily="18" charset="0"/>
                <a:cs typeface="Book Antiqua" pitchFamily="18" charset="0"/>
              </a:rPr>
              <a:t>) </a:t>
            </a:r>
            <a:r>
              <a:rPr lang="en-US" altLang="en-US" sz="1600" dirty="0">
                <a:latin typeface="Book Antiqua" pitchFamily="18" charset="0"/>
                <a:ea typeface="Book Antiqua" pitchFamily="18" charset="0"/>
                <a:cs typeface="Book Antiqua" pitchFamily="18" charset="0"/>
              </a:rPr>
              <a:t>– separate right atrium from left ventricle</a:t>
            </a:r>
          </a:p>
          <a:p>
            <a:pPr marL="609600" indent="-609600">
              <a:lnSpc>
                <a:spcPct val="90000"/>
              </a:lnSpc>
              <a:buFontTx/>
              <a:buNone/>
            </a:pPr>
            <a:r>
              <a:rPr lang="en-US" altLang="en-US" sz="1600" dirty="0">
                <a:latin typeface="Book Antiqua" pitchFamily="18" charset="0"/>
                <a:ea typeface="Book Antiqua" pitchFamily="18" charset="0"/>
                <a:cs typeface="Book Antiqua" pitchFamily="18" charset="0"/>
              </a:rPr>
              <a:t>         -  </a:t>
            </a:r>
            <a:r>
              <a:rPr lang="en-GB" altLang="en-US" sz="1600" b="1" dirty="0">
                <a:latin typeface="Book Antiqua" pitchFamily="18" charset="0"/>
                <a:ea typeface="Book Antiqua" pitchFamily="18" charset="0"/>
                <a:cs typeface="Book Antiqua" pitchFamily="18" charset="0"/>
              </a:rPr>
              <a:t>septum </a:t>
            </a:r>
            <a:r>
              <a:rPr lang="en-GB" altLang="en-US" sz="1600" b="1" dirty="0" err="1">
                <a:latin typeface="Book Antiqua" pitchFamily="18" charset="0"/>
                <a:ea typeface="Book Antiqua" pitchFamily="18" charset="0"/>
                <a:cs typeface="Book Antiqua" pitchFamily="18" charset="0"/>
              </a:rPr>
              <a:t>interventriculare</a:t>
            </a:r>
            <a:r>
              <a:rPr lang="en-GB" altLang="en-US" sz="1600" dirty="0">
                <a:latin typeface="Book Antiqua" pitchFamily="18" charset="0"/>
                <a:ea typeface="Book Antiqua" pitchFamily="18" charset="0"/>
                <a:cs typeface="Book Antiqua" pitchFamily="18" charset="0"/>
              </a:rPr>
              <a:t> – separate right from left ventricle</a:t>
            </a:r>
            <a:endParaRPr lang="sr-Latn-CS" altLang="en-US" sz="1600" dirty="0">
              <a:latin typeface="Book Antiqua" pitchFamily="18" charset="0"/>
              <a:ea typeface="Book Antiqua" pitchFamily="18" charset="0"/>
              <a:cs typeface="Book Antiqua" pitchFamily="18" charset="0"/>
            </a:endParaRPr>
          </a:p>
        </p:txBody>
      </p:sp>
      <p:pic>
        <p:nvPicPr>
          <p:cNvPr id="9220" name="Picture 2"/>
          <p:cNvPicPr>
            <a:picLocks noChangeAspect="1" noChangeArrowheads="1"/>
          </p:cNvPicPr>
          <p:nvPr/>
        </p:nvPicPr>
        <p:blipFill>
          <a:blip r:embed="rId3" cstate="print">
            <a:lum bright="-12000" contrast="24000"/>
          </a:blip>
          <a:srcRect l="21831" t="27068" r="31477" b="8022"/>
          <a:stretch>
            <a:fillRect/>
          </a:stretch>
        </p:blipFill>
        <p:spPr bwMode="auto">
          <a:xfrm>
            <a:off x="6084168" y="476672"/>
            <a:ext cx="2520280" cy="2628775"/>
          </a:xfrm>
          <a:prstGeom prst="rect">
            <a:avLst/>
          </a:prstGeom>
          <a:noFill/>
          <a:ln w="9525" cap="flat" cmpd="sng">
            <a:noFill/>
            <a:miter lim="800000"/>
            <a:headEnd/>
            <a:tailEnd/>
          </a:ln>
          <a:effectLst/>
        </p:spPr>
      </p:pic>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500" fill="hold"/>
                                        <p:tgtEl>
                                          <p:spTgt spid="921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21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9219">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921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9219">
                                            <p:txEl>
                                              <p:pRg st="1" end="1"/>
                                            </p:txEl>
                                          </p:spTgt>
                                        </p:tgtEl>
                                        <p:attrNameLst>
                                          <p:attrName>style.visibility</p:attrName>
                                        </p:attrNameLst>
                                      </p:cBhvr>
                                      <p:to>
                                        <p:strVal val="visible"/>
                                      </p:to>
                                    </p:set>
                                    <p:anim calcmode="lin" valueType="num">
                                      <p:cBhvr>
                                        <p:cTn id="15" dur="500" fill="hold"/>
                                        <p:tgtEl>
                                          <p:spTgt spid="9219">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9219">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9219">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921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9219">
                                            <p:txEl>
                                              <p:pRg st="3" end="3"/>
                                            </p:txEl>
                                          </p:spTgt>
                                        </p:tgtEl>
                                        <p:attrNameLst>
                                          <p:attrName>style.visibility</p:attrName>
                                        </p:attrNameLst>
                                      </p:cBhvr>
                                      <p:to>
                                        <p:strVal val="visible"/>
                                      </p:to>
                                    </p:set>
                                    <p:anim calcmode="lin" valueType="num">
                                      <p:cBhvr>
                                        <p:cTn id="23" dur="500" fill="hold"/>
                                        <p:tgtEl>
                                          <p:spTgt spid="9219">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9219">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9219">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921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9219">
                                            <p:txEl>
                                              <p:pRg st="4" end="4"/>
                                            </p:txEl>
                                          </p:spTgt>
                                        </p:tgtEl>
                                        <p:attrNameLst>
                                          <p:attrName>style.visibility</p:attrName>
                                        </p:attrNameLst>
                                      </p:cBhvr>
                                      <p:to>
                                        <p:strVal val="visible"/>
                                      </p:to>
                                    </p:set>
                                    <p:anim calcmode="lin" valueType="num">
                                      <p:cBhvr>
                                        <p:cTn id="31" dur="500" fill="hold"/>
                                        <p:tgtEl>
                                          <p:spTgt spid="9219">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9219">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9219">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9219">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9219">
                                            <p:txEl>
                                              <p:pRg st="5" end="5"/>
                                            </p:txEl>
                                          </p:spTgt>
                                        </p:tgtEl>
                                        <p:attrNameLst>
                                          <p:attrName>style.visibility</p:attrName>
                                        </p:attrNameLst>
                                      </p:cBhvr>
                                      <p:to>
                                        <p:strVal val="visible"/>
                                      </p:to>
                                    </p:set>
                                    <p:anim calcmode="lin" valueType="num">
                                      <p:cBhvr>
                                        <p:cTn id="39" dur="500" fill="hold"/>
                                        <p:tgtEl>
                                          <p:spTgt spid="9219">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9219">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9219">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921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9219">
                                            <p:txEl>
                                              <p:pRg st="7" end="7"/>
                                            </p:txEl>
                                          </p:spTgt>
                                        </p:tgtEl>
                                        <p:attrNameLst>
                                          <p:attrName>style.visibility</p:attrName>
                                        </p:attrNameLst>
                                      </p:cBhvr>
                                      <p:to>
                                        <p:strVal val="visible"/>
                                      </p:to>
                                    </p:set>
                                    <p:anim calcmode="lin" valueType="num">
                                      <p:cBhvr>
                                        <p:cTn id="47" dur="500" fill="hold"/>
                                        <p:tgtEl>
                                          <p:spTgt spid="9219">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9219">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9219">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9219">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9219">
                                            <p:txEl>
                                              <p:pRg st="9" end="9"/>
                                            </p:txEl>
                                          </p:spTgt>
                                        </p:tgtEl>
                                        <p:attrNameLst>
                                          <p:attrName>style.visibility</p:attrName>
                                        </p:attrNameLst>
                                      </p:cBhvr>
                                      <p:to>
                                        <p:strVal val="visible"/>
                                      </p:to>
                                    </p:set>
                                    <p:anim calcmode="lin" valueType="num">
                                      <p:cBhvr>
                                        <p:cTn id="55" dur="500" fill="hold"/>
                                        <p:tgtEl>
                                          <p:spTgt spid="9219">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9219">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9219">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9219">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9219">
                                            <p:txEl>
                                              <p:pRg st="11" end="11"/>
                                            </p:txEl>
                                          </p:spTgt>
                                        </p:tgtEl>
                                        <p:attrNameLst>
                                          <p:attrName>style.visibility</p:attrName>
                                        </p:attrNameLst>
                                      </p:cBhvr>
                                      <p:to>
                                        <p:strVal val="visible"/>
                                      </p:to>
                                    </p:set>
                                    <p:anim calcmode="lin" valueType="num">
                                      <p:cBhvr>
                                        <p:cTn id="63" dur="500" fill="hold"/>
                                        <p:tgtEl>
                                          <p:spTgt spid="9219">
                                            <p:txEl>
                                              <p:pRg st="11" end="11"/>
                                            </p:txEl>
                                          </p:spTgt>
                                        </p:tgtEl>
                                        <p:attrNameLst>
                                          <p:attrName>ppt_w</p:attrName>
                                        </p:attrNameLst>
                                      </p:cBhvr>
                                      <p:tavLst>
                                        <p:tav tm="0">
                                          <p:val>
                                            <p:fltVal val="0"/>
                                          </p:val>
                                        </p:tav>
                                        <p:tav tm="100000">
                                          <p:val>
                                            <p:strVal val="#ppt_w"/>
                                          </p:val>
                                        </p:tav>
                                      </p:tavLst>
                                    </p:anim>
                                    <p:anim calcmode="lin" valueType="num">
                                      <p:cBhvr>
                                        <p:cTn id="64" dur="500" fill="hold"/>
                                        <p:tgtEl>
                                          <p:spTgt spid="9219">
                                            <p:txEl>
                                              <p:pRg st="11" end="11"/>
                                            </p:txEl>
                                          </p:spTgt>
                                        </p:tgtEl>
                                        <p:attrNameLst>
                                          <p:attrName>ppt_h</p:attrName>
                                        </p:attrNameLst>
                                      </p:cBhvr>
                                      <p:tavLst>
                                        <p:tav tm="0">
                                          <p:val>
                                            <p:fltVal val="0"/>
                                          </p:val>
                                        </p:tav>
                                        <p:tav tm="100000">
                                          <p:val>
                                            <p:strVal val="#ppt_h"/>
                                          </p:val>
                                        </p:tav>
                                      </p:tavLst>
                                    </p:anim>
                                    <p:anim calcmode="lin" valueType="num">
                                      <p:cBhvr>
                                        <p:cTn id="65" dur="500" fill="hold"/>
                                        <p:tgtEl>
                                          <p:spTgt spid="9219">
                                            <p:txEl>
                                              <p:pRg st="11" end="11"/>
                                            </p:txEl>
                                          </p:spTgt>
                                        </p:tgtEl>
                                        <p:attrNameLst>
                                          <p:attrName>style.rotation</p:attrName>
                                        </p:attrNameLst>
                                      </p:cBhvr>
                                      <p:tavLst>
                                        <p:tav tm="0">
                                          <p:val>
                                            <p:fltVal val="90"/>
                                          </p:val>
                                        </p:tav>
                                        <p:tav tm="100000">
                                          <p:val>
                                            <p:fltVal val="0"/>
                                          </p:val>
                                        </p:tav>
                                      </p:tavLst>
                                    </p:anim>
                                    <p:animEffect transition="in" filter="fade">
                                      <p:cBhvr>
                                        <p:cTn id="66" dur="500"/>
                                        <p:tgtEl>
                                          <p:spTgt spid="9219">
                                            <p:txEl>
                                              <p:pRg st="11" end="1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9219">
                                            <p:txEl>
                                              <p:pRg st="12" end="12"/>
                                            </p:txEl>
                                          </p:spTgt>
                                        </p:tgtEl>
                                        <p:attrNameLst>
                                          <p:attrName>style.visibility</p:attrName>
                                        </p:attrNameLst>
                                      </p:cBhvr>
                                      <p:to>
                                        <p:strVal val="visible"/>
                                      </p:to>
                                    </p:set>
                                    <p:anim calcmode="lin" valueType="num">
                                      <p:cBhvr>
                                        <p:cTn id="71" dur="500" fill="hold"/>
                                        <p:tgtEl>
                                          <p:spTgt spid="9219">
                                            <p:txEl>
                                              <p:pRg st="12" end="12"/>
                                            </p:txEl>
                                          </p:spTgt>
                                        </p:tgtEl>
                                        <p:attrNameLst>
                                          <p:attrName>ppt_w</p:attrName>
                                        </p:attrNameLst>
                                      </p:cBhvr>
                                      <p:tavLst>
                                        <p:tav tm="0">
                                          <p:val>
                                            <p:fltVal val="0"/>
                                          </p:val>
                                        </p:tav>
                                        <p:tav tm="100000">
                                          <p:val>
                                            <p:strVal val="#ppt_w"/>
                                          </p:val>
                                        </p:tav>
                                      </p:tavLst>
                                    </p:anim>
                                    <p:anim calcmode="lin" valueType="num">
                                      <p:cBhvr>
                                        <p:cTn id="72" dur="500" fill="hold"/>
                                        <p:tgtEl>
                                          <p:spTgt spid="9219">
                                            <p:txEl>
                                              <p:pRg st="12" end="12"/>
                                            </p:txEl>
                                          </p:spTgt>
                                        </p:tgtEl>
                                        <p:attrNameLst>
                                          <p:attrName>ppt_h</p:attrName>
                                        </p:attrNameLst>
                                      </p:cBhvr>
                                      <p:tavLst>
                                        <p:tav tm="0">
                                          <p:val>
                                            <p:fltVal val="0"/>
                                          </p:val>
                                        </p:tav>
                                        <p:tav tm="100000">
                                          <p:val>
                                            <p:strVal val="#ppt_h"/>
                                          </p:val>
                                        </p:tav>
                                      </p:tavLst>
                                    </p:anim>
                                    <p:anim calcmode="lin" valueType="num">
                                      <p:cBhvr>
                                        <p:cTn id="73" dur="500" fill="hold"/>
                                        <p:tgtEl>
                                          <p:spTgt spid="9219">
                                            <p:txEl>
                                              <p:pRg st="12" end="12"/>
                                            </p:txEl>
                                          </p:spTgt>
                                        </p:tgtEl>
                                        <p:attrNameLst>
                                          <p:attrName>style.rotation</p:attrName>
                                        </p:attrNameLst>
                                      </p:cBhvr>
                                      <p:tavLst>
                                        <p:tav tm="0">
                                          <p:val>
                                            <p:fltVal val="90"/>
                                          </p:val>
                                        </p:tav>
                                        <p:tav tm="100000">
                                          <p:val>
                                            <p:fltVal val="0"/>
                                          </p:val>
                                        </p:tav>
                                      </p:tavLst>
                                    </p:anim>
                                    <p:animEffect transition="in" filter="fade">
                                      <p:cBhvr>
                                        <p:cTn id="74" dur="500"/>
                                        <p:tgtEl>
                                          <p:spTgt spid="9219">
                                            <p:txEl>
                                              <p:pRg st="12" end="1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9219">
                                            <p:txEl>
                                              <p:pRg st="13" end="13"/>
                                            </p:txEl>
                                          </p:spTgt>
                                        </p:tgtEl>
                                        <p:attrNameLst>
                                          <p:attrName>style.visibility</p:attrName>
                                        </p:attrNameLst>
                                      </p:cBhvr>
                                      <p:to>
                                        <p:strVal val="visible"/>
                                      </p:to>
                                    </p:set>
                                    <p:anim calcmode="lin" valueType="num">
                                      <p:cBhvr>
                                        <p:cTn id="79" dur="500" fill="hold"/>
                                        <p:tgtEl>
                                          <p:spTgt spid="9219">
                                            <p:txEl>
                                              <p:pRg st="13" end="13"/>
                                            </p:txEl>
                                          </p:spTgt>
                                        </p:tgtEl>
                                        <p:attrNameLst>
                                          <p:attrName>ppt_w</p:attrName>
                                        </p:attrNameLst>
                                      </p:cBhvr>
                                      <p:tavLst>
                                        <p:tav tm="0">
                                          <p:val>
                                            <p:fltVal val="0"/>
                                          </p:val>
                                        </p:tav>
                                        <p:tav tm="100000">
                                          <p:val>
                                            <p:strVal val="#ppt_w"/>
                                          </p:val>
                                        </p:tav>
                                      </p:tavLst>
                                    </p:anim>
                                    <p:anim calcmode="lin" valueType="num">
                                      <p:cBhvr>
                                        <p:cTn id="80" dur="500" fill="hold"/>
                                        <p:tgtEl>
                                          <p:spTgt spid="9219">
                                            <p:txEl>
                                              <p:pRg st="13" end="13"/>
                                            </p:txEl>
                                          </p:spTgt>
                                        </p:tgtEl>
                                        <p:attrNameLst>
                                          <p:attrName>ppt_h</p:attrName>
                                        </p:attrNameLst>
                                      </p:cBhvr>
                                      <p:tavLst>
                                        <p:tav tm="0">
                                          <p:val>
                                            <p:fltVal val="0"/>
                                          </p:val>
                                        </p:tav>
                                        <p:tav tm="100000">
                                          <p:val>
                                            <p:strVal val="#ppt_h"/>
                                          </p:val>
                                        </p:tav>
                                      </p:tavLst>
                                    </p:anim>
                                    <p:anim calcmode="lin" valueType="num">
                                      <p:cBhvr>
                                        <p:cTn id="81" dur="500" fill="hold"/>
                                        <p:tgtEl>
                                          <p:spTgt spid="9219">
                                            <p:txEl>
                                              <p:pRg st="13" end="13"/>
                                            </p:txEl>
                                          </p:spTgt>
                                        </p:tgtEl>
                                        <p:attrNameLst>
                                          <p:attrName>style.rotation</p:attrName>
                                        </p:attrNameLst>
                                      </p:cBhvr>
                                      <p:tavLst>
                                        <p:tav tm="0">
                                          <p:val>
                                            <p:fltVal val="90"/>
                                          </p:val>
                                        </p:tav>
                                        <p:tav tm="100000">
                                          <p:val>
                                            <p:fltVal val="0"/>
                                          </p:val>
                                        </p:tav>
                                      </p:tavLst>
                                    </p:anim>
                                    <p:animEffect transition="in" filter="fade">
                                      <p:cBhvr>
                                        <p:cTn id="82" dur="500"/>
                                        <p:tgtEl>
                                          <p:spTgt spid="9219">
                                            <p:txEl>
                                              <p:pRg st="13" end="1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9219">
                                            <p:txEl>
                                              <p:pRg st="14" end="14"/>
                                            </p:txEl>
                                          </p:spTgt>
                                        </p:tgtEl>
                                        <p:attrNameLst>
                                          <p:attrName>style.visibility</p:attrName>
                                        </p:attrNameLst>
                                      </p:cBhvr>
                                      <p:to>
                                        <p:strVal val="visible"/>
                                      </p:to>
                                    </p:set>
                                    <p:anim calcmode="lin" valueType="num">
                                      <p:cBhvr>
                                        <p:cTn id="87" dur="500" fill="hold"/>
                                        <p:tgtEl>
                                          <p:spTgt spid="9219">
                                            <p:txEl>
                                              <p:pRg st="14" end="14"/>
                                            </p:txEl>
                                          </p:spTgt>
                                        </p:tgtEl>
                                        <p:attrNameLst>
                                          <p:attrName>ppt_w</p:attrName>
                                        </p:attrNameLst>
                                      </p:cBhvr>
                                      <p:tavLst>
                                        <p:tav tm="0">
                                          <p:val>
                                            <p:fltVal val="0"/>
                                          </p:val>
                                        </p:tav>
                                        <p:tav tm="100000">
                                          <p:val>
                                            <p:strVal val="#ppt_w"/>
                                          </p:val>
                                        </p:tav>
                                      </p:tavLst>
                                    </p:anim>
                                    <p:anim calcmode="lin" valueType="num">
                                      <p:cBhvr>
                                        <p:cTn id="88" dur="500" fill="hold"/>
                                        <p:tgtEl>
                                          <p:spTgt spid="9219">
                                            <p:txEl>
                                              <p:pRg st="14" end="14"/>
                                            </p:txEl>
                                          </p:spTgt>
                                        </p:tgtEl>
                                        <p:attrNameLst>
                                          <p:attrName>ppt_h</p:attrName>
                                        </p:attrNameLst>
                                      </p:cBhvr>
                                      <p:tavLst>
                                        <p:tav tm="0">
                                          <p:val>
                                            <p:fltVal val="0"/>
                                          </p:val>
                                        </p:tav>
                                        <p:tav tm="100000">
                                          <p:val>
                                            <p:strVal val="#ppt_h"/>
                                          </p:val>
                                        </p:tav>
                                      </p:tavLst>
                                    </p:anim>
                                    <p:anim calcmode="lin" valueType="num">
                                      <p:cBhvr>
                                        <p:cTn id="89" dur="500" fill="hold"/>
                                        <p:tgtEl>
                                          <p:spTgt spid="9219">
                                            <p:txEl>
                                              <p:pRg st="14" end="14"/>
                                            </p:txEl>
                                          </p:spTgt>
                                        </p:tgtEl>
                                        <p:attrNameLst>
                                          <p:attrName>style.rotation</p:attrName>
                                        </p:attrNameLst>
                                      </p:cBhvr>
                                      <p:tavLst>
                                        <p:tav tm="0">
                                          <p:val>
                                            <p:fltVal val="90"/>
                                          </p:val>
                                        </p:tav>
                                        <p:tav tm="100000">
                                          <p:val>
                                            <p:fltVal val="0"/>
                                          </p:val>
                                        </p:tav>
                                      </p:tavLst>
                                    </p:anim>
                                    <p:animEffect transition="in" filter="fade">
                                      <p:cBhvr>
                                        <p:cTn id="90" dur="500"/>
                                        <p:tgtEl>
                                          <p:spTgt spid="921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idx="4294967295"/>
          </p:nvPr>
        </p:nvSpPr>
        <p:spPr>
          <a:xfrm>
            <a:off x="500063" y="0"/>
            <a:ext cx="8229600" cy="777875"/>
          </a:xfrm>
        </p:spPr>
        <p:txBody>
          <a:bodyPr/>
          <a:lstStyle/>
          <a:p>
            <a:r>
              <a:rPr lang="en-US" altLang="en-US" sz="2800" b="1" dirty="0">
                <a:solidFill>
                  <a:srgbClr val="FFFF66"/>
                </a:solidFill>
                <a:latin typeface="Book Antiqua" pitchFamily="18" charset="0"/>
              </a:rPr>
              <a:t>RIGHT ATRIUM (</a:t>
            </a:r>
            <a:r>
              <a:rPr lang="sr-Latn-CS" altLang="en-US" sz="2800" b="1" dirty="0">
                <a:solidFill>
                  <a:srgbClr val="FFFF66"/>
                </a:solidFill>
                <a:latin typeface="Book Antiqua" pitchFamily="18" charset="0"/>
              </a:rPr>
              <a:t>ATRIUM DEXTRUM</a:t>
            </a:r>
            <a:r>
              <a:rPr lang="en-US" altLang="en-US" sz="2800" b="1" dirty="0">
                <a:solidFill>
                  <a:srgbClr val="FFFF66"/>
                </a:solidFill>
                <a:latin typeface="Book Antiqua" pitchFamily="18" charset="0"/>
              </a:rPr>
              <a:t>)</a:t>
            </a:r>
            <a:endParaRPr lang="sr-Latn-CS" altLang="en-US" sz="2800" b="1" dirty="0">
              <a:solidFill>
                <a:srgbClr val="FFFF66"/>
              </a:solidFill>
              <a:latin typeface="Book Antiqua" pitchFamily="18" charset="0"/>
            </a:endParaRPr>
          </a:p>
        </p:txBody>
      </p:sp>
      <p:sp>
        <p:nvSpPr>
          <p:cNvPr id="10243" name="Rectangle 5"/>
          <p:cNvSpPr>
            <a:spLocks noGrp="1" noChangeArrowheads="1"/>
          </p:cNvSpPr>
          <p:nvPr>
            <p:ph type="body" sz="half" idx="4294967295"/>
          </p:nvPr>
        </p:nvSpPr>
        <p:spPr>
          <a:xfrm>
            <a:off x="0" y="857250"/>
            <a:ext cx="9144000" cy="5884863"/>
          </a:xfrm>
        </p:spPr>
        <p:txBody>
          <a:bodyPr/>
          <a:lstStyle/>
          <a:p>
            <a:pPr>
              <a:lnSpc>
                <a:spcPct val="80000"/>
              </a:lnSpc>
              <a:buFont typeface="Arial" panose="020B0604020202020204" pitchFamily="34" charset="0"/>
              <a:buChar char="•"/>
            </a:pPr>
            <a:r>
              <a:rPr lang="en-GB" altLang="en-US" sz="1800" dirty="0">
                <a:latin typeface="Book Antiqua" pitchFamily="18" charset="0"/>
                <a:ea typeface="Book Antiqua" pitchFamily="18" charset="0"/>
                <a:cs typeface="Book Antiqua" pitchFamily="18" charset="0"/>
              </a:rPr>
              <a:t>Complete venous blood drains into the right atrium of the heart. The largest veins that drain into the right atrium are: v. cava superior, v. cava inferior and coronary sinus (sinus coronarius)</a:t>
            </a:r>
          </a:p>
          <a:p>
            <a:pPr marL="0" indent="0">
              <a:lnSpc>
                <a:spcPct val="80000"/>
              </a:lnSpc>
              <a:buNone/>
            </a:pPr>
            <a:endParaRPr lang="en-US" altLang="en-US" sz="1800" dirty="0">
              <a:latin typeface="Book Antiqua" pitchFamily="18" charset="0"/>
              <a:ea typeface="Book Antiqua" pitchFamily="18" charset="0"/>
              <a:cs typeface="Book Antiqua" pitchFamily="18" charset="0"/>
            </a:endParaRPr>
          </a:p>
          <a:p>
            <a:pPr>
              <a:lnSpc>
                <a:spcPct val="80000"/>
              </a:lnSpc>
              <a:buFontTx/>
              <a:buChar char="-"/>
            </a:pPr>
            <a:r>
              <a:rPr lang="en-GB" altLang="en-US" sz="1800" dirty="0">
                <a:solidFill>
                  <a:srgbClr val="FFFF66"/>
                </a:solidFill>
                <a:latin typeface="Book Antiqua" pitchFamily="18" charset="0"/>
                <a:ea typeface="Book Antiqua" pitchFamily="18" charset="0"/>
                <a:cs typeface="Book Antiqua" pitchFamily="18" charset="0"/>
              </a:rPr>
              <a:t>superior wall</a:t>
            </a:r>
            <a:r>
              <a:rPr lang="en-US" altLang="en-US" sz="1800" dirty="0">
                <a:latin typeface="Book Antiqua" pitchFamily="18" charset="0"/>
                <a:ea typeface="Book Antiqua" pitchFamily="18" charset="0"/>
                <a:cs typeface="Book Antiqua" pitchFamily="18" charset="0"/>
              </a:rPr>
              <a:t>:</a:t>
            </a: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superior vena cava orifice (</a:t>
            </a:r>
            <a:r>
              <a:rPr lang="sr-Latn-CS" altLang="en-US" sz="1800" dirty="0">
                <a:latin typeface="Book Antiqua" pitchFamily="18" charset="0"/>
                <a:ea typeface="Book Antiqua" pitchFamily="18" charset="0"/>
                <a:cs typeface="Book Antiqua" pitchFamily="18" charset="0"/>
              </a:rPr>
              <a:t>ostium v.cavae </a:t>
            </a:r>
            <a:r>
              <a:rPr lang="sr-Latn-CS" altLang="en-US" sz="1800" dirty="0" err="1">
                <a:latin typeface="Book Antiqua" pitchFamily="18" charset="0"/>
                <a:ea typeface="Book Antiqua" pitchFamily="18" charset="0"/>
                <a:cs typeface="Book Antiqua" pitchFamily="18" charset="0"/>
              </a:rPr>
              <a:t>superioris</a:t>
            </a:r>
            <a:r>
              <a:rPr lang="en-GB" altLang="en-US" sz="1800" dirty="0">
                <a:latin typeface="Book Antiqua" pitchFamily="18" charset="0"/>
                <a:ea typeface="Book Antiqua" pitchFamily="18" charset="0"/>
                <a:cs typeface="Book Antiqua" pitchFamily="18" charset="0"/>
              </a:rPr>
              <a:t>) </a:t>
            </a:r>
            <a:endParaRPr lang="sr-Latn-CS" altLang="en-US" sz="1800" dirty="0">
              <a:latin typeface="Book Antiqua" pitchFamily="18" charset="0"/>
              <a:ea typeface="Book Antiqua" pitchFamily="18" charset="0"/>
              <a:cs typeface="Book Antiqua" pitchFamily="18" charset="0"/>
            </a:endParaRPr>
          </a:p>
          <a:p>
            <a:pPr>
              <a:lnSpc>
                <a:spcPct val="80000"/>
              </a:lnSpc>
              <a:buFontTx/>
              <a:buNone/>
            </a:pPr>
            <a:endParaRPr lang="sr-Latn-CS" altLang="en-US" sz="1800" dirty="0">
              <a:latin typeface="Book Antiqua" pitchFamily="18" charset="0"/>
              <a:ea typeface="Book Antiqua" pitchFamily="18" charset="0"/>
              <a:cs typeface="Book Antiqua" pitchFamily="18" charset="0"/>
            </a:endParaRPr>
          </a:p>
          <a:p>
            <a:pPr>
              <a:lnSpc>
                <a:spcPct val="80000"/>
              </a:lnSpc>
              <a:buFontTx/>
              <a:buChar char="-"/>
            </a:pPr>
            <a:r>
              <a:rPr lang="en-GB" altLang="en-US" sz="1800" dirty="0">
                <a:solidFill>
                  <a:srgbClr val="FFFF66"/>
                </a:solidFill>
                <a:latin typeface="Book Antiqua" pitchFamily="18" charset="0"/>
                <a:ea typeface="Book Antiqua" pitchFamily="18" charset="0"/>
                <a:cs typeface="Book Antiqua" pitchFamily="18" charset="0"/>
              </a:rPr>
              <a:t>inferior wall</a:t>
            </a: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inferior vena cava orifice (</a:t>
            </a:r>
            <a:r>
              <a:rPr lang="en-GB" altLang="en-US" sz="1800" dirty="0" err="1">
                <a:latin typeface="Book Antiqua" pitchFamily="18" charset="0"/>
                <a:ea typeface="Book Antiqua" pitchFamily="18" charset="0"/>
                <a:cs typeface="Book Antiqua" pitchFamily="18" charset="0"/>
              </a:rPr>
              <a:t>ostium</a:t>
            </a:r>
            <a:r>
              <a:rPr lang="sr-Latn-CS" altLang="en-US" sz="1800" dirty="0">
                <a:latin typeface="Book Antiqua" pitchFamily="18" charset="0"/>
                <a:ea typeface="Book Antiqua" pitchFamily="18" charset="0"/>
                <a:cs typeface="Book Antiqua" pitchFamily="18" charset="0"/>
              </a:rPr>
              <a:t> v.cavae </a:t>
            </a:r>
            <a:r>
              <a:rPr lang="en-GB" altLang="en-US" sz="1800" dirty="0" err="1">
                <a:latin typeface="Book Antiqua" pitchFamily="18" charset="0"/>
                <a:ea typeface="Book Antiqua" pitchFamily="18" charset="0"/>
                <a:cs typeface="Book Antiqua" pitchFamily="18" charset="0"/>
              </a:rPr>
              <a:t>inf</a:t>
            </a:r>
            <a:r>
              <a:rPr lang="sr-Latn-CS" altLang="en-US" sz="1800" dirty="0">
                <a:latin typeface="Book Antiqua" pitchFamily="18" charset="0"/>
                <a:ea typeface="Book Antiqua" pitchFamily="18" charset="0"/>
                <a:cs typeface="Book Antiqua" pitchFamily="18" charset="0"/>
              </a:rPr>
              <a:t>erioris</a:t>
            </a:r>
            <a:r>
              <a:rPr lang="en-GB"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coronary sinus orifice (</a:t>
            </a:r>
            <a:r>
              <a:rPr lang="sr-Latn-CS" altLang="en-US" sz="1800" dirty="0">
                <a:latin typeface="Book Antiqua" pitchFamily="18" charset="0"/>
                <a:ea typeface="Book Antiqua" pitchFamily="18" charset="0"/>
                <a:cs typeface="Book Antiqua" pitchFamily="18" charset="0"/>
              </a:rPr>
              <a:t>ostium sinus coronarii</a:t>
            </a:r>
            <a:r>
              <a:rPr lang="en-GB" altLang="en-US" sz="1800" dirty="0">
                <a:latin typeface="Book Antiqua" pitchFamily="18" charset="0"/>
                <a:ea typeface="Book Antiqua" pitchFamily="18" charset="0"/>
                <a:cs typeface="Book Antiqua" pitchFamily="18" charset="0"/>
              </a:rPr>
              <a:t>)</a:t>
            </a:r>
            <a:endParaRPr lang="sr-Latn-CS" altLang="en-US" sz="1800" dirty="0">
              <a:latin typeface="Book Antiqua" pitchFamily="18" charset="0"/>
              <a:ea typeface="Book Antiqua" pitchFamily="18" charset="0"/>
              <a:cs typeface="Book Antiqua" pitchFamily="18" charset="0"/>
            </a:endParaRPr>
          </a:p>
          <a:p>
            <a:pPr>
              <a:lnSpc>
                <a:spcPct val="80000"/>
              </a:lnSpc>
              <a:buFontTx/>
              <a:buNone/>
            </a:pPr>
            <a:endParaRPr lang="sr-Latn-CS" altLang="en-US" sz="1800" dirty="0">
              <a:latin typeface="Book Antiqua" pitchFamily="18" charset="0"/>
              <a:ea typeface="Book Antiqua" pitchFamily="18" charset="0"/>
              <a:cs typeface="Book Antiqua" pitchFamily="18" charset="0"/>
            </a:endParaRPr>
          </a:p>
          <a:p>
            <a:pPr>
              <a:lnSpc>
                <a:spcPct val="80000"/>
              </a:lnSpc>
              <a:buFontTx/>
              <a:buChar char="-"/>
            </a:pPr>
            <a:r>
              <a:rPr lang="en-GB" altLang="en-US" sz="1800" dirty="0">
                <a:solidFill>
                  <a:srgbClr val="FFFF66"/>
                </a:solidFill>
                <a:latin typeface="Book Antiqua" pitchFamily="18" charset="0"/>
                <a:ea typeface="Book Antiqua" pitchFamily="18" charset="0"/>
                <a:cs typeface="Book Antiqua" pitchFamily="18" charset="0"/>
              </a:rPr>
              <a:t>posterior wall</a:t>
            </a: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terminal crest (</a:t>
            </a:r>
            <a:r>
              <a:rPr lang="sr-Latn-CS" altLang="en-US" sz="1800" dirty="0" err="1">
                <a:latin typeface="Book Antiqua" pitchFamily="18" charset="0"/>
                <a:ea typeface="Book Antiqua" pitchFamily="18" charset="0"/>
                <a:cs typeface="Book Antiqua" pitchFamily="18" charset="0"/>
              </a:rPr>
              <a:t>crista</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terminalis</a:t>
            </a:r>
            <a:r>
              <a:rPr lang="en-GB" altLang="en-US" sz="1800" dirty="0">
                <a:latin typeface="Book Antiqua" pitchFamily="18" charset="0"/>
                <a:ea typeface="Book Antiqua" pitchFamily="18" charset="0"/>
                <a:cs typeface="Book Antiqua" pitchFamily="18" charset="0"/>
              </a:rPr>
              <a:t>) </a:t>
            </a:r>
            <a:r>
              <a:rPr lang="sr-Latn-CS" altLang="en-US" sz="1600" dirty="0">
                <a:latin typeface="Book Antiqua" pitchFamily="18" charset="0"/>
                <a:ea typeface="Book Antiqua" pitchFamily="18" charset="0"/>
                <a:cs typeface="Book Antiqua" pitchFamily="18" charset="0"/>
              </a:rPr>
              <a:t>(</a:t>
            </a:r>
            <a:r>
              <a:rPr lang="en-GB" altLang="en-US" sz="1600" dirty="0">
                <a:latin typeface="Book Antiqua" pitchFamily="18" charset="0"/>
                <a:ea typeface="Book Antiqua" pitchFamily="18" charset="0"/>
                <a:cs typeface="Book Antiqua" pitchFamily="18" charset="0"/>
              </a:rPr>
              <a:t>near its upper end </a:t>
            </a:r>
            <a:r>
              <a:rPr lang="sr-Latn-CS" altLang="en-US" sz="1600" dirty="0">
                <a:latin typeface="Book Antiqua" pitchFamily="18" charset="0"/>
                <a:ea typeface="Book Antiqua" pitchFamily="18" charset="0"/>
                <a:cs typeface="Book Antiqua" pitchFamily="18" charset="0"/>
              </a:rPr>
              <a:t>– SA </a:t>
            </a:r>
            <a:r>
              <a:rPr lang="en-GB" altLang="en-US" sz="1600" dirty="0">
                <a:latin typeface="Book Antiqua" pitchFamily="18" charset="0"/>
                <a:ea typeface="Book Antiqua" pitchFamily="18" charset="0"/>
                <a:cs typeface="Book Antiqua" pitchFamily="18" charset="0"/>
              </a:rPr>
              <a:t>node is located</a:t>
            </a:r>
            <a:r>
              <a:rPr lang="sr-Latn-CS" altLang="en-US" sz="1600" dirty="0">
                <a:latin typeface="Book Antiqua" pitchFamily="18" charset="0"/>
                <a:ea typeface="Book Antiqua" pitchFamily="18" charset="0"/>
                <a:cs typeface="Book Antiqua" pitchFamily="18" charset="0"/>
              </a:rPr>
              <a:t>)</a:t>
            </a:r>
          </a:p>
          <a:p>
            <a:pPr>
              <a:lnSpc>
                <a:spcPct val="80000"/>
              </a:lnSpc>
              <a:buFontTx/>
              <a:buNone/>
            </a:pPr>
            <a:endParaRPr lang="sr-Latn-CS" altLang="en-US" sz="1800" dirty="0">
              <a:latin typeface="Book Antiqua" pitchFamily="18" charset="0"/>
              <a:ea typeface="Book Antiqua" pitchFamily="18" charset="0"/>
              <a:cs typeface="Book Antiqua" pitchFamily="18" charset="0"/>
            </a:endParaRPr>
          </a:p>
          <a:p>
            <a:pPr>
              <a:lnSpc>
                <a:spcPct val="8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solidFill>
                  <a:srgbClr val="FFFF66"/>
                </a:solidFill>
                <a:latin typeface="Book Antiqua" pitchFamily="18" charset="0"/>
                <a:ea typeface="Book Antiqua" pitchFamily="18" charset="0"/>
                <a:cs typeface="Book Antiqua" pitchFamily="18" charset="0"/>
              </a:rPr>
              <a:t>lateral wall</a:t>
            </a:r>
            <a:r>
              <a:rPr lang="sr-Latn-CS" altLang="en-US" sz="1800" dirty="0">
                <a:latin typeface="Book Antiqua" pitchFamily="18" charset="0"/>
                <a:ea typeface="Book Antiqua" pitchFamily="18" charset="0"/>
                <a:cs typeface="Book Antiqua" pitchFamily="18" charset="0"/>
              </a:rPr>
              <a:t>: - auricula dextra</a:t>
            </a:r>
            <a:r>
              <a:rPr lang="en-GB" altLang="en-US" sz="1800" dirty="0">
                <a:latin typeface="Book Antiqua" pitchFamily="18" charset="0"/>
                <a:ea typeface="Book Antiqua" pitchFamily="18" charset="0"/>
                <a:cs typeface="Book Antiqua" pitchFamily="18" charset="0"/>
              </a:rPr>
              <a:t> (right auricle)</a:t>
            </a:r>
            <a:r>
              <a:rPr lang="sr-Latn-CS" altLang="en-US" sz="1800" dirty="0">
                <a:latin typeface="Book Antiqua" pitchFamily="18" charset="0"/>
                <a:ea typeface="Book Antiqua" pitchFamily="18" charset="0"/>
                <a:cs typeface="Book Antiqua" pitchFamily="18" charset="0"/>
              </a:rPr>
              <a:t> </a:t>
            </a:r>
          </a:p>
          <a:p>
            <a:pPr>
              <a:lnSpc>
                <a:spcPct val="80000"/>
              </a:lnSpc>
              <a:buFontTx/>
              <a:buNone/>
            </a:pPr>
            <a:r>
              <a:rPr lang="sr-Latn-CS" altLang="en-US" sz="1800" dirty="0">
                <a:latin typeface="Book Antiqua" pitchFamily="18" charset="0"/>
                <a:ea typeface="Book Antiqua" pitchFamily="18" charset="0"/>
                <a:cs typeface="Book Antiqua" pitchFamily="18" charset="0"/>
              </a:rPr>
              <a:t>			    </a:t>
            </a: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(mm.pectinati)</a:t>
            </a:r>
          </a:p>
          <a:p>
            <a:pPr>
              <a:lnSpc>
                <a:spcPct val="80000"/>
              </a:lnSpc>
              <a:buFontTx/>
              <a:buNone/>
            </a:pPr>
            <a:r>
              <a:rPr lang="sr-Latn-CS" altLang="en-US" sz="1800" dirty="0">
                <a:latin typeface="Book Antiqua" pitchFamily="18" charset="0"/>
                <a:ea typeface="Book Antiqua" pitchFamily="18" charset="0"/>
                <a:cs typeface="Book Antiqua" pitchFamily="18" charset="0"/>
              </a:rPr>
              <a:t>					</a:t>
            </a:r>
            <a:endParaRPr lang="en-GB" altLang="en-US" sz="1800" dirty="0">
              <a:latin typeface="Book Antiqua" pitchFamily="18" charset="0"/>
              <a:ea typeface="Book Antiqua" pitchFamily="18" charset="0"/>
              <a:cs typeface="Book Antiqua" pitchFamily="18" charset="0"/>
            </a:endParaRPr>
          </a:p>
          <a:p>
            <a:pPr>
              <a:lnSpc>
                <a:spcPct val="80000"/>
              </a:lnSpc>
              <a:buFontTx/>
              <a:buNone/>
            </a:pPr>
            <a:endParaRPr lang="en-GB" altLang="en-US" sz="1800" dirty="0">
              <a:latin typeface="Book Antiqua" pitchFamily="18" charset="0"/>
              <a:ea typeface="Book Antiqua" pitchFamily="18" charset="0"/>
              <a:cs typeface="Book Antiqua" pitchFamily="18" charset="0"/>
            </a:endParaRPr>
          </a:p>
          <a:p>
            <a:pPr>
              <a:lnSpc>
                <a:spcPct val="80000"/>
              </a:lnSpc>
              <a:buFontTx/>
              <a:buNone/>
            </a:pPr>
            <a:endParaRPr lang="sr-Latn-CS" altLang="en-US" sz="1800" dirty="0">
              <a:latin typeface="Book Antiqua" pitchFamily="18" charset="0"/>
              <a:ea typeface="Book Antiqua" pitchFamily="18" charset="0"/>
              <a:cs typeface="Book Antiqua" pitchFamily="18" charset="0"/>
            </a:endParaRPr>
          </a:p>
          <a:p>
            <a:pPr>
              <a:lnSpc>
                <a:spcPct val="8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solidFill>
                  <a:srgbClr val="FFFF66"/>
                </a:solidFill>
                <a:latin typeface="Book Antiqua" pitchFamily="18" charset="0"/>
                <a:ea typeface="Book Antiqua" pitchFamily="18" charset="0"/>
                <a:cs typeface="Book Antiqua" pitchFamily="18" charset="0"/>
              </a:rPr>
              <a:t>medial wall</a:t>
            </a:r>
            <a:r>
              <a:rPr lang="sr-Latn-CS" altLang="en-US" sz="1800" dirty="0">
                <a:latin typeface="Book Antiqua" pitchFamily="18" charset="0"/>
                <a:ea typeface="Book Antiqua" pitchFamily="18" charset="0"/>
                <a:cs typeface="Book Antiqua" pitchFamily="18" charset="0"/>
              </a:rPr>
              <a:t>: - </a:t>
            </a:r>
            <a:r>
              <a:rPr lang="sr-Latn-CS" altLang="en-US" sz="1800" dirty="0" err="1">
                <a:latin typeface="Book Antiqua" pitchFamily="18" charset="0"/>
                <a:ea typeface="Book Antiqua" pitchFamily="18" charset="0"/>
                <a:cs typeface="Book Antiqua" pitchFamily="18" charset="0"/>
              </a:rPr>
              <a:t>septum</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interatriale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with</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fossa</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ovalis</a:t>
            </a:r>
            <a:r>
              <a:rPr lang="en-GB" altLang="en-US" sz="1800" dirty="0">
                <a:latin typeface="Book Antiqua" pitchFamily="18" charset="0"/>
                <a:ea typeface="Book Antiqua" pitchFamily="18" charset="0"/>
                <a:cs typeface="Book Antiqua" pitchFamily="18" charset="0"/>
              </a:rPr>
              <a:t> </a:t>
            </a:r>
            <a:r>
              <a:rPr lang="en-GB" altLang="en-US" sz="1400" dirty="0">
                <a:latin typeface="Book Antiqua" pitchFamily="18" charset="0"/>
                <a:ea typeface="Book Antiqua" pitchFamily="18" charset="0"/>
                <a:cs typeface="Book Antiqua" pitchFamily="18" charset="0"/>
              </a:rPr>
              <a:t>(remnant of </a:t>
            </a:r>
            <a:r>
              <a:rPr lang="en-GB" altLang="en-US" sz="1400" dirty="0" err="1">
                <a:latin typeface="Book Antiqua" pitchFamily="18" charset="0"/>
                <a:ea typeface="Book Antiqua" pitchFamily="18" charset="0"/>
                <a:cs typeface="Book Antiqua" pitchFamily="18" charset="0"/>
              </a:rPr>
              <a:t>foraman</a:t>
            </a:r>
            <a:r>
              <a:rPr lang="en-GB" altLang="en-US" sz="1400" dirty="0">
                <a:latin typeface="Book Antiqua" pitchFamily="18" charset="0"/>
                <a:ea typeface="Book Antiqua" pitchFamily="18" charset="0"/>
                <a:cs typeface="Book Antiqua" pitchFamily="18" charset="0"/>
              </a:rPr>
              <a:t> </a:t>
            </a:r>
            <a:r>
              <a:rPr lang="en-GB" altLang="en-US" sz="1400" dirty="0" err="1">
                <a:latin typeface="Book Antiqua" pitchFamily="18" charset="0"/>
                <a:ea typeface="Book Antiqua" pitchFamily="18" charset="0"/>
                <a:cs typeface="Book Antiqua" pitchFamily="18" charset="0"/>
              </a:rPr>
              <a:t>ovale</a:t>
            </a:r>
            <a:r>
              <a:rPr lang="en-GB" altLang="en-US" sz="1400" dirty="0">
                <a:latin typeface="Book Antiqua" pitchFamily="18" charset="0"/>
                <a:ea typeface="Book Antiqua" pitchFamily="18" charset="0"/>
                <a:cs typeface="Book Antiqua" pitchFamily="18" charset="0"/>
              </a:rPr>
              <a:t>)</a:t>
            </a:r>
            <a:endParaRPr lang="sr-Latn-CS" altLang="en-US" sz="1400" dirty="0">
              <a:latin typeface="Book Antiqua" pitchFamily="18" charset="0"/>
              <a:ea typeface="Book Antiqua" pitchFamily="18" charset="0"/>
              <a:cs typeface="Book Antiqua" pitchFamily="18" charset="0"/>
            </a:endParaRPr>
          </a:p>
          <a:p>
            <a:pPr>
              <a:lnSpc>
                <a:spcPct val="8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 septum atrioventriculare</a:t>
            </a:r>
          </a:p>
          <a:p>
            <a:pPr>
              <a:lnSpc>
                <a:spcPct val="80000"/>
              </a:lnSpc>
              <a:buFontTx/>
              <a:buNone/>
            </a:pPr>
            <a:r>
              <a:rPr lang="sr-Latn-CS" altLang="en-US" sz="1800" dirty="0">
                <a:latin typeface="Book Antiqua" pitchFamily="18" charset="0"/>
                <a:ea typeface="Book Antiqua" pitchFamily="18" charset="0"/>
                <a:cs typeface="Book Antiqua" pitchFamily="18" charset="0"/>
              </a:rPr>
              <a:t>			</a:t>
            </a:r>
          </a:p>
          <a:p>
            <a:pPr>
              <a:lnSpc>
                <a:spcPct val="8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solidFill>
                  <a:srgbClr val="FFFF66"/>
                </a:solidFill>
                <a:latin typeface="Book Antiqua" pitchFamily="18" charset="0"/>
                <a:ea typeface="Book Antiqua" pitchFamily="18" charset="0"/>
                <a:cs typeface="Book Antiqua" pitchFamily="18" charset="0"/>
              </a:rPr>
              <a:t>anterior wall</a:t>
            </a: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right </a:t>
            </a:r>
            <a:r>
              <a:rPr lang="en-GB" altLang="en-US" sz="1800" dirty="0" err="1">
                <a:latin typeface="Book Antiqua" pitchFamily="18" charset="0"/>
                <a:ea typeface="Book Antiqua" pitchFamily="18" charset="0"/>
                <a:cs typeface="Book Antiqua" pitchFamily="18" charset="0"/>
              </a:rPr>
              <a:t>atrioventricular</a:t>
            </a:r>
            <a:r>
              <a:rPr lang="en-GB" altLang="en-US" sz="1800" dirty="0">
                <a:latin typeface="Book Antiqua" pitchFamily="18" charset="0"/>
                <a:ea typeface="Book Antiqua" pitchFamily="18" charset="0"/>
                <a:cs typeface="Book Antiqua" pitchFamily="18" charset="0"/>
              </a:rPr>
              <a:t> orifice (</a:t>
            </a:r>
            <a:r>
              <a:rPr lang="sr-Latn-CS" altLang="en-US" sz="1800" dirty="0">
                <a:latin typeface="Book Antiqua" pitchFamily="18" charset="0"/>
                <a:ea typeface="Book Antiqua" pitchFamily="18" charset="0"/>
                <a:cs typeface="Book Antiqua" pitchFamily="18" charset="0"/>
              </a:rPr>
              <a:t>ostium atrioventriculare dextrum</a:t>
            </a:r>
            <a:r>
              <a:rPr lang="en-GB" altLang="en-US" sz="1800" dirty="0">
                <a:latin typeface="Book Antiqua" pitchFamily="18" charset="0"/>
                <a:ea typeface="Book Antiqua" pitchFamily="18" charset="0"/>
                <a:cs typeface="Book Antiqua" pitchFamily="18" charset="0"/>
              </a:rPr>
              <a:t>)</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guarded by </a:t>
            </a:r>
            <a:r>
              <a:rPr lang="en-GB" altLang="en-US" sz="1800" dirty="0" err="1">
                <a:latin typeface="Book Antiqua" pitchFamily="18" charset="0"/>
                <a:ea typeface="Book Antiqua" pitchFamily="18" charset="0"/>
                <a:cs typeface="Book Antiqua" pitchFamily="18" charset="0"/>
              </a:rPr>
              <a:t>tricuspidal</a:t>
            </a:r>
            <a:r>
              <a:rPr lang="en-GB" altLang="en-US" sz="1800" dirty="0">
                <a:latin typeface="Book Antiqua" pitchFamily="18" charset="0"/>
                <a:ea typeface="Book Antiqua" pitchFamily="18" charset="0"/>
                <a:cs typeface="Book Antiqua" pitchFamily="18" charset="0"/>
              </a:rPr>
              <a:t> valve (</a:t>
            </a:r>
            <a:r>
              <a:rPr lang="sr-Latn-CS" altLang="en-US" sz="1800" dirty="0">
                <a:latin typeface="Book Antiqua" pitchFamily="18" charset="0"/>
                <a:ea typeface="Book Antiqua" pitchFamily="18" charset="0"/>
                <a:cs typeface="Book Antiqua" pitchFamily="18" charset="0"/>
              </a:rPr>
              <a:t>valva atrioventricularis dextra 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valvula tricuspidalis)</a:t>
            </a:r>
            <a:endParaRPr lang="en-US" altLang="en-US" sz="1800" dirty="0">
              <a:latin typeface="Book Antiqua" pitchFamily="18" charset="0"/>
              <a:ea typeface="Book Antiqua" pitchFamily="18" charset="0"/>
              <a:cs typeface="Book Antiqua" pitchFamily="18" charset="0"/>
            </a:endParaRPr>
          </a:p>
        </p:txBody>
      </p:sp>
      <p:pic>
        <p:nvPicPr>
          <p:cNvPr id="10244" name="Picture 6"/>
          <p:cNvPicPr>
            <a:picLocks noChangeAspect="1" noChangeArrowheads="1"/>
          </p:cNvPicPr>
          <p:nvPr/>
        </p:nvPicPr>
        <p:blipFill>
          <a:blip r:embed="rId2" cstate="print"/>
          <a:srcRect l="19531" t="29375" r="18945" b="13437"/>
          <a:stretch>
            <a:fillRect/>
          </a:stretch>
        </p:blipFill>
        <p:spPr bwMode="auto">
          <a:xfrm>
            <a:off x="4860032" y="3535811"/>
            <a:ext cx="4279329" cy="2485477"/>
          </a:xfrm>
          <a:prstGeom prst="rect">
            <a:avLst/>
          </a:prstGeom>
          <a:noFill/>
          <a:ln w="9525">
            <a:noFill/>
            <a:miter lim="800000"/>
            <a:headEnd/>
            <a:tailEnd/>
          </a:ln>
        </p:spPr>
      </p:pic>
      <p:pic>
        <p:nvPicPr>
          <p:cNvPr id="2" name="Picture 4">
            <a:extLst>
              <a:ext uri="{FF2B5EF4-FFF2-40B4-BE49-F238E27FC236}">
                <a16:creationId xmlns:a16="http://schemas.microsoft.com/office/drawing/2014/main" id="{F0C1AB0F-679E-3E5D-B6FA-0B0DE9D7DAD7}"/>
              </a:ext>
            </a:extLst>
          </p:cNvPr>
          <p:cNvPicPr>
            <a:picLocks noChangeAspect="1" noChangeArrowheads="1"/>
          </p:cNvPicPr>
          <p:nvPr/>
        </p:nvPicPr>
        <p:blipFill>
          <a:blip r:embed="rId3" cstate="print">
            <a:lum bright="-24000" contrast="42000"/>
            <a:extLst>
              <a:ext uri="{28A0092B-C50C-407E-A947-70E740481C1C}">
                <a14:useLocalDpi xmlns:a14="http://schemas.microsoft.com/office/drawing/2010/main" val="0"/>
              </a:ext>
            </a:extLst>
          </a:blip>
          <a:srcRect l="12845" t="27972" r="12106" b="7333"/>
          <a:stretch>
            <a:fillRect/>
          </a:stretch>
        </p:blipFill>
        <p:spPr bwMode="auto">
          <a:xfrm>
            <a:off x="323528" y="4005064"/>
            <a:ext cx="1691680" cy="1093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4BCC1ED-7075-548B-B6ED-9C7B6318302B}"/>
              </a:ext>
            </a:extLst>
          </p:cNvPr>
          <p:cNvSpPr txBox="1"/>
          <p:nvPr/>
        </p:nvSpPr>
        <p:spPr>
          <a:xfrm flipH="1">
            <a:off x="6804248" y="1556792"/>
            <a:ext cx="2339752" cy="307777"/>
          </a:xfrm>
          <a:prstGeom prst="rect">
            <a:avLst/>
          </a:prstGeom>
          <a:noFill/>
        </p:spPr>
        <p:txBody>
          <a:bodyPr wrap="square" rtlCol="0">
            <a:spAutoFit/>
          </a:bodyPr>
          <a:lstStyle/>
          <a:p>
            <a:r>
              <a:rPr lang="en-GB" sz="1400" dirty="0">
                <a:solidFill>
                  <a:srgbClr val="FFC000"/>
                </a:solidFill>
                <a:latin typeface="Book Antiqua" panose="02040602050305030304" pitchFamily="18" charset="0"/>
              </a:rPr>
              <a:t>Level of 3</a:t>
            </a:r>
            <a:r>
              <a:rPr lang="en-GB" sz="1400" baseline="30000" dirty="0">
                <a:solidFill>
                  <a:srgbClr val="FFC000"/>
                </a:solidFill>
                <a:latin typeface="Book Antiqua" panose="02040602050305030304" pitchFamily="18" charset="0"/>
              </a:rPr>
              <a:t>rd</a:t>
            </a:r>
            <a:r>
              <a:rPr lang="en-GB" sz="1400" dirty="0">
                <a:solidFill>
                  <a:srgbClr val="FFC000"/>
                </a:solidFill>
                <a:latin typeface="Book Antiqua" panose="02040602050305030304" pitchFamily="18" charset="0"/>
              </a:rPr>
              <a:t> costal cartilage</a:t>
            </a:r>
          </a:p>
        </p:txBody>
      </p:sp>
      <p:sp>
        <p:nvSpPr>
          <p:cNvPr id="5" name="TextBox 4">
            <a:extLst>
              <a:ext uri="{FF2B5EF4-FFF2-40B4-BE49-F238E27FC236}">
                <a16:creationId xmlns:a16="http://schemas.microsoft.com/office/drawing/2014/main" id="{8A4CFE0C-9225-FAB8-5165-0A81AAB8B58C}"/>
              </a:ext>
            </a:extLst>
          </p:cNvPr>
          <p:cNvSpPr txBox="1"/>
          <p:nvPr/>
        </p:nvSpPr>
        <p:spPr>
          <a:xfrm flipH="1">
            <a:off x="6837933" y="2141340"/>
            <a:ext cx="2339752" cy="307777"/>
          </a:xfrm>
          <a:prstGeom prst="rect">
            <a:avLst/>
          </a:prstGeom>
          <a:noFill/>
        </p:spPr>
        <p:txBody>
          <a:bodyPr wrap="square" rtlCol="0">
            <a:spAutoFit/>
          </a:bodyPr>
          <a:lstStyle/>
          <a:p>
            <a:r>
              <a:rPr lang="en-GB" sz="1400" dirty="0">
                <a:solidFill>
                  <a:srgbClr val="FFC000"/>
                </a:solidFill>
                <a:latin typeface="Book Antiqua" panose="02040602050305030304" pitchFamily="18" charset="0"/>
              </a:rPr>
              <a:t>Level of 5</a:t>
            </a:r>
            <a:r>
              <a:rPr lang="en-GB" sz="1400" baseline="30000" dirty="0">
                <a:solidFill>
                  <a:srgbClr val="FFC000"/>
                </a:solidFill>
                <a:latin typeface="Book Antiqua" panose="02040602050305030304" pitchFamily="18" charset="0"/>
              </a:rPr>
              <a:t>th</a:t>
            </a:r>
            <a:r>
              <a:rPr lang="en-GB" sz="1400" dirty="0">
                <a:solidFill>
                  <a:srgbClr val="FFC000"/>
                </a:solidFill>
                <a:latin typeface="Book Antiqua" panose="02040602050305030304" pitchFamily="18" charset="0"/>
              </a:rPr>
              <a:t> costal cartilage</a:t>
            </a:r>
          </a:p>
        </p:txBody>
      </p:sp>
      <p:cxnSp>
        <p:nvCxnSpPr>
          <p:cNvPr id="7" name="Straight Arrow Connector 6">
            <a:extLst>
              <a:ext uri="{FF2B5EF4-FFF2-40B4-BE49-F238E27FC236}">
                <a16:creationId xmlns:a16="http://schemas.microsoft.com/office/drawing/2014/main" id="{EBDB1FD1-F841-C32B-C9BC-9DD03300B47B}"/>
              </a:ext>
            </a:extLst>
          </p:cNvPr>
          <p:cNvCxnSpPr/>
          <p:nvPr/>
        </p:nvCxnSpPr>
        <p:spPr bwMode="auto">
          <a:xfrm flipH="1">
            <a:off x="6084168" y="1710680"/>
            <a:ext cx="576064" cy="15388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a:extLst>
              <a:ext uri="{FF2B5EF4-FFF2-40B4-BE49-F238E27FC236}">
                <a16:creationId xmlns:a16="http://schemas.microsoft.com/office/drawing/2014/main" id="{55613E10-337E-F34D-8AFB-6435A6026847}"/>
              </a:ext>
            </a:extLst>
          </p:cNvPr>
          <p:cNvCxnSpPr/>
          <p:nvPr/>
        </p:nvCxnSpPr>
        <p:spPr bwMode="auto">
          <a:xfrm flipH="1">
            <a:off x="6240572" y="2290675"/>
            <a:ext cx="576064" cy="153889"/>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lum bright="-12000" contrast="24000"/>
            <a:extLst>
              <a:ext uri="{28A0092B-C50C-407E-A947-70E740481C1C}">
                <a14:useLocalDpi xmlns:a14="http://schemas.microsoft.com/office/drawing/2010/main" val="0"/>
              </a:ext>
            </a:extLst>
          </a:blip>
          <a:srcRect l="6386" t="27068" r="16830" b="8022"/>
          <a:stretch>
            <a:fillRect/>
          </a:stretch>
        </p:blipFill>
        <p:spPr bwMode="auto">
          <a:xfrm>
            <a:off x="468313" y="981075"/>
            <a:ext cx="81915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3"/>
          <p:cNvSpPr>
            <a:spLocks noChangeArrowheads="1"/>
          </p:cNvSpPr>
          <p:nvPr/>
        </p:nvSpPr>
        <p:spPr bwMode="auto">
          <a:xfrm>
            <a:off x="2518740" y="260628"/>
            <a:ext cx="43652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b="1" dirty="0">
                <a:solidFill>
                  <a:srgbClr val="FFFF66"/>
                </a:solidFill>
                <a:latin typeface="Book Antiqua" panose="02040602050305030304" pitchFamily="18" charset="0"/>
              </a:rPr>
              <a:t>THE HEART – FRONTAL DISECTION</a:t>
            </a:r>
            <a:endParaRPr lang="en-US" b="1" dirty="0">
              <a:solidFill>
                <a:srgbClr val="FFFF66"/>
              </a:solidFill>
              <a:latin typeface="Book Antiqua" panose="0204060205030503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idx="4294967295"/>
          </p:nvPr>
        </p:nvSpPr>
        <p:spPr>
          <a:xfrm>
            <a:off x="500063" y="142875"/>
            <a:ext cx="8229600" cy="777875"/>
          </a:xfrm>
        </p:spPr>
        <p:txBody>
          <a:bodyPr/>
          <a:lstStyle/>
          <a:p>
            <a:r>
              <a:rPr lang="en-US" altLang="en-US" sz="2800" b="1" dirty="0">
                <a:solidFill>
                  <a:srgbClr val="FFFF66"/>
                </a:solidFill>
                <a:latin typeface="Book Antiqua" pitchFamily="18" charset="0"/>
              </a:rPr>
              <a:t>LEFT ATRIUM (</a:t>
            </a:r>
            <a:r>
              <a:rPr lang="sr-Latn-CS" altLang="en-US" sz="2800" b="1" dirty="0">
                <a:solidFill>
                  <a:srgbClr val="FFFF66"/>
                </a:solidFill>
                <a:latin typeface="Book Antiqua" pitchFamily="18" charset="0"/>
              </a:rPr>
              <a:t>ATRIUM SINISTRUM</a:t>
            </a:r>
            <a:r>
              <a:rPr lang="en-US" altLang="en-US" sz="2800" b="1" dirty="0">
                <a:solidFill>
                  <a:srgbClr val="FFFF66"/>
                </a:solidFill>
                <a:latin typeface="Book Antiqua" pitchFamily="18" charset="0"/>
              </a:rPr>
              <a:t>)</a:t>
            </a:r>
            <a:endParaRPr lang="sr-Latn-CS" altLang="en-US" sz="2800" b="1" dirty="0">
              <a:solidFill>
                <a:srgbClr val="FFFF66"/>
              </a:solidFill>
              <a:latin typeface="Book Antiqua" pitchFamily="18" charset="0"/>
            </a:endParaRPr>
          </a:p>
        </p:txBody>
      </p:sp>
      <p:sp>
        <p:nvSpPr>
          <p:cNvPr id="14339" name="Rectangle 8"/>
          <p:cNvSpPr>
            <a:spLocks noGrp="1" noChangeArrowheads="1"/>
          </p:cNvSpPr>
          <p:nvPr>
            <p:ph type="body" sz="half" idx="4294967295"/>
          </p:nvPr>
        </p:nvSpPr>
        <p:spPr>
          <a:xfrm>
            <a:off x="0" y="920750"/>
            <a:ext cx="9144000" cy="5327650"/>
          </a:xfrm>
        </p:spPr>
        <p:txBody>
          <a:bodyPr/>
          <a:lstStyle/>
          <a:p>
            <a:pPr>
              <a:lnSpc>
                <a:spcPct val="90000"/>
              </a:lnSpc>
              <a:buFontTx/>
              <a:buNone/>
            </a:pPr>
            <a:endParaRPr lang="sr-Latn-CS" altLang="en-US" sz="1800" b="1"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solidFill>
                  <a:srgbClr val="FFFF66"/>
                </a:solidFill>
                <a:latin typeface="Book Antiqua" pitchFamily="18" charset="0"/>
                <a:ea typeface="Book Antiqua" pitchFamily="18" charset="0"/>
                <a:cs typeface="Book Antiqua" pitchFamily="18" charset="0"/>
              </a:rPr>
              <a:t>lateral and superior wall</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auricula sinistra</a:t>
            </a:r>
            <a:r>
              <a:rPr lang="en-GB" altLang="en-US" sz="1800" dirty="0">
                <a:latin typeface="Book Antiqua" pitchFamily="18" charset="0"/>
                <a:ea typeface="Book Antiqua" pitchFamily="18" charset="0"/>
                <a:cs typeface="Book Antiqua" pitchFamily="18" charset="0"/>
              </a:rPr>
              <a:t> (left auricle)</a:t>
            </a:r>
            <a:endParaRPr lang="sr-Latn-CS" altLang="en-US" sz="1800" dirty="0">
              <a:latin typeface="Book Antiqua" pitchFamily="18" charset="0"/>
              <a:ea typeface="Book Antiqua" pitchFamily="18" charset="0"/>
              <a:cs typeface="Book Antiqua" pitchFamily="18" charset="0"/>
            </a:endParaRPr>
          </a:p>
          <a:p>
            <a:pPr>
              <a:lnSpc>
                <a:spcPct val="90000"/>
              </a:lnSpc>
              <a:buFontTx/>
              <a:buNone/>
            </a:pPr>
            <a:endParaRPr lang="sr-Latn-CS" altLang="en-US" sz="1800"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solidFill>
                  <a:srgbClr val="FFFF66"/>
                </a:solidFill>
                <a:latin typeface="Book Antiqua" pitchFamily="18" charset="0"/>
                <a:ea typeface="Book Antiqua" pitchFamily="18" charset="0"/>
                <a:cs typeface="Book Antiqua" pitchFamily="18" charset="0"/>
              </a:rPr>
              <a:t>medial wall</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septum interatriale</a:t>
            </a:r>
          </a:p>
          <a:p>
            <a:pPr>
              <a:lnSpc>
                <a:spcPct val="90000"/>
              </a:lnSpc>
              <a:buFontTx/>
              <a:buNone/>
            </a:pPr>
            <a:r>
              <a:rPr lang="sr-Latn-CS" altLang="en-US" sz="1800" dirty="0">
                <a:latin typeface="Book Antiqua" pitchFamily="18" charset="0"/>
                <a:ea typeface="Book Antiqua" pitchFamily="18" charset="0"/>
                <a:cs typeface="Book Antiqua" pitchFamily="18" charset="0"/>
              </a:rPr>
              <a:t>	    fossa ovalis (valvula foraminis ovalis)</a:t>
            </a:r>
          </a:p>
          <a:p>
            <a:pPr>
              <a:lnSpc>
                <a:spcPct val="90000"/>
              </a:lnSpc>
              <a:buFontTx/>
              <a:buNone/>
            </a:pPr>
            <a:endParaRPr lang="sr-Latn-CS" altLang="en-US" sz="1800"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solidFill>
                  <a:srgbClr val="FFFF66"/>
                </a:solidFill>
                <a:latin typeface="Book Antiqua" pitchFamily="18" charset="0"/>
                <a:ea typeface="Book Antiqua" pitchFamily="18" charset="0"/>
                <a:cs typeface="Book Antiqua" pitchFamily="18" charset="0"/>
              </a:rPr>
              <a:t>posterior wall</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ostia</a:t>
            </a:r>
            <a:r>
              <a:rPr lang="sr-Latn-CS"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4 </a:t>
            </a:r>
            <a:r>
              <a:rPr lang="sr-Latn-CS" altLang="en-US" sz="1800" dirty="0">
                <a:latin typeface="Book Antiqua" pitchFamily="18" charset="0"/>
                <a:ea typeface="Book Antiqua" pitchFamily="18" charset="0"/>
                <a:cs typeface="Book Antiqua" pitchFamily="18" charset="0"/>
              </a:rPr>
              <a:t>vv.pulmonales</a:t>
            </a:r>
            <a:endParaRPr lang="en-GB" altLang="en-US" sz="1800" dirty="0">
              <a:latin typeface="Book Antiqua" pitchFamily="18" charset="0"/>
              <a:ea typeface="Book Antiqua" pitchFamily="18" charset="0"/>
              <a:cs typeface="Book Antiqua" pitchFamily="18" charset="0"/>
            </a:endParaRPr>
          </a:p>
          <a:p>
            <a:pPr>
              <a:lnSpc>
                <a:spcPct val="90000"/>
              </a:lnSpc>
              <a:buFontTx/>
              <a:buNone/>
            </a:pPr>
            <a:r>
              <a:rPr lang="en-GB" altLang="en-US" sz="1800" dirty="0">
                <a:latin typeface="Book Antiqua" pitchFamily="18" charset="0"/>
                <a:ea typeface="Book Antiqua" pitchFamily="18" charset="0"/>
                <a:cs typeface="Book Antiqua" pitchFamily="18" charset="0"/>
              </a:rPr>
              <a:t>          (orifices of 4 pulmonary veins)</a:t>
            </a:r>
            <a:endParaRPr lang="sr-Latn-CS" altLang="en-US" sz="1800" dirty="0">
              <a:latin typeface="Book Antiqua" pitchFamily="18" charset="0"/>
              <a:ea typeface="Book Antiqua" pitchFamily="18" charset="0"/>
              <a:cs typeface="Book Antiqua" pitchFamily="18" charset="0"/>
            </a:endParaRPr>
          </a:p>
          <a:p>
            <a:pPr>
              <a:lnSpc>
                <a:spcPct val="90000"/>
              </a:lnSpc>
              <a:buFontTx/>
              <a:buNone/>
            </a:pPr>
            <a:endParaRPr lang="sr-Latn-CS" altLang="en-US" sz="1800"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solidFill>
                  <a:srgbClr val="FFFF66"/>
                </a:solidFill>
                <a:latin typeface="Book Antiqua" pitchFamily="18" charset="0"/>
                <a:ea typeface="Book Antiqua" pitchFamily="18" charset="0"/>
                <a:cs typeface="Book Antiqua" pitchFamily="18" charset="0"/>
              </a:rPr>
              <a:t>inferior and anterior wall</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left atrioventricular orifice</a:t>
            </a:r>
          </a:p>
          <a:p>
            <a:pPr>
              <a:lnSpc>
                <a:spcPct val="90000"/>
              </a:lnSpc>
              <a:buFontTx/>
              <a:buNone/>
            </a:pP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ostium atrioventriculare sinistrum</a:t>
            </a:r>
            <a:r>
              <a:rPr lang="en-GB" altLang="en-US" sz="1800" dirty="0">
                <a:latin typeface="Book Antiqua" pitchFamily="18" charset="0"/>
                <a:ea typeface="Book Antiqua" pitchFamily="18" charset="0"/>
                <a:cs typeface="Book Antiqua" pitchFamily="18" charset="0"/>
              </a:rPr>
              <a:t>)</a:t>
            </a:r>
          </a:p>
          <a:p>
            <a:pPr>
              <a:lnSpc>
                <a:spcPct val="90000"/>
              </a:lnSpc>
              <a:buFontTx/>
              <a:buNone/>
            </a:pPr>
            <a:r>
              <a:rPr lang="en-GB" altLang="en-US" sz="1800" dirty="0">
                <a:latin typeface="Book Antiqua" pitchFamily="18" charset="0"/>
                <a:ea typeface="Book Antiqua" pitchFamily="18" charset="0"/>
                <a:cs typeface="Book Antiqua" pitchFamily="18" charset="0"/>
              </a:rPr>
              <a:t>           with</a:t>
            </a:r>
            <a:endParaRPr lang="sr-Latn-CS" altLang="en-US" sz="1800"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(valva atrioventricularis sinistra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s. valvula bicuspidalis s. mitralis)</a:t>
            </a:r>
          </a:p>
          <a:p>
            <a:pPr>
              <a:lnSpc>
                <a:spcPct val="90000"/>
              </a:lnSpc>
              <a:buFontTx/>
              <a:buNone/>
            </a:pPr>
            <a:r>
              <a:rPr lang="sr-Latn-CS" altLang="en-US" sz="2000" dirty="0"/>
              <a:t>		</a:t>
            </a:r>
            <a:endParaRPr lang="en-US" altLang="en-US" sz="2000" dirty="0"/>
          </a:p>
        </p:txBody>
      </p:sp>
      <p:pic>
        <p:nvPicPr>
          <p:cNvPr id="14340" name="Picture 6"/>
          <p:cNvPicPr>
            <a:picLocks noChangeAspect="1" noChangeArrowheads="1"/>
          </p:cNvPicPr>
          <p:nvPr/>
        </p:nvPicPr>
        <p:blipFill>
          <a:blip r:embed="rId2" cstate="print"/>
          <a:srcRect l="28711" t="11250" r="27344" b="5312"/>
          <a:stretch>
            <a:fillRect/>
          </a:stretch>
        </p:blipFill>
        <p:spPr bwMode="auto">
          <a:xfrm>
            <a:off x="4643438" y="1285875"/>
            <a:ext cx="4286250" cy="5086350"/>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457200" y="274638"/>
            <a:ext cx="8229600" cy="417512"/>
          </a:xfrm>
        </p:spPr>
        <p:txBody>
          <a:bodyPr/>
          <a:lstStyle/>
          <a:p>
            <a:r>
              <a:rPr lang="sr-Latn-CS" altLang="en-US" sz="3600" b="1">
                <a:solidFill>
                  <a:srgbClr val="FFFF00"/>
                </a:solidFill>
                <a:effectLst>
                  <a:outerShdw blurRad="38100" dist="38100" dir="2700000" algn="tl">
                    <a:srgbClr val="000000"/>
                  </a:outerShdw>
                </a:effectLst>
              </a:rPr>
              <a:t>MEDIASTINUM</a:t>
            </a:r>
            <a:endParaRPr lang="en-US" sz="3600" b="1">
              <a:solidFill>
                <a:srgbClr val="FFFF00"/>
              </a:solidFill>
              <a:effectLst>
                <a:outerShdw blurRad="38100" dist="38100" dir="2700000" algn="tl">
                  <a:srgbClr val="000000"/>
                </a:outerShdw>
              </a:effectLst>
            </a:endParaRPr>
          </a:p>
        </p:txBody>
      </p:sp>
      <p:sp>
        <p:nvSpPr>
          <p:cNvPr id="6147" name="Rectangle 3"/>
          <p:cNvSpPr>
            <a:spLocks noGrp="1" noChangeArrowheads="1"/>
          </p:cNvSpPr>
          <p:nvPr>
            <p:ph type="body" sz="half" idx="4294967295"/>
          </p:nvPr>
        </p:nvSpPr>
        <p:spPr>
          <a:xfrm>
            <a:off x="179388" y="1557338"/>
            <a:ext cx="3132137" cy="4568825"/>
          </a:xfrm>
        </p:spPr>
        <p:txBody>
          <a:bodyPr/>
          <a:lstStyle/>
          <a:p>
            <a:pPr>
              <a:buFontTx/>
              <a:buNone/>
            </a:pPr>
            <a:r>
              <a:rPr lang="sr-Latn-CS" altLang="en-US" sz="2800" b="1">
                <a:solidFill>
                  <a:srgbClr val="FFFF00"/>
                </a:solidFill>
                <a:effectLst>
                  <a:outerShdw blurRad="38100" dist="38100" dir="2700000" algn="tl">
                    <a:srgbClr val="000000"/>
                  </a:outerShdw>
                </a:effectLst>
              </a:rPr>
              <a:t>Mediastinum superius</a:t>
            </a:r>
          </a:p>
          <a:p>
            <a:pPr>
              <a:buFontTx/>
              <a:buNone/>
            </a:pPr>
            <a:endParaRPr lang="sr-Latn-CS" altLang="en-US" sz="2800" b="1">
              <a:solidFill>
                <a:srgbClr val="FFFF00"/>
              </a:solidFill>
              <a:effectLst>
                <a:outerShdw blurRad="38100" dist="38100" dir="2700000" algn="tl">
                  <a:srgbClr val="000000"/>
                </a:outerShdw>
              </a:effectLst>
            </a:endParaRPr>
          </a:p>
          <a:p>
            <a:pPr>
              <a:buFontTx/>
              <a:buNone/>
            </a:pPr>
            <a:r>
              <a:rPr lang="sr-Latn-CS" altLang="en-US" sz="2000" i="1">
                <a:solidFill>
                  <a:srgbClr val="FFFF00"/>
                </a:solidFill>
                <a:effectLst>
                  <a:outerShdw blurRad="38100" dist="38100" dir="2700000" algn="tl">
                    <a:srgbClr val="000000"/>
                  </a:outerShdw>
                </a:effectLst>
              </a:rPr>
              <a:t>Angulus sterni </a:t>
            </a:r>
            <a:r>
              <a:rPr lang="sr-Latn-CS" altLang="en-US" sz="2000" b="1" i="1">
                <a:solidFill>
                  <a:srgbClr val="FFFF00"/>
                </a:solidFill>
                <a:effectLst>
                  <a:outerShdw blurRad="38100" dist="38100" dir="2700000" algn="tl">
                    <a:srgbClr val="000000"/>
                  </a:outerShdw>
                </a:effectLst>
                <a:cs typeface="Arial" panose="020B0604020202020204" pitchFamily="34" charset="0"/>
              </a:rPr>
              <a:t>↔</a:t>
            </a:r>
            <a:r>
              <a:rPr lang="sr-Latn-CS" altLang="en-US" sz="2000" i="1">
                <a:solidFill>
                  <a:srgbClr val="FFFF00"/>
                </a:solidFill>
                <a:effectLst>
                  <a:outerShdw blurRad="38100" dist="38100" dir="2700000" algn="tl">
                    <a:srgbClr val="000000"/>
                  </a:outerShdw>
                </a:effectLst>
              </a:rPr>
              <a:t> T4 - T5</a:t>
            </a:r>
          </a:p>
          <a:p>
            <a:pPr>
              <a:buFontTx/>
              <a:buNone/>
            </a:pPr>
            <a:endParaRPr lang="sr-Latn-CS" altLang="en-US" sz="2000" i="1">
              <a:solidFill>
                <a:srgbClr val="FFFF00"/>
              </a:solidFill>
              <a:effectLst>
                <a:outerShdw blurRad="38100" dist="38100" dir="2700000" algn="tl">
                  <a:srgbClr val="000000"/>
                </a:outerShdw>
              </a:effectLst>
            </a:endParaRPr>
          </a:p>
          <a:p>
            <a:pPr>
              <a:buFontTx/>
              <a:buNone/>
            </a:pPr>
            <a:r>
              <a:rPr lang="sr-Latn-CS" altLang="en-US" sz="2800" b="1">
                <a:solidFill>
                  <a:srgbClr val="FFFF00"/>
                </a:solidFill>
                <a:effectLst>
                  <a:outerShdw blurRad="38100" dist="38100" dir="2700000" algn="tl">
                    <a:srgbClr val="000000"/>
                  </a:outerShdw>
                </a:effectLst>
              </a:rPr>
              <a:t>Mediastinum inferius</a:t>
            </a:r>
            <a:endParaRPr lang="en-US" sz="2800" b="1">
              <a:solidFill>
                <a:srgbClr val="FFFF00"/>
              </a:solidFill>
              <a:effectLst>
                <a:outerShdw blurRad="38100" dist="38100" dir="2700000" algn="tl">
                  <a:srgbClr val="000000"/>
                </a:outerShdw>
              </a:effectLst>
            </a:endParaRPr>
          </a:p>
        </p:txBody>
      </p:sp>
      <p:pic>
        <p:nvPicPr>
          <p:cNvPr id="6148" name="Picture 4" descr="podela medijast 1"/>
          <p:cNvPicPr>
            <a:picLocks noGrp="1" noChangeAspect="1" noChangeArrowheads="1"/>
          </p:cNvPicPr>
          <p:nvPr>
            <p:ph sz="half"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3203575" y="981075"/>
            <a:ext cx="5545138" cy="5661025"/>
          </a:xfrm>
          <a:noFill/>
          <a:ln w="28575">
            <a:solidFill>
              <a:srgbClr val="000000"/>
            </a:solidFill>
            <a:miter lim="800000"/>
            <a:headEnd/>
            <a:tailEnd/>
          </a:ln>
        </p:spPr>
      </p:pic>
    </p:spTree>
  </p:cSld>
  <p:clrMapOvr>
    <a:masterClrMapping/>
  </p:clrMapOvr>
  <p:transition spd="slow">
    <p:diamon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0"/>
          <p:cNvPicPr>
            <a:picLocks noChangeAspect="1" noChangeArrowheads="1"/>
          </p:cNvPicPr>
          <p:nvPr/>
        </p:nvPicPr>
        <p:blipFill>
          <a:blip r:embed="rId2">
            <a:extLst>
              <a:ext uri="{28A0092B-C50C-407E-A947-70E740481C1C}">
                <a14:useLocalDpi xmlns:a14="http://schemas.microsoft.com/office/drawing/2010/main" val="0"/>
              </a:ext>
            </a:extLst>
          </a:blip>
          <a:srcRect l="19922" t="16875" r="17381" b="18437"/>
          <a:stretch>
            <a:fillRect/>
          </a:stretch>
        </p:blipFill>
        <p:spPr bwMode="auto">
          <a:xfrm>
            <a:off x="4175125" y="3654425"/>
            <a:ext cx="4968875"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2"/>
          <p:cNvSpPr>
            <a:spLocks noGrp="1" noChangeArrowheads="1"/>
          </p:cNvSpPr>
          <p:nvPr>
            <p:ph type="title" idx="4294967295"/>
          </p:nvPr>
        </p:nvSpPr>
        <p:spPr>
          <a:xfrm>
            <a:off x="0" y="0"/>
            <a:ext cx="9144000" cy="561975"/>
          </a:xfrm>
        </p:spPr>
        <p:txBody>
          <a:bodyPr/>
          <a:lstStyle/>
          <a:p>
            <a:pPr eaLnBrk="1" hangingPunct="1"/>
            <a:r>
              <a:rPr lang="en-US" altLang="en-US" sz="3000" b="1" dirty="0">
                <a:solidFill>
                  <a:srgbClr val="FFFF66"/>
                </a:solidFill>
                <a:latin typeface="Book Antiqua" pitchFamily="18" charset="0"/>
              </a:rPr>
              <a:t>RIGHT VENTRICLE(</a:t>
            </a:r>
            <a:r>
              <a:rPr lang="sr-Latn-CS" altLang="en-US" sz="3000" b="1" dirty="0">
                <a:solidFill>
                  <a:srgbClr val="FFFF66"/>
                </a:solidFill>
                <a:latin typeface="Book Antiqua" pitchFamily="18" charset="0"/>
              </a:rPr>
              <a:t>VENTRICULUS DEXTER</a:t>
            </a:r>
            <a:r>
              <a:rPr lang="en-US" altLang="en-US" sz="3000" b="1" dirty="0">
                <a:solidFill>
                  <a:srgbClr val="FFFF66"/>
                </a:solidFill>
                <a:latin typeface="Book Antiqua" pitchFamily="18" charset="0"/>
              </a:rPr>
              <a:t>)</a:t>
            </a:r>
            <a:endParaRPr lang="sr-Latn-CS" altLang="en-US" sz="3000" b="1" dirty="0">
              <a:solidFill>
                <a:srgbClr val="FFFF00"/>
              </a:solidFill>
              <a:latin typeface="Book Antiqua" panose="02040602050305030304" pitchFamily="18" charset="0"/>
            </a:endParaRPr>
          </a:p>
        </p:txBody>
      </p:sp>
      <p:sp>
        <p:nvSpPr>
          <p:cNvPr id="31748" name="Rectangle 3"/>
          <p:cNvSpPr>
            <a:spLocks noGrp="1" noChangeArrowheads="1"/>
          </p:cNvSpPr>
          <p:nvPr>
            <p:ph type="body" sz="half" idx="4294967295"/>
          </p:nvPr>
        </p:nvSpPr>
        <p:spPr>
          <a:xfrm>
            <a:off x="0" y="533400"/>
            <a:ext cx="8929688" cy="6207968"/>
          </a:xfrm>
        </p:spPr>
        <p:txBody>
          <a:bodyPr/>
          <a:lstStyle/>
          <a:p>
            <a:pPr eaLnBrk="1" hangingPunct="1">
              <a:buNone/>
            </a:pPr>
            <a:r>
              <a:rPr lang="sr-Latn-CS" altLang="en-US" sz="1700" b="1" dirty="0">
                <a:latin typeface="Book Antiqua" panose="02040602050305030304" pitchFamily="18" charset="0"/>
                <a:ea typeface="Book Antiqua" panose="02040602050305030304" pitchFamily="18" charset="0"/>
                <a:cs typeface="Book Antiqua" panose="02040602050305030304" pitchFamily="18" charset="0"/>
              </a:rPr>
              <a:t>* </a:t>
            </a:r>
            <a:r>
              <a:rPr lang="en-US" altLang="en-US" sz="1700" b="1" dirty="0">
                <a:latin typeface="Book Antiqua" panose="02040602050305030304" pitchFamily="18" charset="0"/>
                <a:ea typeface="Book Antiqua" panose="02040602050305030304" pitchFamily="18" charset="0"/>
                <a:cs typeface="Book Antiqua" panose="02040602050305030304" pitchFamily="18" charset="0"/>
              </a:rPr>
              <a:t>The shape of three-sided pyramid with base oriented posteriorly</a:t>
            </a:r>
            <a:endParaRPr lang="en-GB" altLang="en-US" sz="1700" b="1" dirty="0">
              <a:latin typeface="Book Antiqua" panose="02040602050305030304" pitchFamily="18" charset="0"/>
            </a:endParaRPr>
          </a:p>
          <a:p>
            <a:pPr eaLnBrk="1" hangingPunct="1">
              <a:buFontTx/>
              <a:buNone/>
            </a:pPr>
            <a:r>
              <a:rPr lang="sr-Latn-CS" altLang="en-US" sz="1700" b="1" dirty="0">
                <a:latin typeface="Book Antiqua" panose="02040602050305030304" pitchFamily="18" charset="0"/>
              </a:rPr>
              <a:t>* </a:t>
            </a:r>
            <a:r>
              <a:rPr lang="en-GB" altLang="en-US" sz="1700" b="1" dirty="0">
                <a:latin typeface="Book Antiqua" panose="02040602050305030304" pitchFamily="18" charset="0"/>
              </a:rPr>
              <a:t>Walls</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antero-superior wall </a:t>
            </a:r>
            <a:r>
              <a:rPr lang="sr-Latn-CS" altLang="en-US" sz="1700" b="1" dirty="0">
                <a:latin typeface="Book Antiqua" panose="02040602050305030304" pitchFamily="18" charset="0"/>
              </a:rPr>
              <a:t>(</a:t>
            </a:r>
            <a:r>
              <a:rPr lang="sr-Latn-CS" altLang="en-US" sz="1700" b="1" dirty="0" err="1">
                <a:latin typeface="Book Antiqua" panose="02040602050305030304" pitchFamily="18" charset="0"/>
              </a:rPr>
              <a:t>facies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sternocostalis</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inferior wall</a:t>
            </a:r>
            <a:r>
              <a:rPr lang="sr-Cyrl-CS" altLang="en-US" sz="1700" b="1" dirty="0">
                <a:latin typeface="Book Antiqua" panose="02040602050305030304" pitchFamily="18" charset="0"/>
              </a:rPr>
              <a:t> </a:t>
            </a:r>
            <a:r>
              <a:rPr lang="sr-Latn-CS" altLang="en-US" sz="1700" b="1" dirty="0">
                <a:latin typeface="Book Antiqua" panose="02040602050305030304" pitchFamily="18" charset="0"/>
              </a:rPr>
              <a:t>(</a:t>
            </a:r>
            <a:r>
              <a:rPr lang="sr-Latn-CS" altLang="en-US" sz="1700" b="1" dirty="0" err="1">
                <a:latin typeface="Book Antiqua" panose="02040602050305030304" pitchFamily="18" charset="0"/>
              </a:rPr>
              <a:t>facies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diaphragmatica</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medial wall</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septum</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interventriculare</a:t>
            </a:r>
            <a:r>
              <a:rPr lang="sr-Latn-CS" altLang="en-US" sz="1700" b="1" dirty="0">
                <a:latin typeface="Book Antiqua" panose="02040602050305030304" pitchFamily="18" charset="0"/>
              </a:rPr>
              <a:t>)</a:t>
            </a:r>
          </a:p>
          <a:p>
            <a:pPr eaLnBrk="1" hangingPunct="1">
              <a:buFontTx/>
              <a:buNone/>
            </a:pPr>
            <a:endParaRPr lang="sr-Latn-CS" altLang="en-US" sz="1800"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en-GB" altLang="en-US" sz="1800" b="1" dirty="0">
                <a:latin typeface="Book Antiqua" panose="02040602050305030304" pitchFamily="18" charset="0"/>
              </a:rPr>
              <a:t>Relief</a:t>
            </a:r>
            <a:r>
              <a:rPr lang="sr-Latn-CS" altLang="en-US" sz="1800" b="1" dirty="0">
                <a:latin typeface="Book Antiqua" panose="02040602050305030304" pitchFamily="18" charset="0"/>
              </a:rPr>
              <a:t>:</a:t>
            </a:r>
          </a:p>
          <a:p>
            <a:pPr>
              <a:lnSpc>
                <a:spcPct val="90000"/>
              </a:lnSpc>
              <a:buFontTx/>
              <a:buNone/>
            </a:pPr>
            <a:r>
              <a:rPr lang="sr-Cyrl-CS" altLang="en-US" sz="1800" b="1" dirty="0">
                <a:latin typeface="Book Antiqua" panose="02040602050305030304" pitchFamily="18" charset="0"/>
              </a:rPr>
              <a:t> </a:t>
            </a:r>
            <a:r>
              <a:rPr lang="en-GB" altLang="en-US" sz="1800" b="1" dirty="0">
                <a:latin typeface="Book Antiqua" panose="02040602050305030304" pitchFamily="18" charset="0"/>
              </a:rPr>
              <a:t>- </a:t>
            </a:r>
            <a:r>
              <a:rPr lang="en-GB" sz="1800" dirty="0">
                <a:latin typeface="Book Antiqua" panose="02040602050305030304" pitchFamily="18" charset="0"/>
              </a:rPr>
              <a:t>The interior of the inflow part of the right ventricle is covered by a series of irregular</a:t>
            </a:r>
          </a:p>
          <a:p>
            <a:pPr>
              <a:lnSpc>
                <a:spcPct val="90000"/>
              </a:lnSpc>
              <a:buFontTx/>
              <a:buNone/>
            </a:pPr>
            <a:r>
              <a:rPr lang="en-GB" sz="1800" dirty="0">
                <a:latin typeface="Book Antiqua" panose="02040602050305030304" pitchFamily="18" charset="0"/>
              </a:rPr>
              <a:t>   muscular elevations, called </a:t>
            </a:r>
            <a:r>
              <a:rPr lang="en-GB" sz="1800" b="1" dirty="0">
                <a:solidFill>
                  <a:srgbClr val="FFFF66"/>
                </a:solidFill>
                <a:latin typeface="Book Antiqua" panose="02040602050305030304" pitchFamily="18" charset="0"/>
              </a:rPr>
              <a:t>trabeculae </a:t>
            </a:r>
            <a:r>
              <a:rPr lang="en-GB" sz="1800" b="1" dirty="0" err="1">
                <a:solidFill>
                  <a:srgbClr val="FFFF66"/>
                </a:solidFill>
                <a:latin typeface="Book Antiqua" panose="02040602050305030304" pitchFamily="18" charset="0"/>
              </a:rPr>
              <a:t>carnae</a:t>
            </a:r>
            <a:r>
              <a:rPr lang="en-GB" sz="1800" dirty="0"/>
              <a:t>. </a:t>
            </a:r>
            <a:endParaRPr lang="en-GB" sz="1800" b="1" dirty="0">
              <a:latin typeface="Book Antiqua" pitchFamily="18" charset="0"/>
            </a:endParaRPr>
          </a:p>
          <a:p>
            <a:pPr>
              <a:lnSpc>
                <a:spcPct val="90000"/>
              </a:lnSpc>
              <a:buFontTx/>
              <a:buNone/>
            </a:pPr>
            <a:r>
              <a:rPr lang="en-GB" altLang="en-US" sz="1800" b="1" dirty="0">
                <a:solidFill>
                  <a:srgbClr val="FFFF66"/>
                </a:solidFill>
                <a:latin typeface="Book Antiqua" pitchFamily="18" charset="0"/>
              </a:rPr>
              <a:t>      </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crista</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supraventricularis</a:t>
            </a:r>
            <a:r>
              <a:rPr lang="sr-Latn-CS" altLang="en-US" sz="1800" b="1" dirty="0">
                <a:solidFill>
                  <a:srgbClr val="FFFF66"/>
                </a:solidFill>
                <a:latin typeface="Book Antiqua" panose="02040602050305030304" pitchFamily="18" charset="0"/>
              </a:rPr>
              <a:t> –</a:t>
            </a:r>
            <a:endParaRPr lang="en-GB" altLang="en-US" sz="1800" b="1" dirty="0">
              <a:solidFill>
                <a:srgbClr val="FFFF66"/>
              </a:solidFill>
              <a:latin typeface="Book Antiqua" panose="02040602050305030304" pitchFamily="18" charset="0"/>
            </a:endParaRPr>
          </a:p>
          <a:p>
            <a:pPr>
              <a:lnSpc>
                <a:spcPct val="90000"/>
              </a:lnSpc>
              <a:buFontTx/>
              <a:buNone/>
            </a:pPr>
            <a:r>
              <a:rPr lang="sr-Latn-CS" altLang="en-US" sz="1800" b="1" dirty="0">
                <a:solidFill>
                  <a:srgbClr val="FFFF66"/>
                </a:solidFill>
                <a:latin typeface="Book Antiqua" panose="02040602050305030304" pitchFamily="18" charset="0"/>
              </a:rPr>
              <a:t> </a:t>
            </a:r>
            <a:r>
              <a:rPr lang="en-GB" altLang="en-US" sz="1600" i="1" dirty="0">
                <a:latin typeface="Book Antiqua" panose="02040602050305030304" pitchFamily="18" charset="0"/>
              </a:rPr>
              <a:t>between right AV orifice and pulmonary trunk </a:t>
            </a:r>
          </a:p>
          <a:p>
            <a:pPr>
              <a:lnSpc>
                <a:spcPct val="90000"/>
              </a:lnSpc>
              <a:buFontTx/>
              <a:buNone/>
            </a:pPr>
            <a:r>
              <a:rPr lang="en-GB" altLang="en-US" sz="1600" i="1" dirty="0">
                <a:latin typeface="Book Antiqua" panose="02040602050305030304" pitchFamily="18" charset="0"/>
              </a:rPr>
              <a:t>  orifice</a:t>
            </a:r>
            <a:br>
              <a:rPr lang="sr-Latn-CS" altLang="en-US" sz="1800" dirty="0">
                <a:latin typeface="Book Antiqua" panose="02040602050305030304" pitchFamily="18" charset="0"/>
              </a:rPr>
            </a:b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trabecula</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septomargi</a:t>
            </a:r>
            <a:r>
              <a:rPr lang="sr-Latn-CS" altLang="en-US" sz="1800" dirty="0" err="1">
                <a:solidFill>
                  <a:srgbClr val="FFFF66"/>
                </a:solidFill>
                <a:latin typeface="Book Antiqua" panose="02040602050305030304" pitchFamily="18" charset="0"/>
              </a:rPr>
              <a:t>nalis</a:t>
            </a:r>
            <a:r>
              <a:rPr lang="sr-Latn-CS" altLang="en-US" sz="1800" dirty="0">
                <a:solidFill>
                  <a:srgbClr val="FFFF66"/>
                </a:solidFill>
                <a:latin typeface="Book Antiqua" panose="02040602050305030304" pitchFamily="18" charset="0"/>
              </a:rPr>
              <a:t> </a:t>
            </a:r>
            <a:endParaRPr lang="en-GB" altLang="en-US" sz="1800" dirty="0">
              <a:solidFill>
                <a:srgbClr val="FFFF66"/>
              </a:solidFill>
              <a:latin typeface="Book Antiqua" panose="02040602050305030304" pitchFamily="18" charset="0"/>
            </a:endParaRPr>
          </a:p>
          <a:p>
            <a:pPr>
              <a:lnSpc>
                <a:spcPct val="90000"/>
              </a:lnSpc>
              <a:buFontTx/>
              <a:buNone/>
            </a:pPr>
            <a:r>
              <a:rPr lang="sr-Latn-CS" altLang="en-US" sz="1800" dirty="0">
                <a:solidFill>
                  <a:srgbClr val="FFFF66"/>
                </a:solidFill>
                <a:latin typeface="Book Antiqua" panose="02040602050305030304" pitchFamily="18" charset="0"/>
              </a:rPr>
              <a:t> </a:t>
            </a:r>
            <a:r>
              <a:rPr lang="en-GB" altLang="en-US" sz="1600" i="1" dirty="0">
                <a:latin typeface="Book Antiqua" panose="02040602050305030304" pitchFamily="18" charset="0"/>
              </a:rPr>
              <a:t>stretches from septal to anterior wall</a:t>
            </a:r>
            <a:endParaRPr lang="sr-Latn-CS" altLang="en-US" sz="1600" dirty="0">
              <a:latin typeface="Book Antiqua" panose="02040602050305030304" pitchFamily="18" charset="0"/>
            </a:endParaRPr>
          </a:p>
          <a:p>
            <a:pPr eaLnBrk="1" hangingPunct="1">
              <a:buFontTx/>
              <a:buNone/>
            </a:pPr>
            <a:endParaRPr lang="en-GB" altLang="en-US" sz="1800" dirty="0">
              <a:latin typeface="Book Antiqua" panose="02040602050305030304" pitchFamily="18" charset="0"/>
            </a:endParaRPr>
          </a:p>
          <a:p>
            <a:pPr eaLnBrk="1" hangingPunct="1">
              <a:buFontTx/>
              <a:buNone/>
            </a:pPr>
            <a:r>
              <a:rPr lang="en-GB" altLang="en-US" sz="1800" dirty="0">
                <a:latin typeface="Book Antiqua" panose="02040602050305030304" pitchFamily="18" charset="0"/>
              </a:rPr>
              <a:t>* </a:t>
            </a:r>
            <a:r>
              <a:rPr lang="en-GB" altLang="en-US" sz="1800" b="1" dirty="0">
                <a:latin typeface="Book Antiqua" pitchFamily="18" charset="0"/>
              </a:rPr>
              <a:t>S</a:t>
            </a:r>
            <a:r>
              <a:rPr lang="en-GB" altLang="en-US" sz="1800" b="1" dirty="0">
                <a:latin typeface="Book Antiqua" pitchFamily="18" charset="0"/>
                <a:ea typeface="Book Antiqua" pitchFamily="18" charset="0"/>
                <a:cs typeface="Book Antiqua" pitchFamily="18" charset="0"/>
              </a:rPr>
              <a:t>pecial muscles of the ventricle walls:</a:t>
            </a:r>
            <a:endParaRPr lang="sr-Latn-CS" altLang="en-US" sz="1800" dirty="0">
              <a:latin typeface="Book Antiqua" panose="02040602050305030304" pitchFamily="18" charset="0"/>
            </a:endParaRPr>
          </a:p>
          <a:p>
            <a:pPr eaLnBrk="1" hangingPunct="1">
              <a:buFontTx/>
              <a:buNone/>
            </a:pPr>
            <a:r>
              <a:rPr lang="sr-Latn-CS" altLang="en-US" sz="1800" dirty="0">
                <a:latin typeface="Book Antiqua" panose="02040602050305030304" pitchFamily="18" charset="0"/>
              </a:rPr>
              <a:t>	</a:t>
            </a:r>
            <a:r>
              <a:rPr lang="sr-Latn-CS" altLang="en-US" sz="1800" dirty="0">
                <a:solidFill>
                  <a:srgbClr val="FFC000"/>
                </a:solidFill>
                <a:latin typeface="Book Antiqua" panose="02040602050305030304" pitchFamily="18" charset="0"/>
              </a:rPr>
              <a:t>- </a:t>
            </a:r>
            <a:r>
              <a:rPr lang="en-GB" altLang="en-US" sz="1800" b="1" dirty="0">
                <a:solidFill>
                  <a:srgbClr val="FFC000"/>
                </a:solidFill>
                <a:latin typeface="Book Antiqua" panose="02040602050305030304" pitchFamily="18" charset="0"/>
              </a:rPr>
              <a:t>papillary muscles</a:t>
            </a:r>
            <a:r>
              <a:rPr lang="sr-Latn-CS" altLang="en-US" sz="1800" b="1" dirty="0">
                <a:solidFill>
                  <a:srgbClr val="FFC000"/>
                </a:solidFill>
                <a:latin typeface="Book Antiqua" panose="02040602050305030304" pitchFamily="18" charset="0"/>
              </a:rPr>
              <a:t> </a:t>
            </a:r>
            <a:r>
              <a:rPr lang="en-GB" altLang="en-US" sz="1800" b="1" dirty="0">
                <a:solidFill>
                  <a:srgbClr val="FFC000"/>
                </a:solidFill>
                <a:latin typeface="Book Antiqua" panose="02040602050305030304" pitchFamily="18" charset="0"/>
              </a:rPr>
              <a:t> (3)</a:t>
            </a:r>
            <a:endParaRPr lang="sr-Latn-CS" altLang="en-US" sz="1800" b="1" dirty="0">
              <a:solidFill>
                <a:srgbClr val="FFC000"/>
              </a:solidFill>
              <a:latin typeface="Book Antiqua" panose="02040602050305030304" pitchFamily="18" charset="0"/>
            </a:endParaRPr>
          </a:p>
          <a:p>
            <a:pPr eaLnBrk="1" hangingPunct="1">
              <a:buFontTx/>
              <a:buNone/>
            </a:pPr>
            <a:r>
              <a:rPr lang="sr-Latn-CS" altLang="en-US" sz="1800" dirty="0">
                <a:latin typeface="Book Antiqua" panose="02040602050305030304" pitchFamily="18" charset="0"/>
              </a:rPr>
              <a:t>		</a:t>
            </a:r>
            <a:r>
              <a:rPr lang="sr-Latn-CS" altLang="en-US" sz="1800" b="1" dirty="0">
                <a:solidFill>
                  <a:srgbClr val="FFFF66"/>
                </a:solidFill>
                <a:latin typeface="Book Antiqua" panose="02040602050305030304" pitchFamily="18" charset="0"/>
              </a:rPr>
              <a:t>- m. </a:t>
            </a:r>
            <a:r>
              <a:rPr lang="sr-Latn-CS" altLang="en-US" sz="1800" b="1" dirty="0" err="1">
                <a:solidFill>
                  <a:srgbClr val="FFFF66"/>
                </a:solidFill>
                <a:latin typeface="Book Antiqua" panose="02040602050305030304" pitchFamily="18" charset="0"/>
              </a:rPr>
              <a:t>papillaris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anterior</a:t>
            </a:r>
            <a:endParaRPr lang="sr-Latn-CS" altLang="en-US" sz="1800" b="1" dirty="0">
              <a:solidFill>
                <a:srgbClr val="FFFF66"/>
              </a:solidFill>
              <a:latin typeface="Book Antiqua" panose="02040602050305030304" pitchFamily="18" charset="0"/>
            </a:endParaRPr>
          </a:p>
          <a:p>
            <a:pPr eaLnBrk="1" hangingPunct="1">
              <a:buFontTx/>
              <a:buNone/>
            </a:pPr>
            <a:r>
              <a:rPr lang="sr-Latn-CS" altLang="en-US" sz="1800" b="1" dirty="0">
                <a:solidFill>
                  <a:srgbClr val="FFFF66"/>
                </a:solidFill>
                <a:latin typeface="Book Antiqua" panose="02040602050305030304" pitchFamily="18" charset="0"/>
              </a:rPr>
              <a:t>		- m. </a:t>
            </a:r>
            <a:r>
              <a:rPr lang="sr-Latn-CS" altLang="en-US" sz="1800" b="1" dirty="0" err="1">
                <a:solidFill>
                  <a:srgbClr val="FFFF66"/>
                </a:solidFill>
                <a:latin typeface="Book Antiqua" panose="02040602050305030304" pitchFamily="18" charset="0"/>
              </a:rPr>
              <a:t>papillaris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posterior</a:t>
            </a:r>
            <a:br>
              <a:rPr lang="sr-Latn-CS" altLang="en-US" sz="1800" b="1" dirty="0">
                <a:solidFill>
                  <a:srgbClr val="FFFF66"/>
                </a:solidFill>
                <a:latin typeface="Book Antiqua" panose="02040602050305030304" pitchFamily="18" charset="0"/>
              </a:rPr>
            </a:br>
            <a:r>
              <a:rPr lang="sr-Latn-CS" altLang="en-US" sz="1800" b="1" dirty="0">
                <a:solidFill>
                  <a:srgbClr val="FFFF66"/>
                </a:solidFill>
                <a:latin typeface="Book Antiqua" panose="02040602050305030304" pitchFamily="18" charset="0"/>
              </a:rPr>
              <a:t>	- mm. </a:t>
            </a:r>
            <a:r>
              <a:rPr lang="sr-Latn-CS" altLang="en-US" sz="1800" b="1" dirty="0" err="1">
                <a:solidFill>
                  <a:srgbClr val="FFFF66"/>
                </a:solidFill>
                <a:latin typeface="Book Antiqua" panose="02040602050305030304" pitchFamily="18" charset="0"/>
              </a:rPr>
              <a:t>papillaries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septales</a:t>
            </a:r>
            <a:endParaRPr lang="sr-Latn-CS" altLang="en-US" sz="1800" b="1" dirty="0">
              <a:solidFill>
                <a:srgbClr val="FFFF66"/>
              </a:solidFill>
              <a:latin typeface="Book Antiqua" panose="02040602050305030304" pitchFamily="18" charset="0"/>
            </a:endParaRPr>
          </a:p>
        </p:txBody>
      </p:sp>
      <p:cxnSp>
        <p:nvCxnSpPr>
          <p:cNvPr id="31749" name="Straight Connector 8"/>
          <p:cNvCxnSpPr>
            <a:cxnSpLocks noChangeShapeType="1"/>
          </p:cNvCxnSpPr>
          <p:nvPr/>
        </p:nvCxnSpPr>
        <p:spPr bwMode="auto">
          <a:xfrm>
            <a:off x="4572000" y="6643688"/>
            <a:ext cx="500063" cy="15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1750" name="Straight Connector 9"/>
          <p:cNvCxnSpPr>
            <a:cxnSpLocks noChangeShapeType="1"/>
          </p:cNvCxnSpPr>
          <p:nvPr/>
        </p:nvCxnSpPr>
        <p:spPr bwMode="auto">
          <a:xfrm>
            <a:off x="4643438" y="6500813"/>
            <a:ext cx="500062" cy="15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1751" name="Straight Connector 10"/>
          <p:cNvCxnSpPr>
            <a:cxnSpLocks noChangeShapeType="1"/>
          </p:cNvCxnSpPr>
          <p:nvPr/>
        </p:nvCxnSpPr>
        <p:spPr bwMode="auto">
          <a:xfrm>
            <a:off x="8286750" y="5500688"/>
            <a:ext cx="500063" cy="15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1752" name="Straight Connector 13"/>
          <p:cNvCxnSpPr>
            <a:cxnSpLocks noChangeShapeType="1"/>
          </p:cNvCxnSpPr>
          <p:nvPr/>
        </p:nvCxnSpPr>
        <p:spPr bwMode="auto">
          <a:xfrm>
            <a:off x="4357688" y="5143500"/>
            <a:ext cx="928687" cy="1588"/>
          </a:xfrm>
          <a:prstGeom prst="line">
            <a:avLst/>
          </a:prstGeom>
          <a:noFill/>
          <a:ln w="28575">
            <a:solidFill>
              <a:srgbClr val="0D0DFF"/>
            </a:solidFill>
            <a:round/>
            <a:headEnd/>
            <a:tailEnd/>
          </a:ln>
          <a:extLst>
            <a:ext uri="{909E8E84-426E-40DD-AFC4-6F175D3DCCD1}">
              <a14:hiddenFill xmlns:a14="http://schemas.microsoft.com/office/drawing/2010/main">
                <a:noFill/>
              </a14:hiddenFill>
            </a:ext>
          </a:extLst>
        </p:spPr>
      </p:cxnSp>
      <p:cxnSp>
        <p:nvCxnSpPr>
          <p:cNvPr id="31753" name="Straight Connector 15"/>
          <p:cNvCxnSpPr>
            <a:cxnSpLocks noChangeShapeType="1"/>
          </p:cNvCxnSpPr>
          <p:nvPr/>
        </p:nvCxnSpPr>
        <p:spPr bwMode="auto">
          <a:xfrm>
            <a:off x="8001000" y="6143625"/>
            <a:ext cx="928688" cy="1588"/>
          </a:xfrm>
          <a:prstGeom prst="line">
            <a:avLst/>
          </a:prstGeom>
          <a:noFill/>
          <a:ln w="28575">
            <a:solidFill>
              <a:srgbClr val="0D0DFF"/>
            </a:solidFill>
            <a:round/>
            <a:headEnd/>
            <a:tailEnd/>
          </a:ln>
          <a:extLst>
            <a:ext uri="{909E8E84-426E-40DD-AFC4-6F175D3DCCD1}">
              <a14:hiddenFill xmlns:a14="http://schemas.microsoft.com/office/drawing/2010/main">
                <a:noFill/>
              </a14:hiddenFill>
            </a:ext>
          </a:extLst>
        </p:spPr>
      </p:cxnSp>
      <p:sp>
        <p:nvSpPr>
          <p:cNvPr id="2" name="TextBox 1">
            <a:extLst>
              <a:ext uri="{FF2B5EF4-FFF2-40B4-BE49-F238E27FC236}">
                <a16:creationId xmlns:a16="http://schemas.microsoft.com/office/drawing/2014/main" id="{347C0A5F-1AF0-42A9-A21A-76D8ADCE1399}"/>
              </a:ext>
            </a:extLst>
          </p:cNvPr>
          <p:cNvSpPr txBox="1"/>
          <p:nvPr/>
        </p:nvSpPr>
        <p:spPr>
          <a:xfrm>
            <a:off x="4788024" y="908720"/>
            <a:ext cx="4355976" cy="1815882"/>
          </a:xfrm>
          <a:prstGeom prst="rect">
            <a:avLst/>
          </a:prstGeom>
          <a:noFill/>
        </p:spPr>
        <p:txBody>
          <a:bodyPr wrap="square" rtlCol="0">
            <a:spAutoFit/>
          </a:bodyPr>
          <a:lstStyle/>
          <a:p>
            <a:r>
              <a:rPr lang="en-GB" sz="1600" dirty="0">
                <a:solidFill>
                  <a:srgbClr val="FFC000"/>
                </a:solidFill>
                <a:latin typeface="Book Antiqua" panose="02040602050305030304" pitchFamily="18" charset="0"/>
              </a:rPr>
              <a:t>- The right ventricle forms the largest part of</a:t>
            </a:r>
            <a:br>
              <a:rPr lang="en-GB" sz="1600" dirty="0">
                <a:solidFill>
                  <a:srgbClr val="FFC000"/>
                </a:solidFill>
                <a:latin typeface="Book Antiqua" panose="02040602050305030304" pitchFamily="18" charset="0"/>
              </a:rPr>
            </a:br>
            <a:r>
              <a:rPr lang="en-GB" sz="1600" dirty="0">
                <a:solidFill>
                  <a:srgbClr val="FFC000"/>
                </a:solidFill>
                <a:latin typeface="Book Antiqua" panose="02040602050305030304" pitchFamily="18" charset="0"/>
              </a:rPr>
              <a:t>  the anterior surface of the heart, a small part</a:t>
            </a:r>
            <a:br>
              <a:rPr lang="en-GB" sz="1600" dirty="0">
                <a:solidFill>
                  <a:srgbClr val="FFC000"/>
                </a:solidFill>
                <a:latin typeface="Book Antiqua" panose="02040602050305030304" pitchFamily="18" charset="0"/>
              </a:rPr>
            </a:br>
            <a:r>
              <a:rPr lang="en-GB" sz="1600" dirty="0">
                <a:solidFill>
                  <a:srgbClr val="FFC000"/>
                </a:solidFill>
                <a:latin typeface="Book Antiqua" panose="02040602050305030304" pitchFamily="18" charset="0"/>
              </a:rPr>
              <a:t>  of the diaphragmatic surface, and almost the</a:t>
            </a:r>
            <a:br>
              <a:rPr lang="en-GB" sz="1600" dirty="0">
                <a:solidFill>
                  <a:srgbClr val="FFC000"/>
                </a:solidFill>
                <a:latin typeface="Book Antiqua" panose="02040602050305030304" pitchFamily="18" charset="0"/>
              </a:rPr>
            </a:br>
            <a:r>
              <a:rPr lang="en-GB" sz="1600" dirty="0">
                <a:solidFill>
                  <a:srgbClr val="FFC000"/>
                </a:solidFill>
                <a:latin typeface="Book Antiqua" panose="02040602050305030304" pitchFamily="18" charset="0"/>
              </a:rPr>
              <a:t>   entire inferior border of the heart</a:t>
            </a:r>
          </a:p>
          <a:p>
            <a:r>
              <a:rPr lang="en-GB" sz="1600" dirty="0">
                <a:solidFill>
                  <a:srgbClr val="FFC000"/>
                </a:solidFill>
                <a:latin typeface="Book Antiqua" panose="02040602050305030304" pitchFamily="18" charset="0"/>
              </a:rPr>
              <a:t>- Superiorly, it tapers into an arterial cone, the</a:t>
            </a:r>
            <a:br>
              <a:rPr lang="en-GB" sz="1600" dirty="0">
                <a:solidFill>
                  <a:srgbClr val="FFC000"/>
                </a:solidFill>
                <a:latin typeface="Book Antiqua" panose="02040602050305030304" pitchFamily="18" charset="0"/>
              </a:rPr>
            </a:br>
            <a:r>
              <a:rPr lang="en-GB" sz="1600" dirty="0">
                <a:solidFill>
                  <a:srgbClr val="FFC000"/>
                </a:solidFill>
                <a:latin typeface="Book Antiqua" panose="02040602050305030304" pitchFamily="18" charset="0"/>
              </a:rPr>
              <a:t>  conus arteriosus (infundibulum), which</a:t>
            </a:r>
            <a:br>
              <a:rPr lang="en-GB" sz="1600" dirty="0">
                <a:solidFill>
                  <a:srgbClr val="FFC000"/>
                </a:solidFill>
                <a:latin typeface="Book Antiqua" panose="02040602050305030304" pitchFamily="18" charset="0"/>
              </a:rPr>
            </a:br>
            <a:r>
              <a:rPr lang="en-GB" sz="1600" dirty="0">
                <a:solidFill>
                  <a:srgbClr val="FFC000"/>
                </a:solidFill>
                <a:latin typeface="Book Antiqua" panose="02040602050305030304" pitchFamily="18" charset="0"/>
              </a:rPr>
              <a:t>  leads into the pulmonary trunk</a:t>
            </a:r>
          </a:p>
        </p:txBody>
      </p:sp>
    </p:spTree>
    <p:extLst>
      <p:ext uri="{BB962C8B-B14F-4D97-AF65-F5344CB8AC3E}">
        <p14:creationId xmlns:p14="http://schemas.microsoft.com/office/powerpoint/2010/main" val="2493773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p:cNvPicPr>
            <a:picLocks noChangeAspect="1" noChangeArrowheads="1"/>
          </p:cNvPicPr>
          <p:nvPr/>
        </p:nvPicPr>
        <p:blipFill>
          <a:blip r:embed="rId2" cstate="print"/>
          <a:srcRect l="19922" t="16875" r="17381" b="18437"/>
          <a:stretch>
            <a:fillRect/>
          </a:stretch>
        </p:blipFill>
        <p:spPr bwMode="auto">
          <a:xfrm>
            <a:off x="4067944" y="2332037"/>
            <a:ext cx="4968875" cy="3203575"/>
          </a:xfrm>
          <a:prstGeom prst="rect">
            <a:avLst/>
          </a:prstGeom>
          <a:noFill/>
          <a:ln w="9525">
            <a:noFill/>
            <a:miter lim="800000"/>
            <a:headEnd/>
            <a:tailEnd/>
          </a:ln>
        </p:spPr>
      </p:pic>
      <p:sp>
        <p:nvSpPr>
          <p:cNvPr id="11267" name="Rectangle 2"/>
          <p:cNvSpPr>
            <a:spLocks noGrp="1" noChangeArrowheads="1"/>
          </p:cNvSpPr>
          <p:nvPr>
            <p:ph type="title" idx="4294967295"/>
          </p:nvPr>
        </p:nvSpPr>
        <p:spPr>
          <a:xfrm>
            <a:off x="500063" y="0"/>
            <a:ext cx="8229600" cy="561975"/>
          </a:xfrm>
        </p:spPr>
        <p:txBody>
          <a:bodyPr/>
          <a:lstStyle/>
          <a:p>
            <a:r>
              <a:rPr lang="en-US" altLang="en-US" sz="2800" b="1" dirty="0">
                <a:solidFill>
                  <a:srgbClr val="FFFF66"/>
                </a:solidFill>
                <a:latin typeface="Book Antiqua" pitchFamily="18" charset="0"/>
              </a:rPr>
              <a:t>RIGHT VENTRICLE (</a:t>
            </a:r>
            <a:r>
              <a:rPr lang="sr-Latn-CS" altLang="en-US" sz="2800" b="1" dirty="0">
                <a:solidFill>
                  <a:srgbClr val="FFFF66"/>
                </a:solidFill>
                <a:latin typeface="Book Antiqua" pitchFamily="18" charset="0"/>
              </a:rPr>
              <a:t>VENTRICULUS DEXTER</a:t>
            </a:r>
            <a:r>
              <a:rPr lang="en-US" altLang="en-US" sz="2800" b="1" dirty="0">
                <a:solidFill>
                  <a:srgbClr val="FFFF66"/>
                </a:solidFill>
                <a:latin typeface="Book Antiqua" pitchFamily="18" charset="0"/>
              </a:rPr>
              <a:t>)</a:t>
            </a:r>
            <a:endParaRPr lang="sr-Latn-CS" altLang="en-US" sz="2800" b="1" dirty="0">
              <a:solidFill>
                <a:srgbClr val="FFFF66"/>
              </a:solidFill>
              <a:latin typeface="Book Antiqua" pitchFamily="18" charset="0"/>
            </a:endParaRPr>
          </a:p>
        </p:txBody>
      </p:sp>
      <p:sp>
        <p:nvSpPr>
          <p:cNvPr id="11268" name="Rectangle 3"/>
          <p:cNvSpPr>
            <a:spLocks noGrp="1" noChangeArrowheads="1"/>
          </p:cNvSpPr>
          <p:nvPr>
            <p:ph type="body" sz="half" idx="4294967295"/>
          </p:nvPr>
        </p:nvSpPr>
        <p:spPr>
          <a:xfrm>
            <a:off x="80045" y="838518"/>
            <a:ext cx="9034908" cy="5949950"/>
          </a:xfrm>
        </p:spPr>
        <p:txBody>
          <a:bodyPr/>
          <a:lstStyle/>
          <a:p>
            <a:pPr>
              <a:lnSpc>
                <a:spcPct val="90000"/>
              </a:lnSpc>
              <a:buFontTx/>
              <a:buNone/>
            </a:pPr>
            <a:endParaRPr lang="sr-Latn-CS" altLang="en-US" sz="1800" b="1" dirty="0">
              <a:latin typeface="Book Antiqua" pitchFamily="18" charset="0"/>
              <a:ea typeface="Book Antiqua" pitchFamily="18" charset="0"/>
              <a:cs typeface="Book Antiqua" pitchFamily="18" charset="0"/>
            </a:endParaRPr>
          </a:p>
          <a:p>
            <a:pPr>
              <a:lnSpc>
                <a:spcPct val="90000"/>
              </a:lnSpc>
              <a:buFontTx/>
              <a:buNone/>
            </a:pPr>
            <a:r>
              <a:rPr lang="en-US" altLang="en-US" sz="1800" b="1" dirty="0">
                <a:latin typeface="Book Antiqua" pitchFamily="18" charset="0"/>
                <a:ea typeface="Book Antiqua" pitchFamily="18" charset="0"/>
                <a:cs typeface="Book Antiqua" pitchFamily="18" charset="0"/>
              </a:rPr>
              <a:t>* </a:t>
            </a:r>
            <a:r>
              <a:rPr lang="en-GB" altLang="en-US" sz="1800" b="1" dirty="0">
                <a:latin typeface="Book Antiqua" pitchFamily="18" charset="0"/>
                <a:ea typeface="Book Antiqua" pitchFamily="18" charset="0"/>
                <a:cs typeface="Book Antiqua" pitchFamily="18" charset="0"/>
              </a:rPr>
              <a:t>The base of right ventricle contains two orifices</a:t>
            </a:r>
            <a:r>
              <a:rPr lang="sr-Latn-CS" altLang="en-US" sz="1800" b="1" dirty="0">
                <a:latin typeface="Book Antiqua" pitchFamily="18" charset="0"/>
                <a:ea typeface="Book Antiqua" pitchFamily="18" charset="0"/>
                <a:cs typeface="Book Antiqua" pitchFamily="18" charset="0"/>
              </a:rPr>
              <a:t>:</a:t>
            </a:r>
          </a:p>
          <a:p>
            <a:pPr>
              <a:lnSpc>
                <a:spcPct val="90000"/>
              </a:lnSpc>
              <a:buFontTx/>
              <a:buNone/>
            </a:pPr>
            <a:r>
              <a:rPr lang="sr-Latn-CS" altLang="en-US" sz="1800" b="1" dirty="0">
                <a:latin typeface="Book Antiqua" pitchFamily="18" charset="0"/>
                <a:ea typeface="Book Antiqua" pitchFamily="18" charset="0"/>
                <a:cs typeface="Book Antiqua" pitchFamily="18" charset="0"/>
              </a:rPr>
              <a:t>	</a:t>
            </a:r>
          </a:p>
          <a:p>
            <a:pPr>
              <a:lnSpc>
                <a:spcPct val="90000"/>
              </a:lnSpc>
              <a:buFontTx/>
              <a:buAutoNum type="arabicParenR"/>
            </a:pPr>
            <a:r>
              <a:rPr lang="en-GB" altLang="en-US" sz="1800" b="1" dirty="0">
                <a:solidFill>
                  <a:srgbClr val="FFFF66"/>
                </a:solidFill>
                <a:latin typeface="Book Antiqua" pitchFamily="18" charset="0"/>
                <a:ea typeface="Book Antiqua" pitchFamily="18" charset="0"/>
                <a:cs typeface="Book Antiqua" pitchFamily="18" charset="0"/>
              </a:rPr>
              <a:t>Right </a:t>
            </a:r>
            <a:r>
              <a:rPr lang="en-GB" altLang="en-US" sz="1800" b="1" dirty="0" err="1">
                <a:solidFill>
                  <a:srgbClr val="FFFF66"/>
                </a:solidFill>
                <a:latin typeface="Book Antiqua" pitchFamily="18" charset="0"/>
                <a:ea typeface="Book Antiqua" pitchFamily="18" charset="0"/>
                <a:cs typeface="Book Antiqua" pitchFamily="18" charset="0"/>
              </a:rPr>
              <a:t>atrioventricular</a:t>
            </a:r>
            <a:r>
              <a:rPr lang="en-GB" altLang="en-US" sz="1800" b="1" dirty="0">
                <a:solidFill>
                  <a:srgbClr val="FFFF66"/>
                </a:solidFill>
                <a:latin typeface="Book Antiqua" pitchFamily="18" charset="0"/>
                <a:ea typeface="Book Antiqua" pitchFamily="18" charset="0"/>
                <a:cs typeface="Book Antiqua" pitchFamily="18" charset="0"/>
              </a:rPr>
              <a:t> orifice</a:t>
            </a:r>
            <a:br>
              <a:rPr lang="en-GB" altLang="en-US" sz="1800" b="1" dirty="0">
                <a:solidFill>
                  <a:srgbClr val="FFFF66"/>
                </a:solidFill>
                <a:latin typeface="Book Antiqua" pitchFamily="18" charset="0"/>
                <a:ea typeface="Book Antiqua" pitchFamily="18" charset="0"/>
                <a:cs typeface="Book Antiqua" pitchFamily="18" charset="0"/>
              </a:rPr>
            </a:br>
            <a:r>
              <a:rPr lang="en-GB" altLang="en-US" sz="1800" b="1" dirty="0">
                <a:solidFill>
                  <a:srgbClr val="FFFF66"/>
                </a:solidFill>
                <a:latin typeface="Book Antiqua" pitchFamily="18" charset="0"/>
                <a:ea typeface="Book Antiqua" pitchFamily="18" charset="0"/>
                <a:cs typeface="Book Antiqua" pitchFamily="18" charset="0"/>
              </a:rPr>
              <a:t>(</a:t>
            </a:r>
            <a:r>
              <a:rPr lang="sr-Latn-CS" altLang="en-US" sz="1800" b="1" dirty="0">
                <a:solidFill>
                  <a:srgbClr val="FFFF66"/>
                </a:solidFill>
                <a:latin typeface="Book Antiqua" pitchFamily="18" charset="0"/>
                <a:ea typeface="Book Antiqua" pitchFamily="18" charset="0"/>
                <a:cs typeface="Book Antiqua" pitchFamily="18" charset="0"/>
              </a:rPr>
              <a:t>ostim atrioventiculare </a:t>
            </a:r>
            <a:r>
              <a:rPr lang="sr-Latn-CS" altLang="en-US" sz="1800" b="1" dirty="0" err="1">
                <a:solidFill>
                  <a:srgbClr val="FFFF66"/>
                </a:solidFill>
                <a:latin typeface="Book Antiqua" pitchFamily="18" charset="0"/>
                <a:ea typeface="Book Antiqua" pitchFamily="18" charset="0"/>
                <a:cs typeface="Book Antiqua" pitchFamily="18" charset="0"/>
              </a:rPr>
              <a:t>dextrum</a:t>
            </a:r>
            <a:r>
              <a:rPr lang="en-GB" altLang="en-US" sz="1800" b="1" dirty="0">
                <a:solidFill>
                  <a:srgbClr val="FFFF66"/>
                </a:solidFill>
                <a:latin typeface="Book Antiqua" pitchFamily="18" charset="0"/>
                <a:ea typeface="Book Antiqua" pitchFamily="18" charset="0"/>
                <a:cs typeface="Book Antiqua" pitchFamily="18" charset="0"/>
              </a:rPr>
              <a:t>)</a:t>
            </a:r>
          </a:p>
          <a:p>
            <a:pPr marL="0" indent="0">
              <a:lnSpc>
                <a:spcPct val="90000"/>
              </a:lnSpc>
              <a:buNone/>
            </a:pPr>
            <a:endParaRPr lang="sr-Latn-CS" altLang="en-US" sz="1800" b="1" dirty="0">
              <a:solidFill>
                <a:srgbClr val="FFFF66"/>
              </a:solidFill>
              <a:latin typeface="Book Antiqua" pitchFamily="18" charset="0"/>
              <a:ea typeface="Book Antiqua" pitchFamily="18" charset="0"/>
              <a:cs typeface="Book Antiqua" pitchFamily="18" charset="0"/>
            </a:endParaRPr>
          </a:p>
          <a:p>
            <a:pPr marL="0" indent="0">
              <a:lnSpc>
                <a:spcPct val="90000"/>
              </a:lnSpc>
              <a:buNone/>
            </a:pPr>
            <a:r>
              <a:rPr lang="en-GB" altLang="en-US" sz="1800" b="1" dirty="0">
                <a:solidFill>
                  <a:srgbClr val="FFFF66"/>
                </a:solidFill>
                <a:latin typeface="Book Antiqua" pitchFamily="18" charset="0"/>
                <a:ea typeface="Book Antiqua" pitchFamily="18" charset="0"/>
                <a:cs typeface="Book Antiqua" pitchFamily="18" charset="0"/>
              </a:rPr>
              <a:t>2)   Pulmonary trunk orifice</a:t>
            </a:r>
            <a:br>
              <a:rPr lang="en-GB" altLang="en-US" sz="1800" b="1" dirty="0">
                <a:solidFill>
                  <a:srgbClr val="FFFF66"/>
                </a:solidFill>
                <a:latin typeface="Book Antiqua" pitchFamily="18" charset="0"/>
                <a:ea typeface="Book Antiqua" pitchFamily="18" charset="0"/>
                <a:cs typeface="Book Antiqua" pitchFamily="18" charset="0"/>
              </a:rPr>
            </a:br>
            <a:r>
              <a:rPr lang="en-GB" altLang="en-US" sz="1800" b="1" dirty="0">
                <a:solidFill>
                  <a:srgbClr val="FFFF66"/>
                </a:solidFill>
                <a:latin typeface="Book Antiqua" pitchFamily="18" charset="0"/>
                <a:ea typeface="Book Antiqua" pitchFamily="18" charset="0"/>
                <a:cs typeface="Book Antiqua" pitchFamily="18" charset="0"/>
              </a:rPr>
              <a:t>      (</a:t>
            </a:r>
            <a:r>
              <a:rPr lang="sr-Latn-CS" altLang="en-US" sz="1800" b="1" dirty="0">
                <a:solidFill>
                  <a:srgbClr val="FFFF66"/>
                </a:solidFill>
                <a:latin typeface="Book Antiqua" pitchFamily="18" charset="0"/>
                <a:ea typeface="Book Antiqua" pitchFamily="18" charset="0"/>
                <a:cs typeface="Book Antiqua" pitchFamily="18" charset="0"/>
              </a:rPr>
              <a:t>ostium trunci pulmonalis</a:t>
            </a:r>
            <a:r>
              <a:rPr lang="en-GB" altLang="en-US" sz="1800" b="1" dirty="0">
                <a:solidFill>
                  <a:srgbClr val="FFFF66"/>
                </a:solidFill>
                <a:latin typeface="Book Antiqua" pitchFamily="18" charset="0"/>
                <a:ea typeface="Book Antiqua" pitchFamily="18" charset="0"/>
                <a:cs typeface="Book Antiqua" pitchFamily="18" charset="0"/>
              </a:rPr>
              <a:t>)</a:t>
            </a:r>
            <a:endParaRPr lang="sr-Latn-CS" altLang="en-US" sz="1800" b="1" dirty="0">
              <a:solidFill>
                <a:srgbClr val="FFFF66"/>
              </a:solidFill>
              <a:latin typeface="Book Antiqua" pitchFamily="18" charset="0"/>
              <a:ea typeface="Book Antiqua" pitchFamily="18" charset="0"/>
              <a:cs typeface="Book Antiqua" pitchFamily="18" charset="0"/>
            </a:endParaRPr>
          </a:p>
          <a:p>
            <a:pPr>
              <a:lnSpc>
                <a:spcPct val="90000"/>
              </a:lnSpc>
              <a:buFontTx/>
              <a:buNone/>
            </a:pPr>
            <a:endParaRPr lang="sr-Latn-CS" altLang="en-US" sz="1600" dirty="0">
              <a:latin typeface="Book Antiqua" pitchFamily="18" charset="0"/>
              <a:ea typeface="Book Antiqua" pitchFamily="18" charset="0"/>
              <a:cs typeface="Book Antiqua" pitchFamily="18" charset="0"/>
            </a:endParaRPr>
          </a:p>
        </p:txBody>
      </p:sp>
      <p:cxnSp>
        <p:nvCxnSpPr>
          <p:cNvPr id="11269" name="Straight Connector 13"/>
          <p:cNvCxnSpPr>
            <a:cxnSpLocks noChangeShapeType="1"/>
          </p:cNvCxnSpPr>
          <p:nvPr/>
        </p:nvCxnSpPr>
        <p:spPr bwMode="auto">
          <a:xfrm>
            <a:off x="4284663" y="4941168"/>
            <a:ext cx="928687" cy="1587"/>
          </a:xfrm>
          <a:prstGeom prst="line">
            <a:avLst/>
          </a:prstGeom>
          <a:noFill/>
          <a:ln w="28575" cmpd="sng">
            <a:solidFill>
              <a:srgbClr val="0D0DFF"/>
            </a:solidFill>
            <a:round/>
            <a:headEnd/>
            <a:tailEnd/>
          </a:ln>
        </p:spPr>
      </p:cxnSp>
      <p:cxnSp>
        <p:nvCxnSpPr>
          <p:cNvPr id="11270" name="Straight Connector 15"/>
          <p:cNvCxnSpPr>
            <a:cxnSpLocks noChangeShapeType="1"/>
          </p:cNvCxnSpPr>
          <p:nvPr/>
        </p:nvCxnSpPr>
        <p:spPr bwMode="auto">
          <a:xfrm>
            <a:off x="7818448" y="4005064"/>
            <a:ext cx="928687" cy="1588"/>
          </a:xfrm>
          <a:prstGeom prst="line">
            <a:avLst/>
          </a:prstGeom>
          <a:noFill/>
          <a:ln w="28575" cmpd="sng">
            <a:solidFill>
              <a:srgbClr val="0D0DFF"/>
            </a:solidFill>
            <a:round/>
            <a:headEnd/>
            <a:tailEnd/>
          </a:ln>
        </p:spPr>
      </p:cxnSp>
      <p:cxnSp>
        <p:nvCxnSpPr>
          <p:cNvPr id="11271" name="Straight Connector 13"/>
          <p:cNvCxnSpPr>
            <a:cxnSpLocks noChangeShapeType="1"/>
          </p:cNvCxnSpPr>
          <p:nvPr/>
        </p:nvCxnSpPr>
        <p:spPr bwMode="auto">
          <a:xfrm>
            <a:off x="4427984" y="5154017"/>
            <a:ext cx="928687" cy="3175"/>
          </a:xfrm>
          <a:prstGeom prst="line">
            <a:avLst/>
          </a:prstGeom>
          <a:noFill/>
          <a:ln w="28575" cap="flat" cmpd="sng">
            <a:solidFill>
              <a:srgbClr val="0D0DFF"/>
            </a:solidFill>
            <a:round/>
            <a:headEnd/>
            <a:tailEnd/>
          </a:ln>
          <a:effectLst/>
        </p:spPr>
      </p:cxnSp>
    </p:spTree>
    <p:extLst>
      <p:ext uri="{BB962C8B-B14F-4D97-AF65-F5344CB8AC3E}">
        <p14:creationId xmlns:p14="http://schemas.microsoft.com/office/powerpoint/2010/main" val="376173707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0"/>
          <p:cNvPicPr>
            <a:picLocks noChangeAspect="1" noChangeArrowheads="1"/>
          </p:cNvPicPr>
          <p:nvPr/>
        </p:nvPicPr>
        <p:blipFill>
          <a:blip r:embed="rId2" cstate="print"/>
          <a:srcRect l="19922" t="16875" r="17381" b="18437"/>
          <a:stretch>
            <a:fillRect/>
          </a:stretch>
        </p:blipFill>
        <p:spPr bwMode="auto">
          <a:xfrm>
            <a:off x="4949370" y="1196752"/>
            <a:ext cx="4170818" cy="2691036"/>
          </a:xfrm>
          <a:prstGeom prst="rect">
            <a:avLst/>
          </a:prstGeom>
          <a:noFill/>
          <a:ln w="9525">
            <a:noFill/>
            <a:miter lim="800000"/>
            <a:headEnd/>
            <a:tailEnd/>
          </a:ln>
        </p:spPr>
      </p:pic>
      <p:sp>
        <p:nvSpPr>
          <p:cNvPr id="12291" name="Rectangle 2"/>
          <p:cNvSpPr>
            <a:spLocks noGrp="1" noChangeArrowheads="1"/>
          </p:cNvSpPr>
          <p:nvPr>
            <p:ph type="title" idx="4294967295"/>
          </p:nvPr>
        </p:nvSpPr>
        <p:spPr>
          <a:xfrm>
            <a:off x="468313" y="188913"/>
            <a:ext cx="8229600" cy="561975"/>
          </a:xfrm>
        </p:spPr>
        <p:txBody>
          <a:bodyPr/>
          <a:lstStyle/>
          <a:p>
            <a:r>
              <a:rPr lang="en-US" altLang="en-US" sz="2800" b="1" dirty="0">
                <a:solidFill>
                  <a:srgbClr val="FFFF66"/>
                </a:solidFill>
                <a:latin typeface="Book Antiqua" pitchFamily="18" charset="0"/>
              </a:rPr>
              <a:t>RIGHT VENTRICLE (</a:t>
            </a:r>
            <a:r>
              <a:rPr lang="sr-Latn-CS" altLang="en-US" sz="2800" b="1" dirty="0">
                <a:solidFill>
                  <a:srgbClr val="FFFF66"/>
                </a:solidFill>
                <a:latin typeface="Book Antiqua" pitchFamily="18" charset="0"/>
              </a:rPr>
              <a:t>VENTRICULUS DEXTER</a:t>
            </a:r>
            <a:r>
              <a:rPr lang="en-US" altLang="en-US" sz="2800" b="1" dirty="0">
                <a:solidFill>
                  <a:srgbClr val="FFFF66"/>
                </a:solidFill>
                <a:latin typeface="Book Antiqua" pitchFamily="18" charset="0"/>
              </a:rPr>
              <a:t>)</a:t>
            </a:r>
          </a:p>
        </p:txBody>
      </p:sp>
      <p:sp>
        <p:nvSpPr>
          <p:cNvPr id="12292" name="Rectangle 3"/>
          <p:cNvSpPr>
            <a:spLocks noGrp="1" noChangeArrowheads="1"/>
          </p:cNvSpPr>
          <p:nvPr>
            <p:ph type="body" sz="half" idx="4294967295"/>
          </p:nvPr>
        </p:nvSpPr>
        <p:spPr>
          <a:xfrm>
            <a:off x="13252" y="548680"/>
            <a:ext cx="9106936" cy="5949950"/>
          </a:xfrm>
        </p:spPr>
        <p:txBody>
          <a:bodyPr/>
          <a:lstStyle/>
          <a:p>
            <a:pPr>
              <a:buFontTx/>
              <a:buNone/>
            </a:pPr>
            <a:endParaRPr lang="sr-Latn-CS" altLang="en-US" sz="1600" b="1" dirty="0">
              <a:solidFill>
                <a:schemeClr val="hlink"/>
              </a:solidFill>
            </a:endParaRPr>
          </a:p>
          <a:p>
            <a:pPr>
              <a:buFontTx/>
              <a:buNone/>
            </a:pPr>
            <a:endParaRPr lang="sr-Latn-CS" altLang="en-US" sz="1600" b="1" u="sng" dirty="0"/>
          </a:p>
          <a:p>
            <a:pPr>
              <a:buFontTx/>
              <a:buNone/>
            </a:pPr>
            <a:r>
              <a:rPr lang="en-US" altLang="en-US" sz="1800" b="1" dirty="0">
                <a:latin typeface="Book Antiqua" pitchFamily="18" charset="0"/>
                <a:ea typeface="Book Antiqua" pitchFamily="18" charset="0"/>
                <a:cs typeface="Book Antiqua" pitchFamily="18" charset="0"/>
              </a:rPr>
              <a:t>1</a:t>
            </a:r>
            <a:r>
              <a:rPr lang="en-US" altLang="en-US" sz="1700" b="1" dirty="0">
                <a:solidFill>
                  <a:srgbClr val="FFFF66"/>
                </a:solidFill>
                <a:latin typeface="Book Antiqua" pitchFamily="18" charset="0"/>
                <a:ea typeface="Book Antiqua" pitchFamily="18" charset="0"/>
                <a:cs typeface="Book Antiqua" pitchFamily="18" charset="0"/>
              </a:rPr>
              <a:t>)</a:t>
            </a:r>
            <a:r>
              <a:rPr lang="sr-Latn-CS" altLang="en-US" sz="1700" b="1" dirty="0">
                <a:solidFill>
                  <a:srgbClr val="FFFF66"/>
                </a:solidFill>
                <a:latin typeface="Book Antiqua" pitchFamily="18" charset="0"/>
                <a:ea typeface="Book Antiqua" pitchFamily="18" charset="0"/>
                <a:cs typeface="Book Antiqua" pitchFamily="18" charset="0"/>
              </a:rPr>
              <a:t> </a:t>
            </a:r>
            <a:r>
              <a:rPr lang="en-GB" altLang="en-US" sz="1700" b="1" dirty="0">
                <a:solidFill>
                  <a:srgbClr val="FFFF66"/>
                </a:solidFill>
                <a:latin typeface="Book Antiqua" pitchFamily="18" charset="0"/>
                <a:ea typeface="Book Antiqua" pitchFamily="18" charset="0"/>
                <a:cs typeface="Book Antiqua" pitchFamily="18" charset="0"/>
              </a:rPr>
              <a:t> Right </a:t>
            </a:r>
            <a:r>
              <a:rPr lang="en-GB" altLang="en-US" sz="1700" b="1" dirty="0" err="1">
                <a:solidFill>
                  <a:srgbClr val="FFFF66"/>
                </a:solidFill>
                <a:latin typeface="Book Antiqua" pitchFamily="18" charset="0"/>
                <a:ea typeface="Book Antiqua" pitchFamily="18" charset="0"/>
                <a:cs typeface="Book Antiqua" pitchFamily="18" charset="0"/>
              </a:rPr>
              <a:t>atrioventricular</a:t>
            </a:r>
            <a:r>
              <a:rPr lang="en-GB" altLang="en-US" sz="1700" b="1" dirty="0">
                <a:solidFill>
                  <a:srgbClr val="FFFF66"/>
                </a:solidFill>
                <a:latin typeface="Book Antiqua" pitchFamily="18" charset="0"/>
                <a:ea typeface="Book Antiqua" pitchFamily="18" charset="0"/>
                <a:cs typeface="Book Antiqua" pitchFamily="18" charset="0"/>
              </a:rPr>
              <a:t> orifice</a:t>
            </a:r>
          </a:p>
          <a:p>
            <a:pPr>
              <a:buFontTx/>
              <a:buNone/>
            </a:pPr>
            <a:r>
              <a:rPr lang="en-GB" altLang="en-US" sz="1700" b="1" dirty="0">
                <a:solidFill>
                  <a:srgbClr val="FFFF66"/>
                </a:solidFill>
                <a:latin typeface="Book Antiqua" pitchFamily="18" charset="0"/>
                <a:ea typeface="Book Antiqua" pitchFamily="18" charset="0"/>
                <a:cs typeface="Book Antiqua" pitchFamily="18" charset="0"/>
              </a:rPr>
              <a:t>     (</a:t>
            </a:r>
            <a:r>
              <a:rPr lang="sr-Latn-CS" altLang="en-US" sz="1700" b="1" u="sng" dirty="0">
                <a:solidFill>
                  <a:srgbClr val="FFFF66"/>
                </a:solidFill>
                <a:latin typeface="Book Antiqua" pitchFamily="18" charset="0"/>
                <a:ea typeface="Book Antiqua" pitchFamily="18" charset="0"/>
                <a:cs typeface="Book Antiqua" pitchFamily="18" charset="0"/>
              </a:rPr>
              <a:t>ostim atrioventiculare dextrum</a:t>
            </a:r>
            <a:r>
              <a:rPr lang="en-GB" altLang="en-US" sz="1700" b="1" u="sng" dirty="0">
                <a:solidFill>
                  <a:srgbClr val="FFFF66"/>
                </a:solidFill>
                <a:latin typeface="Book Antiqua" pitchFamily="18" charset="0"/>
                <a:ea typeface="Book Antiqua" pitchFamily="18" charset="0"/>
                <a:cs typeface="Book Antiqua" pitchFamily="18" charset="0"/>
              </a:rPr>
              <a:t>)</a:t>
            </a:r>
            <a:r>
              <a:rPr lang="en-US" altLang="en-US" sz="1700" b="1" dirty="0">
                <a:solidFill>
                  <a:srgbClr val="FFFF66"/>
                </a:solidFill>
                <a:latin typeface="Book Antiqua" pitchFamily="18" charset="0"/>
                <a:ea typeface="Book Antiqua" pitchFamily="18" charset="0"/>
                <a:cs typeface="Book Antiqua" pitchFamily="18" charset="0"/>
              </a:rPr>
              <a:t>  </a:t>
            </a:r>
            <a:r>
              <a:rPr lang="sr-Latn-CS" altLang="en-US" sz="1700" dirty="0">
                <a:latin typeface="Book Antiqua" pitchFamily="18" charset="0"/>
                <a:ea typeface="Book Antiqua" pitchFamily="18" charset="0"/>
                <a:cs typeface="Book Antiqua" pitchFamily="18" charset="0"/>
              </a:rPr>
              <a:t>(2 – 3 cm)</a:t>
            </a:r>
            <a:br>
              <a:rPr lang="sr-Latn-CS" altLang="en-US" sz="1700" dirty="0">
                <a:latin typeface="Book Antiqua" pitchFamily="18" charset="0"/>
                <a:ea typeface="Book Antiqua" pitchFamily="18" charset="0"/>
                <a:cs typeface="Book Antiqua" pitchFamily="18" charset="0"/>
              </a:rPr>
            </a:br>
            <a:r>
              <a:rPr lang="en-US" altLang="en-US" sz="1700" dirty="0">
                <a:latin typeface="Book Antiqua" pitchFamily="18" charset="0"/>
                <a:ea typeface="Book Antiqua" pitchFamily="18" charset="0"/>
                <a:cs typeface="Book Antiqua" pitchFamily="18" charset="0"/>
              </a:rPr>
              <a:t>- this orifice is guarded by:</a:t>
            </a:r>
            <a:endParaRPr lang="sr-Latn-CS" altLang="en-US" sz="1700" dirty="0">
              <a:latin typeface="Book Antiqua" pitchFamily="18" charset="0"/>
              <a:ea typeface="Book Antiqua" pitchFamily="18" charset="0"/>
              <a:cs typeface="Book Antiqua" pitchFamily="18" charset="0"/>
            </a:endParaRPr>
          </a:p>
          <a:p>
            <a:pPr>
              <a:buFontTx/>
              <a:buNone/>
            </a:pPr>
            <a:r>
              <a:rPr lang="sr-Latn-CS" altLang="en-US" sz="1700" dirty="0">
                <a:latin typeface="Book Antiqua" pitchFamily="18" charset="0"/>
                <a:ea typeface="Book Antiqua" pitchFamily="18" charset="0"/>
                <a:cs typeface="Book Antiqua" pitchFamily="18" charset="0"/>
              </a:rPr>
              <a:t>	</a:t>
            </a:r>
            <a:r>
              <a:rPr lang="en-US" altLang="en-US" sz="1700" dirty="0">
                <a:solidFill>
                  <a:srgbClr val="FFFF66"/>
                </a:solidFill>
                <a:latin typeface="Book Antiqua" pitchFamily="18" charset="0"/>
                <a:ea typeface="Book Antiqua" pitchFamily="18" charset="0"/>
                <a:cs typeface="Book Antiqua" pitchFamily="18" charset="0"/>
              </a:rPr>
              <a:t>     </a:t>
            </a:r>
            <a:r>
              <a:rPr lang="sr-Latn-CS" altLang="en-US" sz="1700" dirty="0">
                <a:solidFill>
                  <a:srgbClr val="FFFF66"/>
                </a:solidFill>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valva atrioventricularis dextra</a:t>
            </a:r>
          </a:p>
          <a:p>
            <a:pPr>
              <a:buFontTx/>
              <a:buNone/>
            </a:pPr>
            <a:r>
              <a:rPr lang="sr-Latn-CS" altLang="en-US" sz="1700" b="1" dirty="0">
                <a:solidFill>
                  <a:srgbClr val="FFFF66"/>
                </a:solidFill>
                <a:latin typeface="Book Antiqua" pitchFamily="18" charset="0"/>
                <a:ea typeface="Book Antiqua" pitchFamily="18" charset="0"/>
                <a:cs typeface="Book Antiqua" pitchFamily="18" charset="0"/>
              </a:rPr>
              <a:t>	  </a:t>
            </a:r>
            <a:r>
              <a:rPr lang="en-US" altLang="en-US" sz="1700" b="1" dirty="0">
                <a:solidFill>
                  <a:srgbClr val="FFFF66"/>
                </a:solidFill>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(valvula tricuspidalis)</a:t>
            </a:r>
            <a:r>
              <a:rPr lang="en-GB" altLang="en-US" sz="1700" b="1" dirty="0">
                <a:solidFill>
                  <a:srgbClr val="FFFF66"/>
                </a:solidFill>
                <a:latin typeface="Book Antiqua" pitchFamily="18" charset="0"/>
                <a:ea typeface="Book Antiqua" pitchFamily="18" charset="0"/>
                <a:cs typeface="Book Antiqua" pitchFamily="18" charset="0"/>
              </a:rPr>
              <a:t> – </a:t>
            </a:r>
            <a:r>
              <a:rPr lang="en-GB" altLang="en-US" sz="1700" b="1" dirty="0" err="1">
                <a:solidFill>
                  <a:srgbClr val="FFFF66"/>
                </a:solidFill>
                <a:latin typeface="Book Antiqua" pitchFamily="18" charset="0"/>
                <a:ea typeface="Book Antiqua" pitchFamily="18" charset="0"/>
                <a:cs typeface="Book Antiqua" pitchFamily="18" charset="0"/>
              </a:rPr>
              <a:t>tricuspidal</a:t>
            </a:r>
            <a:r>
              <a:rPr lang="en-GB" altLang="en-US" sz="1700" b="1" dirty="0">
                <a:solidFill>
                  <a:srgbClr val="FFFF66"/>
                </a:solidFill>
                <a:latin typeface="Book Antiqua" pitchFamily="18" charset="0"/>
                <a:ea typeface="Book Antiqua" pitchFamily="18" charset="0"/>
                <a:cs typeface="Book Antiqua" pitchFamily="18" charset="0"/>
              </a:rPr>
              <a:t> valve</a:t>
            </a:r>
            <a:endParaRPr lang="sr-Latn-CS" altLang="en-US" sz="1700" b="1" dirty="0">
              <a:solidFill>
                <a:srgbClr val="FFFF66"/>
              </a:solidFill>
              <a:latin typeface="Book Antiqua" pitchFamily="18" charset="0"/>
              <a:ea typeface="Book Antiqua" pitchFamily="18" charset="0"/>
              <a:cs typeface="Book Antiqua" pitchFamily="18" charset="0"/>
            </a:endParaRPr>
          </a:p>
          <a:p>
            <a:pPr>
              <a:buFontTx/>
              <a:buNone/>
            </a:pP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 it consists of 3 cusps (</a:t>
            </a:r>
            <a:r>
              <a:rPr lang="en-GB" altLang="en-US" sz="1700" b="1" dirty="0" err="1">
                <a:latin typeface="Book Antiqua" pitchFamily="18" charset="0"/>
                <a:ea typeface="Book Antiqua" pitchFamily="18" charset="0"/>
                <a:cs typeface="Book Antiqua" pitchFamily="18" charset="0"/>
              </a:rPr>
              <a:t>cuspis</a:t>
            </a:r>
            <a:r>
              <a:rPr lang="en-GB" altLang="en-US" sz="1700" b="1" dirty="0">
                <a:latin typeface="Book Antiqua" pitchFamily="18" charset="0"/>
                <a:ea typeface="Book Antiqua" pitchFamily="18" charset="0"/>
                <a:cs typeface="Book Antiqua" pitchFamily="18" charset="0"/>
              </a:rPr>
              <a:t>):</a:t>
            </a:r>
          </a:p>
          <a:p>
            <a:pPr>
              <a:buFontTx/>
              <a:buNone/>
            </a:pPr>
            <a:r>
              <a:rPr lang="en-GB" altLang="en-US" sz="1700" b="1" dirty="0">
                <a:latin typeface="Book Antiqua" pitchFamily="18" charset="0"/>
                <a:ea typeface="Book Antiqua" pitchFamily="18" charset="0"/>
                <a:cs typeface="Book Antiqua" pitchFamily="18" charset="0"/>
              </a:rPr>
              <a:t>              - anterior cusp</a:t>
            </a:r>
          </a:p>
          <a:p>
            <a:pPr>
              <a:buFontTx/>
              <a:buNone/>
            </a:pPr>
            <a:r>
              <a:rPr lang="en-GB" altLang="en-US" sz="1700" b="1" dirty="0">
                <a:latin typeface="Book Antiqua" pitchFamily="18" charset="0"/>
                <a:ea typeface="Book Antiqua" pitchFamily="18" charset="0"/>
                <a:cs typeface="Book Antiqua" pitchFamily="18" charset="0"/>
              </a:rPr>
              <a:t>              - posterior cusp</a:t>
            </a:r>
          </a:p>
          <a:p>
            <a:pPr>
              <a:buFontTx/>
              <a:buNone/>
            </a:pPr>
            <a:r>
              <a:rPr lang="en-GB" altLang="en-US" sz="1700" b="1" dirty="0">
                <a:latin typeface="Book Antiqua" pitchFamily="18" charset="0"/>
                <a:ea typeface="Book Antiqua" pitchFamily="18" charset="0"/>
                <a:cs typeface="Book Antiqua" pitchFamily="18" charset="0"/>
              </a:rPr>
              <a:t>              - septal cusp</a:t>
            </a:r>
          </a:p>
          <a:p>
            <a:pPr>
              <a:buFontTx/>
              <a:buNone/>
            </a:pPr>
            <a:r>
              <a:rPr lang="sr-Latn-CS" altLang="en-US" sz="1700" dirty="0">
                <a:latin typeface="Book Antiqua" pitchFamily="18" charset="0"/>
                <a:ea typeface="Book Antiqua" pitchFamily="18" charset="0"/>
                <a:cs typeface="Book Antiqua" pitchFamily="18" charset="0"/>
              </a:rPr>
              <a:t>-</a:t>
            </a:r>
            <a:r>
              <a:rPr lang="en-U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Each cusp is connected to corresponding papillary muscle by tendinous cords</a:t>
            </a: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a:t>
            </a:r>
            <a:r>
              <a:rPr lang="sr-Latn-CS" altLang="en-US" sz="1700" b="1" dirty="0" err="1">
                <a:latin typeface="Book Antiqua" pitchFamily="18" charset="0"/>
                <a:ea typeface="Book Antiqua" pitchFamily="18" charset="0"/>
                <a:cs typeface="Book Antiqua" pitchFamily="18" charset="0"/>
              </a:rPr>
              <a:t>chordae</a:t>
            </a:r>
            <a:endParaRPr lang="en-GB" altLang="en-US" sz="1700" b="1" dirty="0">
              <a:latin typeface="Book Antiqua" pitchFamily="18" charset="0"/>
              <a:ea typeface="Book Antiqua" pitchFamily="18" charset="0"/>
              <a:cs typeface="Book Antiqua" pitchFamily="18" charset="0"/>
            </a:endParaRPr>
          </a:p>
          <a:p>
            <a:pPr>
              <a:buFontTx/>
              <a:buNone/>
            </a:pPr>
            <a:r>
              <a:rPr lang="en-GB" altLang="en-US" sz="1700" b="1" dirty="0">
                <a:latin typeface="Book Antiqua" pitchFamily="18" charset="0"/>
                <a:ea typeface="Book Antiqua" pitchFamily="18" charset="0"/>
                <a:cs typeface="Book Antiqua" pitchFamily="18" charset="0"/>
              </a:rPr>
              <a:t>  </a:t>
            </a:r>
            <a:r>
              <a:rPr lang="sr-Latn-CS" altLang="en-US" sz="1700" b="1" dirty="0" err="1">
                <a:latin typeface="Book Antiqua" pitchFamily="18" charset="0"/>
                <a:ea typeface="Book Antiqua" pitchFamily="18" charset="0"/>
                <a:cs typeface="Book Antiqua" pitchFamily="18" charset="0"/>
              </a:rPr>
              <a:t>tendineae</a:t>
            </a:r>
            <a:r>
              <a:rPr lang="en-US" altLang="en-US" sz="1700" dirty="0">
                <a:latin typeface="Book Antiqua" pitchFamily="18" charset="0"/>
                <a:ea typeface="Book Antiqua" pitchFamily="18" charset="0"/>
                <a:cs typeface="Book Antiqua" pitchFamily="18" charset="0"/>
              </a:rPr>
              <a:t>)</a:t>
            </a:r>
            <a:endParaRPr lang="sr-Latn-CS" altLang="en-US" sz="1700" dirty="0">
              <a:solidFill>
                <a:schemeClr val="hlink"/>
              </a:solidFill>
              <a:latin typeface="Book Antiqua" pitchFamily="18" charset="0"/>
              <a:ea typeface="Book Antiqua" pitchFamily="18" charset="0"/>
              <a:cs typeface="Book Antiqua" pitchFamily="18" charset="0"/>
            </a:endParaRPr>
          </a:p>
          <a:p>
            <a:pPr>
              <a:buFontTx/>
              <a:buNone/>
            </a:pPr>
            <a:r>
              <a:rPr lang="en-GB" altLang="en-US" sz="1700" dirty="0">
                <a:solidFill>
                  <a:schemeClr val="hlink"/>
                </a:solidFill>
                <a:latin typeface="Book Antiqua" pitchFamily="18" charset="0"/>
                <a:ea typeface="Book Antiqua" pitchFamily="18" charset="0"/>
                <a:cs typeface="Book Antiqua" pitchFamily="18" charset="0"/>
              </a:rPr>
              <a:t>- </a:t>
            </a:r>
            <a:r>
              <a:rPr lang="en-GB" sz="1700" dirty="0">
                <a:latin typeface="Book Antiqua" panose="02040602050305030304" pitchFamily="18" charset="0"/>
              </a:rPr>
              <a:t>They close during the start of </a:t>
            </a:r>
            <a:r>
              <a:rPr lang="en-GB" sz="1700" b="1" dirty="0">
                <a:latin typeface="Book Antiqua" panose="02040602050305030304" pitchFamily="18" charset="0"/>
              </a:rPr>
              <a:t>ventricular contraction</a:t>
            </a:r>
            <a:r>
              <a:rPr lang="en-GB" sz="1700" dirty="0">
                <a:latin typeface="Book Antiqua" panose="02040602050305030304" pitchFamily="18" charset="0"/>
              </a:rPr>
              <a:t> (systole), producing the first heart</a:t>
            </a:r>
          </a:p>
          <a:p>
            <a:pPr>
              <a:buFontTx/>
              <a:buNone/>
            </a:pPr>
            <a:r>
              <a:rPr lang="en-GB" sz="1700" dirty="0">
                <a:latin typeface="Book Antiqua" panose="02040602050305030304" pitchFamily="18" charset="0"/>
              </a:rPr>
              <a:t>   sound.</a:t>
            </a:r>
            <a:endParaRPr lang="en-US" altLang="en-US" sz="1700" dirty="0">
              <a:solidFill>
                <a:schemeClr val="hlink"/>
              </a:solidFill>
              <a:latin typeface="Book Antiqua" pitchFamily="18" charset="0"/>
              <a:ea typeface="Book Antiqua" pitchFamily="18" charset="0"/>
              <a:cs typeface="Book Antiqua" pitchFamily="18" charset="0"/>
            </a:endParaRPr>
          </a:p>
        </p:txBody>
      </p:sp>
      <p:pic>
        <p:nvPicPr>
          <p:cNvPr id="12293" name="Picture 101"/>
          <p:cNvPicPr>
            <a:picLocks noChangeAspect="1" noChangeArrowheads="1"/>
          </p:cNvPicPr>
          <p:nvPr/>
        </p:nvPicPr>
        <p:blipFill>
          <a:blip r:embed="rId3" cstate="print"/>
          <a:srcRect l="35878" t="18571" r="5545" b="45251"/>
          <a:stretch>
            <a:fillRect/>
          </a:stretch>
        </p:blipFill>
        <p:spPr bwMode="auto">
          <a:xfrm>
            <a:off x="3995936" y="4910831"/>
            <a:ext cx="5000625" cy="1928813"/>
          </a:xfrm>
          <a:prstGeom prst="rect">
            <a:avLst/>
          </a:prstGeom>
          <a:noFill/>
          <a:ln w="9525">
            <a:noFill/>
            <a:miter lim="800000"/>
            <a:headEnd/>
            <a:tailEnd/>
          </a:ln>
        </p:spPr>
      </p:pic>
      <p:pic>
        <p:nvPicPr>
          <p:cNvPr id="12294" name="Picture 4"/>
          <p:cNvPicPr>
            <a:picLocks noChangeAspect="1" noChangeArrowheads="1"/>
          </p:cNvPicPr>
          <p:nvPr/>
        </p:nvPicPr>
        <p:blipFill>
          <a:blip r:embed="rId4" cstate="print"/>
          <a:srcRect l="5263" t="4726" r="17105" b="9451"/>
          <a:stretch>
            <a:fillRect/>
          </a:stretch>
        </p:blipFill>
        <p:spPr bwMode="auto">
          <a:xfrm>
            <a:off x="1691763" y="5085184"/>
            <a:ext cx="2106613" cy="1643063"/>
          </a:xfrm>
          <a:prstGeom prst="rect">
            <a:avLst/>
          </a:prstGeom>
          <a:noFill/>
          <a:ln w="9525">
            <a:no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D686DF-3248-6815-050A-C061052C68FF}"/>
              </a:ext>
            </a:extLst>
          </p:cNvPr>
          <p:cNvSpPr txBox="1"/>
          <p:nvPr/>
        </p:nvSpPr>
        <p:spPr>
          <a:xfrm>
            <a:off x="35496" y="1028343"/>
            <a:ext cx="9108504" cy="2585323"/>
          </a:xfrm>
          <a:prstGeom prst="rect">
            <a:avLst/>
          </a:prstGeom>
          <a:noFill/>
        </p:spPr>
        <p:txBody>
          <a:bodyPr wrap="square">
            <a:spAutoFit/>
          </a:bodyPr>
          <a:lstStyle/>
          <a:p>
            <a:pPr marL="285750" indent="-285750">
              <a:buFontTx/>
              <a:buChar char="-"/>
            </a:pPr>
            <a:r>
              <a:rPr lang="en-GB" dirty="0">
                <a:latin typeface="Book Antiqua" panose="02040602050305030304" pitchFamily="18" charset="0"/>
              </a:rPr>
              <a:t>The papillary muscles begin to contract before contraction of the right ventricle,</a:t>
            </a:r>
            <a:br>
              <a:rPr lang="en-GB" dirty="0">
                <a:latin typeface="Book Antiqua" panose="02040602050305030304" pitchFamily="18" charset="0"/>
              </a:rPr>
            </a:br>
            <a:r>
              <a:rPr lang="en-GB" dirty="0">
                <a:latin typeface="Book Antiqua" panose="02040602050305030304" pitchFamily="18" charset="0"/>
              </a:rPr>
              <a:t> tightening the tendinous cords and drawing the cusps together. </a:t>
            </a:r>
          </a:p>
          <a:p>
            <a:pPr marL="285750" indent="-285750">
              <a:buFontTx/>
              <a:buChar char="-"/>
            </a:pPr>
            <a:r>
              <a:rPr lang="en-GB" dirty="0">
                <a:latin typeface="Book Antiqua" panose="02040602050305030304" pitchFamily="18" charset="0"/>
              </a:rPr>
              <a:t>Because the cords are attached to adjacent sides of two cusps, they prevent separation of the cusps and their inversion when tension is applied to the tendinous cords and maintained throughout ventricular contraction (systole)—that is, the cusps of the tricuspid valve are prevented from prolapsing (being driven into the right atrium) as ventricular pressure rises. </a:t>
            </a:r>
          </a:p>
          <a:p>
            <a:pPr marL="285750" indent="-285750">
              <a:buFontTx/>
              <a:buChar char="-"/>
            </a:pPr>
            <a:r>
              <a:rPr lang="en-GB" dirty="0">
                <a:latin typeface="Book Antiqua" panose="02040602050305030304" pitchFamily="18" charset="0"/>
              </a:rPr>
              <a:t>Thus, regurgitation of blood (backward flow of blood) from the right ventricle back into the right atrium is blocked during ventricular systole by the valve cusps</a:t>
            </a:r>
          </a:p>
        </p:txBody>
      </p:sp>
      <p:pic>
        <p:nvPicPr>
          <p:cNvPr id="4" name="Picture 4">
            <a:extLst>
              <a:ext uri="{FF2B5EF4-FFF2-40B4-BE49-F238E27FC236}">
                <a16:creationId xmlns:a16="http://schemas.microsoft.com/office/drawing/2014/main" id="{AD644A0A-F239-D91E-CE43-05BF14ACCF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8750" t="11250" r="19727" b="31561"/>
          <a:stretch>
            <a:fillRect/>
          </a:stretch>
        </p:blipFill>
        <p:spPr bwMode="auto">
          <a:xfrm>
            <a:off x="2000250" y="3786188"/>
            <a:ext cx="5175250"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a:extLst>
              <a:ext uri="{FF2B5EF4-FFF2-40B4-BE49-F238E27FC236}">
                <a16:creationId xmlns:a16="http://schemas.microsoft.com/office/drawing/2014/main" id="{897C924E-EBE6-83FD-0635-DAEFA99E8F2F}"/>
              </a:ext>
            </a:extLst>
          </p:cNvPr>
          <p:cNvSpPr txBox="1">
            <a:spLocks noChangeArrowheads="1"/>
          </p:cNvSpPr>
          <p:nvPr/>
        </p:nvSpPr>
        <p:spPr bwMode="auto">
          <a:xfrm>
            <a:off x="468313" y="188913"/>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a:buFontTx/>
            </a:pPr>
            <a:r>
              <a:rPr lang="en-GB" altLang="en-US" sz="2800" b="1" dirty="0">
                <a:solidFill>
                  <a:srgbClr val="FFFF66"/>
                </a:solidFill>
                <a:latin typeface="Book Antiqua" pitchFamily="18" charset="0"/>
              </a:rPr>
              <a:t>Function of </a:t>
            </a:r>
            <a:r>
              <a:rPr lang="en-GB" altLang="en-US" sz="2800" b="1" dirty="0" err="1">
                <a:solidFill>
                  <a:srgbClr val="FFFF66"/>
                </a:solidFill>
                <a:latin typeface="Book Antiqua" pitchFamily="18" charset="0"/>
              </a:rPr>
              <a:t>atriovenrtricular</a:t>
            </a:r>
            <a:r>
              <a:rPr lang="en-GB" altLang="en-US" sz="2800" b="1" dirty="0">
                <a:solidFill>
                  <a:srgbClr val="FFFF66"/>
                </a:solidFill>
                <a:latin typeface="Book Antiqua" pitchFamily="18" charset="0"/>
              </a:rPr>
              <a:t> valve</a:t>
            </a:r>
            <a:endParaRPr lang="en-US" altLang="en-US" sz="2800" b="1" dirty="0">
              <a:solidFill>
                <a:srgbClr val="FFFF66"/>
              </a:solidFill>
              <a:latin typeface="Book Antiqua" pitchFamily="18" charset="0"/>
            </a:endParaRPr>
          </a:p>
        </p:txBody>
      </p:sp>
    </p:spTree>
    <p:extLst>
      <p:ext uri="{BB962C8B-B14F-4D97-AF65-F5344CB8AC3E}">
        <p14:creationId xmlns:p14="http://schemas.microsoft.com/office/powerpoint/2010/main" val="1142502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468313" y="188913"/>
            <a:ext cx="8229600" cy="561975"/>
          </a:xfrm>
        </p:spPr>
        <p:txBody>
          <a:bodyPr/>
          <a:lstStyle/>
          <a:p>
            <a:r>
              <a:rPr lang="en-US" altLang="en-US" sz="2800" b="1" dirty="0">
                <a:solidFill>
                  <a:srgbClr val="FFFF66"/>
                </a:solidFill>
                <a:latin typeface="Book Antiqua" pitchFamily="18" charset="0"/>
              </a:rPr>
              <a:t>RIGHT VENTRICLE(</a:t>
            </a:r>
            <a:r>
              <a:rPr lang="sr-Latn-CS" altLang="en-US" sz="2800" b="1" dirty="0">
                <a:solidFill>
                  <a:srgbClr val="FFFF66"/>
                </a:solidFill>
                <a:latin typeface="Book Antiqua" pitchFamily="18" charset="0"/>
              </a:rPr>
              <a:t>VENTRICULUS DEXTER</a:t>
            </a:r>
            <a:r>
              <a:rPr lang="en-US" altLang="en-US" sz="2800" b="1" dirty="0">
                <a:solidFill>
                  <a:srgbClr val="FFFF66"/>
                </a:solidFill>
                <a:latin typeface="Book Antiqua" pitchFamily="18" charset="0"/>
              </a:rPr>
              <a:t>)</a:t>
            </a:r>
          </a:p>
        </p:txBody>
      </p:sp>
      <p:sp>
        <p:nvSpPr>
          <p:cNvPr id="13315" name="Rectangle 3"/>
          <p:cNvSpPr>
            <a:spLocks noGrp="1" noChangeArrowheads="1"/>
          </p:cNvSpPr>
          <p:nvPr>
            <p:ph type="body" sz="half" idx="4294967295"/>
          </p:nvPr>
        </p:nvSpPr>
        <p:spPr>
          <a:xfrm>
            <a:off x="0" y="908050"/>
            <a:ext cx="5940152" cy="5949950"/>
          </a:xfrm>
        </p:spPr>
        <p:txBody>
          <a:bodyPr/>
          <a:lstStyle/>
          <a:p>
            <a:pPr>
              <a:buFontTx/>
              <a:buNone/>
            </a:pPr>
            <a:r>
              <a:rPr lang="en-US" altLang="en-US" sz="1700" dirty="0">
                <a:latin typeface="Book Antiqua" pitchFamily="18" charset="0"/>
                <a:ea typeface="Book Antiqua" pitchFamily="18" charset="0"/>
                <a:cs typeface="Book Antiqua" pitchFamily="18" charset="0"/>
              </a:rPr>
              <a:t>2) </a:t>
            </a:r>
            <a:r>
              <a:rPr lang="en-GB" altLang="en-US" sz="1700" b="1" dirty="0">
                <a:solidFill>
                  <a:srgbClr val="FFFF66"/>
                </a:solidFill>
                <a:latin typeface="Book Antiqua" pitchFamily="18" charset="0"/>
                <a:ea typeface="Book Antiqua" pitchFamily="18" charset="0"/>
                <a:cs typeface="Book Antiqua" pitchFamily="18" charset="0"/>
              </a:rPr>
              <a:t>Pulmonary trunk orifice</a:t>
            </a:r>
            <a:br>
              <a:rPr lang="en-GB" altLang="en-US" sz="1700" dirty="0">
                <a:solidFill>
                  <a:srgbClr val="FFFF66"/>
                </a:solidFill>
                <a:latin typeface="Book Antiqua" pitchFamily="18" charset="0"/>
                <a:ea typeface="Book Antiqua" pitchFamily="18" charset="0"/>
                <a:cs typeface="Book Antiqua" pitchFamily="18" charset="0"/>
              </a:rPr>
            </a:br>
            <a:r>
              <a:rPr lang="sr-Latn-CS" altLang="en-US" sz="1700" b="1" u="sng" dirty="0">
                <a:solidFill>
                  <a:srgbClr val="FFFF66"/>
                </a:solidFill>
                <a:latin typeface="Book Antiqua" pitchFamily="18" charset="0"/>
                <a:ea typeface="Book Antiqua" pitchFamily="18" charset="0"/>
                <a:cs typeface="Book Antiqua" pitchFamily="18" charset="0"/>
              </a:rPr>
              <a:t>ostium trunci pulmonalis</a:t>
            </a:r>
            <a:r>
              <a:rPr lang="en-US" altLang="en-US" sz="1700" b="1" dirty="0">
                <a:solidFill>
                  <a:srgbClr val="FFFF66"/>
                </a:solidFill>
                <a:latin typeface="Book Antiqua" pitchFamily="18" charset="0"/>
                <a:ea typeface="Book Antiqua" pitchFamily="18" charset="0"/>
                <a:cs typeface="Book Antiqua" pitchFamily="18" charset="0"/>
              </a:rPr>
              <a:t>   </a:t>
            </a:r>
            <a:r>
              <a:rPr lang="sr-Latn-CS" altLang="en-US" sz="1700" dirty="0">
                <a:latin typeface="Book Antiqua" pitchFamily="18" charset="0"/>
                <a:ea typeface="Book Antiqua" pitchFamily="18" charset="0"/>
                <a:cs typeface="Book Antiqua" pitchFamily="18" charset="0"/>
              </a:rPr>
              <a:t>(25 – 27 mm)</a:t>
            </a:r>
          </a:p>
          <a:p>
            <a:pPr>
              <a:buFontTx/>
              <a:buNone/>
            </a:pPr>
            <a:r>
              <a:rPr lang="en-US" altLang="en-US" sz="1700" dirty="0">
                <a:latin typeface="Book Antiqua" pitchFamily="18" charset="0"/>
                <a:ea typeface="Book Antiqua" pitchFamily="18" charset="0"/>
                <a:cs typeface="Book Antiqua" pitchFamily="18" charset="0"/>
              </a:rPr>
              <a:t>	- this orifice is guarded by:</a:t>
            </a:r>
            <a:endParaRPr lang="sr-Latn-CS" altLang="en-US" sz="1700" dirty="0">
              <a:latin typeface="Book Antiqua" pitchFamily="18" charset="0"/>
              <a:ea typeface="Book Antiqua" pitchFamily="18" charset="0"/>
              <a:cs typeface="Book Antiqua" pitchFamily="18" charset="0"/>
            </a:endParaRPr>
          </a:p>
          <a:p>
            <a:pPr>
              <a:buFontTx/>
              <a:buNone/>
            </a:pP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 valva trunci pulmonalis</a:t>
            </a:r>
          </a:p>
          <a:p>
            <a:pPr>
              <a:buFontTx/>
              <a:buNone/>
            </a:pPr>
            <a:r>
              <a:rPr lang="sr-Latn-CS" altLang="en-US" sz="1700" b="1" dirty="0">
                <a:solidFill>
                  <a:srgbClr val="FFFF66"/>
                </a:solidFill>
                <a:latin typeface="Book Antiqua" pitchFamily="18" charset="0"/>
                <a:ea typeface="Book Antiqua" pitchFamily="18" charset="0"/>
                <a:cs typeface="Book Antiqua" pitchFamily="18" charset="0"/>
              </a:rPr>
              <a:t>	  </a:t>
            </a:r>
            <a:r>
              <a:rPr lang="en-US" altLang="en-US" sz="1700" b="1" dirty="0">
                <a:solidFill>
                  <a:srgbClr val="FFFF66"/>
                </a:solidFill>
                <a:latin typeface="Book Antiqua" pitchFamily="18" charset="0"/>
                <a:ea typeface="Book Antiqua" pitchFamily="18" charset="0"/>
                <a:cs typeface="Book Antiqua" pitchFamily="18" charset="0"/>
              </a:rPr>
              <a:t>	</a:t>
            </a:r>
            <a:r>
              <a:rPr lang="en-GB" altLang="en-US" sz="1700" b="1" dirty="0">
                <a:solidFill>
                  <a:srgbClr val="FFFF66"/>
                </a:solidFill>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(valvula semilunaris)</a:t>
            </a:r>
          </a:p>
          <a:p>
            <a:pPr>
              <a:buFontTx/>
              <a:buNone/>
            </a:pPr>
            <a:r>
              <a:rPr lang="en-US" altLang="en-US" sz="1700" dirty="0">
                <a:latin typeface="Book Antiqua" pitchFamily="18" charset="0"/>
                <a:ea typeface="Book Antiqua" pitchFamily="18" charset="0"/>
                <a:cs typeface="Book Antiqua" pitchFamily="18" charset="0"/>
              </a:rPr>
              <a:t>- it consists of 3 semilunar cusps (</a:t>
            </a:r>
            <a:r>
              <a:rPr lang="en-GB" altLang="en-US" sz="1700" b="1" dirty="0" err="1">
                <a:latin typeface="Book Antiqua" pitchFamily="18" charset="0"/>
                <a:ea typeface="Book Antiqua" pitchFamily="18" charset="0"/>
                <a:cs typeface="Book Antiqua" pitchFamily="18" charset="0"/>
              </a:rPr>
              <a:t>valvulae</a:t>
            </a:r>
            <a:r>
              <a:rPr lang="en-GB" altLang="en-US" sz="1700" b="1" dirty="0">
                <a:latin typeface="Book Antiqua" pitchFamily="18" charset="0"/>
                <a:ea typeface="Book Antiqua" pitchFamily="18" charset="0"/>
                <a:cs typeface="Book Antiqua" pitchFamily="18" charset="0"/>
              </a:rPr>
              <a:t> </a:t>
            </a:r>
            <a:r>
              <a:rPr lang="en-GB" altLang="en-US" sz="1700" b="1" dirty="0" err="1">
                <a:latin typeface="Book Antiqua" pitchFamily="18" charset="0"/>
                <a:ea typeface="Book Antiqua" pitchFamily="18" charset="0"/>
                <a:cs typeface="Book Antiqua" pitchFamily="18" charset="0"/>
              </a:rPr>
              <a:t>semilunares</a:t>
            </a:r>
            <a:r>
              <a:rPr lang="en-GB" altLang="en-US" sz="1700" dirty="0">
                <a:latin typeface="Book Antiqua" pitchFamily="18" charset="0"/>
                <a:ea typeface="Book Antiqua" pitchFamily="18" charset="0"/>
                <a:cs typeface="Book Antiqua" pitchFamily="18" charset="0"/>
              </a:rPr>
              <a:t>)</a:t>
            </a:r>
          </a:p>
          <a:p>
            <a:pPr>
              <a:buFontTx/>
              <a:buNone/>
            </a:pPr>
            <a:r>
              <a:rPr lang="en-GB" altLang="en-US" sz="1700" dirty="0">
                <a:latin typeface="Book Antiqua" pitchFamily="18" charset="0"/>
                <a:ea typeface="Book Antiqua" pitchFamily="18" charset="0"/>
                <a:cs typeface="Book Antiqua" pitchFamily="18" charset="0"/>
              </a:rPr>
              <a:t>              - right semilunar valvula</a:t>
            </a:r>
          </a:p>
          <a:p>
            <a:pPr>
              <a:buFontTx/>
              <a:buNone/>
            </a:pPr>
            <a:r>
              <a:rPr lang="en-GB" altLang="en-US" sz="1700" dirty="0">
                <a:latin typeface="Book Antiqua" pitchFamily="18" charset="0"/>
                <a:ea typeface="Book Antiqua" pitchFamily="18" charset="0"/>
                <a:cs typeface="Book Antiqua" pitchFamily="18" charset="0"/>
              </a:rPr>
              <a:t>              - left semilunar valvula</a:t>
            </a:r>
          </a:p>
          <a:p>
            <a:pPr>
              <a:buFontTx/>
              <a:buNone/>
            </a:pPr>
            <a:r>
              <a:rPr lang="en-GB" altLang="en-US" sz="1700" dirty="0">
                <a:latin typeface="Book Antiqua" pitchFamily="18" charset="0"/>
                <a:ea typeface="Book Antiqua" pitchFamily="18" charset="0"/>
                <a:cs typeface="Book Antiqua" pitchFamily="18" charset="0"/>
              </a:rPr>
              <a:t>              - anterior semilunar valvula</a:t>
            </a:r>
          </a:p>
          <a:p>
            <a:pPr>
              <a:buFontTx/>
              <a:buNone/>
            </a:pPr>
            <a:endParaRPr lang="en-GB" altLang="en-US" sz="900" dirty="0">
              <a:latin typeface="Book Antiqua" pitchFamily="18" charset="0"/>
              <a:ea typeface="Book Antiqua" pitchFamily="18" charset="0"/>
              <a:cs typeface="Book Antiqua" pitchFamily="18" charset="0"/>
            </a:endParaRPr>
          </a:p>
          <a:p>
            <a:pPr>
              <a:buFontTx/>
              <a:buNone/>
            </a:pPr>
            <a:r>
              <a:rPr lang="en-GB" altLang="en-US" sz="1700" dirty="0">
                <a:latin typeface="Book Antiqua" pitchFamily="18" charset="0"/>
                <a:ea typeface="Book Antiqua" pitchFamily="18" charset="0"/>
                <a:cs typeface="Book Antiqua" pitchFamily="18" charset="0"/>
              </a:rPr>
              <a:t>- </a:t>
            </a:r>
            <a:r>
              <a:rPr lang="en-GB" sz="1700" dirty="0">
                <a:latin typeface="Book Antiqua" panose="02040602050305030304" pitchFamily="18" charset="0"/>
              </a:rPr>
              <a:t>They close at the beginning of </a:t>
            </a:r>
            <a:r>
              <a:rPr lang="en-GB" sz="1700" b="1" dirty="0">
                <a:latin typeface="Book Antiqua" panose="02040602050305030304" pitchFamily="18" charset="0"/>
              </a:rPr>
              <a:t>ventricular</a:t>
            </a:r>
          </a:p>
          <a:p>
            <a:pPr>
              <a:buFontTx/>
              <a:buNone/>
            </a:pPr>
            <a:r>
              <a:rPr lang="en-GB" sz="1700" b="1" dirty="0">
                <a:latin typeface="Book Antiqua" panose="02040602050305030304" pitchFamily="18" charset="0"/>
              </a:rPr>
              <a:t>relaxation </a:t>
            </a:r>
            <a:r>
              <a:rPr lang="en-GB" sz="1700" dirty="0">
                <a:latin typeface="Book Antiqua" panose="02040602050305030304" pitchFamily="18" charset="0"/>
              </a:rPr>
              <a:t>(diastole), </a:t>
            </a:r>
          </a:p>
          <a:p>
            <a:pPr>
              <a:buFontTx/>
              <a:buNone/>
            </a:pPr>
            <a:r>
              <a:rPr lang="en-GB" sz="1700" dirty="0">
                <a:latin typeface="Book Antiqua" panose="02040602050305030304" pitchFamily="18" charset="0"/>
              </a:rPr>
              <a:t>producing the second </a:t>
            </a:r>
          </a:p>
          <a:p>
            <a:pPr>
              <a:buFontTx/>
              <a:buNone/>
            </a:pPr>
            <a:r>
              <a:rPr lang="en-GB" sz="1700" dirty="0">
                <a:latin typeface="Book Antiqua" panose="02040602050305030304" pitchFamily="18" charset="0"/>
              </a:rPr>
              <a:t>heart sounds, and control</a:t>
            </a:r>
          </a:p>
          <a:p>
            <a:pPr>
              <a:buFontTx/>
              <a:buNone/>
            </a:pPr>
            <a:r>
              <a:rPr lang="en-GB" sz="1700" dirty="0">
                <a:latin typeface="Book Antiqua" panose="02040602050305030304" pitchFamily="18" charset="0"/>
              </a:rPr>
              <a:t>blood outflow from heart </a:t>
            </a:r>
          </a:p>
          <a:p>
            <a:pPr>
              <a:buFontTx/>
              <a:buNone/>
            </a:pPr>
            <a:r>
              <a:rPr lang="en-GB" sz="1700" dirty="0">
                <a:latin typeface="Book Antiqua" panose="02040602050305030304" pitchFamily="18" charset="0"/>
              </a:rPr>
              <a:t>to pulmonary trunk</a:t>
            </a:r>
            <a:endParaRPr lang="en-US" altLang="en-US" sz="1700" dirty="0">
              <a:latin typeface="Book Antiqua" pitchFamily="18" charset="0"/>
              <a:ea typeface="Book Antiqua" pitchFamily="18" charset="0"/>
              <a:cs typeface="Book Antiqua" pitchFamily="18" charset="0"/>
            </a:endParaRPr>
          </a:p>
        </p:txBody>
      </p:sp>
      <p:pic>
        <p:nvPicPr>
          <p:cNvPr id="13316" name="Picture 3"/>
          <p:cNvPicPr>
            <a:picLocks noChangeAspect="1" noChangeArrowheads="1"/>
          </p:cNvPicPr>
          <p:nvPr/>
        </p:nvPicPr>
        <p:blipFill>
          <a:blip r:embed="rId2" cstate="print"/>
          <a:srcRect l="53571" t="22285" r="23221" b="36288"/>
          <a:stretch>
            <a:fillRect/>
          </a:stretch>
        </p:blipFill>
        <p:spPr bwMode="auto">
          <a:xfrm>
            <a:off x="2970076" y="4281949"/>
            <a:ext cx="2308372" cy="2576051"/>
          </a:xfrm>
          <a:prstGeom prst="rect">
            <a:avLst/>
          </a:prstGeom>
          <a:noFill/>
          <a:ln w="9525">
            <a:noFill/>
            <a:miter lim="800000"/>
            <a:headEnd/>
            <a:tailEnd/>
          </a:ln>
        </p:spPr>
      </p:pic>
      <p:pic>
        <p:nvPicPr>
          <p:cNvPr id="13317" name="Picture 4"/>
          <p:cNvPicPr>
            <a:picLocks noGrp="1" noChangeAspect="1" noChangeArrowheads="1"/>
          </p:cNvPicPr>
          <p:nvPr>
            <p:ph sz="half" idx="4294967295"/>
          </p:nvPr>
        </p:nvPicPr>
        <p:blipFill>
          <a:blip r:embed="rId3" cstate="print"/>
          <a:srcRect/>
          <a:stretch>
            <a:fillRect/>
          </a:stretch>
        </p:blipFill>
        <p:spPr>
          <a:xfrm>
            <a:off x="5578147" y="4959985"/>
            <a:ext cx="3554413" cy="1908175"/>
          </a:xfrm>
          <a:noFill/>
          <a:ln/>
        </p:spPr>
      </p:pic>
      <p:pic>
        <p:nvPicPr>
          <p:cNvPr id="13318" name="Picture 2"/>
          <p:cNvPicPr>
            <a:picLocks noChangeAspect="1" noChangeArrowheads="1"/>
          </p:cNvPicPr>
          <p:nvPr/>
        </p:nvPicPr>
        <p:blipFill>
          <a:blip r:embed="rId4" cstate="print">
            <a:lum bright="-12000" contrast="24000"/>
          </a:blip>
          <a:srcRect l="21831" t="27068" r="31477" b="8022"/>
          <a:stretch>
            <a:fillRect/>
          </a:stretch>
        </p:blipFill>
        <p:spPr bwMode="auto">
          <a:xfrm>
            <a:off x="5500687" y="908050"/>
            <a:ext cx="3643313" cy="3798887"/>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D686DF-3248-6815-050A-C061052C68FF}"/>
              </a:ext>
            </a:extLst>
          </p:cNvPr>
          <p:cNvSpPr txBox="1"/>
          <p:nvPr/>
        </p:nvSpPr>
        <p:spPr>
          <a:xfrm>
            <a:off x="35496" y="1028343"/>
            <a:ext cx="9108504" cy="2585323"/>
          </a:xfrm>
          <a:prstGeom prst="rect">
            <a:avLst/>
          </a:prstGeom>
          <a:noFill/>
        </p:spPr>
        <p:txBody>
          <a:bodyPr wrap="square">
            <a:spAutoFit/>
          </a:bodyPr>
          <a:lstStyle/>
          <a:p>
            <a:pPr marL="285750" indent="-285750">
              <a:buFontTx/>
              <a:buChar char="-"/>
            </a:pPr>
            <a:r>
              <a:rPr lang="en-GB" dirty="0">
                <a:latin typeface="Book Antiqua" panose="02040602050305030304" pitchFamily="18" charset="0"/>
              </a:rPr>
              <a:t>The edge of each cusp is thickened in the region of contact, forming the lunule; the apex of the angulated free edge is thickened further as the nodule </a:t>
            </a:r>
          </a:p>
          <a:p>
            <a:pPr marL="285750" indent="-285750">
              <a:buFontTx/>
              <a:buChar char="-"/>
            </a:pPr>
            <a:r>
              <a:rPr lang="en-GB" dirty="0">
                <a:latin typeface="Book Antiqua" panose="02040602050305030304" pitchFamily="18" charset="0"/>
              </a:rPr>
              <a:t>Immediately superior to each semilunar cusp, the walls of the origins of the pulmonary trunk and aorta are slightly dilated, forming a sinus. </a:t>
            </a:r>
          </a:p>
          <a:p>
            <a:pPr marL="285750" indent="-285750">
              <a:buFontTx/>
              <a:buChar char="-"/>
            </a:pPr>
            <a:r>
              <a:rPr lang="en-GB" dirty="0">
                <a:latin typeface="Book Antiqua" panose="02040602050305030304" pitchFamily="18" charset="0"/>
              </a:rPr>
              <a:t>The aortic sinuses and sinuses of the pulmonary trunk (pulmonary sinuses) are the spaces at the origin of the pulmonary trunk and ascending aorta between the dilated wall of the vessel and each cusp of the semilunar valves </a:t>
            </a:r>
          </a:p>
          <a:p>
            <a:pPr marL="285750" indent="-285750">
              <a:buFontTx/>
              <a:buChar char="-"/>
            </a:pPr>
            <a:r>
              <a:rPr lang="en-GB" dirty="0">
                <a:latin typeface="Book Antiqua" panose="02040602050305030304" pitchFamily="18" charset="0"/>
              </a:rPr>
              <a:t>The blood in the sinuses and the dilation of the wall prevent the cusps from sticking to the wall of the vessel, which might prevent closure.</a:t>
            </a:r>
          </a:p>
        </p:txBody>
      </p:sp>
      <p:sp>
        <p:nvSpPr>
          <p:cNvPr id="5" name="Rectangle 2">
            <a:extLst>
              <a:ext uri="{FF2B5EF4-FFF2-40B4-BE49-F238E27FC236}">
                <a16:creationId xmlns:a16="http://schemas.microsoft.com/office/drawing/2014/main" id="{897C924E-EBE6-83FD-0635-DAEFA99E8F2F}"/>
              </a:ext>
            </a:extLst>
          </p:cNvPr>
          <p:cNvSpPr txBox="1">
            <a:spLocks noChangeArrowheads="1"/>
          </p:cNvSpPr>
          <p:nvPr/>
        </p:nvSpPr>
        <p:spPr bwMode="auto">
          <a:xfrm>
            <a:off x="468313" y="188913"/>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a:buFontTx/>
            </a:pPr>
            <a:r>
              <a:rPr lang="en-GB" altLang="en-US" sz="2800" b="1" dirty="0">
                <a:solidFill>
                  <a:srgbClr val="FFFF66"/>
                </a:solidFill>
                <a:latin typeface="Book Antiqua" pitchFamily="18" charset="0"/>
              </a:rPr>
              <a:t>Function of semilunar valve</a:t>
            </a:r>
            <a:endParaRPr lang="en-US" altLang="en-US" sz="2800" b="1" dirty="0">
              <a:solidFill>
                <a:srgbClr val="FFFF66"/>
              </a:solidFill>
              <a:latin typeface="Book Antiqua" pitchFamily="18" charset="0"/>
            </a:endParaRPr>
          </a:p>
        </p:txBody>
      </p:sp>
      <p:pic>
        <p:nvPicPr>
          <p:cNvPr id="7" name="Picture 3">
            <a:extLst>
              <a:ext uri="{FF2B5EF4-FFF2-40B4-BE49-F238E27FC236}">
                <a16:creationId xmlns:a16="http://schemas.microsoft.com/office/drawing/2014/main" id="{86EB0C5B-59DC-C6B9-3B81-00FDF441526A}"/>
              </a:ext>
            </a:extLst>
          </p:cNvPr>
          <p:cNvPicPr>
            <a:picLocks noChangeAspect="1" noChangeArrowheads="1"/>
          </p:cNvPicPr>
          <p:nvPr/>
        </p:nvPicPr>
        <p:blipFill>
          <a:blip r:embed="rId2" cstate="print"/>
          <a:srcRect l="53571" t="22285" r="23221" b="36288"/>
          <a:stretch>
            <a:fillRect/>
          </a:stretch>
        </p:blipFill>
        <p:spPr bwMode="auto">
          <a:xfrm>
            <a:off x="179512" y="4093036"/>
            <a:ext cx="2308372" cy="2576051"/>
          </a:xfrm>
          <a:prstGeom prst="rect">
            <a:avLst/>
          </a:prstGeom>
          <a:noFill/>
          <a:ln w="9525">
            <a:noFill/>
            <a:miter lim="800000"/>
            <a:headEnd/>
            <a:tailEnd/>
          </a:ln>
        </p:spPr>
      </p:pic>
      <p:pic>
        <p:nvPicPr>
          <p:cNvPr id="8" name="Picture 98">
            <a:extLst>
              <a:ext uri="{FF2B5EF4-FFF2-40B4-BE49-F238E27FC236}">
                <a16:creationId xmlns:a16="http://schemas.microsoft.com/office/drawing/2014/main" id="{9B7D9D68-4CF2-EA05-C08A-8EC0E51E6DD1}"/>
              </a:ext>
            </a:extLst>
          </p:cNvPr>
          <p:cNvPicPr>
            <a:picLocks noChangeAspect="1" noChangeArrowheads="1"/>
          </p:cNvPicPr>
          <p:nvPr/>
        </p:nvPicPr>
        <p:blipFill>
          <a:blip r:embed="rId3" cstate="print"/>
          <a:srcRect l="25734" t="61700" r="2650" b="7681"/>
          <a:stretch>
            <a:fillRect/>
          </a:stretch>
        </p:blipFill>
        <p:spPr bwMode="auto">
          <a:xfrm>
            <a:off x="2929532" y="4941168"/>
            <a:ext cx="5972201" cy="1596206"/>
          </a:xfrm>
          <a:prstGeom prst="rect">
            <a:avLst/>
          </a:prstGeom>
          <a:noFill/>
          <a:ln w="9525">
            <a:noFill/>
            <a:miter lim="800000"/>
            <a:headEnd/>
            <a:tailEnd/>
          </a:ln>
        </p:spPr>
      </p:pic>
    </p:spTree>
    <p:extLst>
      <p:ext uri="{BB962C8B-B14F-4D97-AF65-F5344CB8AC3E}">
        <p14:creationId xmlns:p14="http://schemas.microsoft.com/office/powerpoint/2010/main" val="7444806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D686DF-3248-6815-050A-C061052C68FF}"/>
              </a:ext>
            </a:extLst>
          </p:cNvPr>
          <p:cNvSpPr txBox="1"/>
          <p:nvPr/>
        </p:nvSpPr>
        <p:spPr>
          <a:xfrm>
            <a:off x="35496" y="1028343"/>
            <a:ext cx="9108504" cy="2862322"/>
          </a:xfrm>
          <a:prstGeom prst="rect">
            <a:avLst/>
          </a:prstGeom>
          <a:noFill/>
        </p:spPr>
        <p:txBody>
          <a:bodyPr wrap="square">
            <a:spAutoFit/>
          </a:bodyPr>
          <a:lstStyle/>
          <a:p>
            <a:pPr marL="285750" indent="-285750">
              <a:buFontTx/>
              <a:buChar char="-"/>
            </a:pPr>
            <a:r>
              <a:rPr lang="en-GB" dirty="0">
                <a:latin typeface="Book Antiqua" panose="02040602050305030304" pitchFamily="18" charset="0"/>
              </a:rPr>
              <a:t>Semilunar cusps do not have tendinous cords to support them. They are smaller in area than the cusps of the AV valves, and the force exerted on them is less than half that exerted on the cusps of the tricuspid and mitral valves.</a:t>
            </a:r>
          </a:p>
          <a:p>
            <a:pPr marL="285750" indent="-285750">
              <a:buFontTx/>
              <a:buChar char="-"/>
            </a:pPr>
            <a:r>
              <a:rPr lang="en-GB" dirty="0">
                <a:latin typeface="Book Antiqua" panose="02040602050305030304" pitchFamily="18" charset="0"/>
              </a:rPr>
              <a:t> The cusps project into the artery but are pressed toward (and not against) its walls as blood leaves the ventricle After relaxation of the ventricle (diastole), the elastic recoil of the wall of the pulmonary trunk or aorta forces the blood back toward the heart. However, the cusps snap closed like an umbrella caught in the wind as they catch the reversed blood flow. They come together to completely close the orifice, supporting each other as their edges meet and preventing any significant amount of blood from returning to the ventricle.</a:t>
            </a:r>
          </a:p>
        </p:txBody>
      </p:sp>
      <p:sp>
        <p:nvSpPr>
          <p:cNvPr id="5" name="Rectangle 2">
            <a:extLst>
              <a:ext uri="{FF2B5EF4-FFF2-40B4-BE49-F238E27FC236}">
                <a16:creationId xmlns:a16="http://schemas.microsoft.com/office/drawing/2014/main" id="{897C924E-EBE6-83FD-0635-DAEFA99E8F2F}"/>
              </a:ext>
            </a:extLst>
          </p:cNvPr>
          <p:cNvSpPr txBox="1">
            <a:spLocks noChangeArrowheads="1"/>
          </p:cNvSpPr>
          <p:nvPr/>
        </p:nvSpPr>
        <p:spPr bwMode="auto">
          <a:xfrm>
            <a:off x="468313" y="188913"/>
            <a:ext cx="8229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a:lstStyle>
          <a:p>
            <a:pPr>
              <a:buFontTx/>
            </a:pPr>
            <a:r>
              <a:rPr lang="en-GB" altLang="en-US" sz="2800" b="1" dirty="0">
                <a:solidFill>
                  <a:srgbClr val="FFFF66"/>
                </a:solidFill>
                <a:latin typeface="Book Antiqua" pitchFamily="18" charset="0"/>
              </a:rPr>
              <a:t>Function of semilunar valve</a:t>
            </a:r>
            <a:endParaRPr lang="en-US" altLang="en-US" sz="2800" b="1" dirty="0">
              <a:solidFill>
                <a:srgbClr val="FFFF66"/>
              </a:solidFill>
              <a:latin typeface="Book Antiqua" pitchFamily="18" charset="0"/>
            </a:endParaRPr>
          </a:p>
        </p:txBody>
      </p:sp>
      <p:pic>
        <p:nvPicPr>
          <p:cNvPr id="2" name="Picture 4">
            <a:extLst>
              <a:ext uri="{FF2B5EF4-FFF2-40B4-BE49-F238E27FC236}">
                <a16:creationId xmlns:a16="http://schemas.microsoft.com/office/drawing/2014/main" id="{318B1C9E-7E50-EC8D-CB3B-EB21F26895A0}"/>
              </a:ext>
            </a:extLst>
          </p:cNvPr>
          <p:cNvPicPr>
            <a:picLocks noChangeAspect="1" noChangeArrowheads="1"/>
          </p:cNvPicPr>
          <p:nvPr/>
        </p:nvPicPr>
        <p:blipFill>
          <a:blip r:embed="rId2" cstate="print"/>
          <a:srcRect/>
          <a:stretch>
            <a:fillRect/>
          </a:stretch>
        </p:blipFill>
        <p:spPr bwMode="auto">
          <a:xfrm>
            <a:off x="5292080" y="4437112"/>
            <a:ext cx="3554413"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04226EBB-22F5-405F-0687-CB99613921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750" t="29062" r="17381" b="6250"/>
          <a:stretch>
            <a:fillRect/>
          </a:stretch>
        </p:blipFill>
        <p:spPr bwMode="auto">
          <a:xfrm>
            <a:off x="107504" y="3915810"/>
            <a:ext cx="4608512" cy="2917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9432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noChangeArrowheads="1"/>
          </p:cNvPicPr>
          <p:nvPr/>
        </p:nvPicPr>
        <p:blipFill>
          <a:blip r:embed="rId2">
            <a:extLst>
              <a:ext uri="{28A0092B-C50C-407E-A947-70E740481C1C}">
                <a14:useLocalDpi xmlns:a14="http://schemas.microsoft.com/office/drawing/2010/main" val="0"/>
              </a:ext>
            </a:extLst>
          </a:blip>
          <a:srcRect l="18750" t="29062" r="17381" b="6250"/>
          <a:stretch>
            <a:fillRect/>
          </a:stretch>
        </p:blipFill>
        <p:spPr bwMode="auto">
          <a:xfrm>
            <a:off x="2000250" y="357188"/>
            <a:ext cx="506095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4"/>
          <p:cNvPicPr>
            <a:picLocks noChangeAspect="1" noChangeArrowheads="1"/>
          </p:cNvPicPr>
          <p:nvPr/>
        </p:nvPicPr>
        <p:blipFill>
          <a:blip r:embed="rId3">
            <a:extLst>
              <a:ext uri="{28A0092B-C50C-407E-A947-70E740481C1C}">
                <a14:useLocalDpi xmlns:a14="http://schemas.microsoft.com/office/drawing/2010/main" val="0"/>
              </a:ext>
            </a:extLst>
          </a:blip>
          <a:srcRect l="18750" t="11250" r="19727" b="31561"/>
          <a:stretch>
            <a:fillRect/>
          </a:stretch>
        </p:blipFill>
        <p:spPr bwMode="auto">
          <a:xfrm>
            <a:off x="2000250" y="3786188"/>
            <a:ext cx="5175250"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1"/>
          <p:cNvPicPr>
            <a:picLocks noChangeAspect="1" noChangeArrowheads="1"/>
          </p:cNvPicPr>
          <p:nvPr/>
        </p:nvPicPr>
        <p:blipFill>
          <a:blip r:embed="rId2">
            <a:extLst>
              <a:ext uri="{28A0092B-C50C-407E-A947-70E740481C1C}">
                <a14:useLocalDpi xmlns:a14="http://schemas.microsoft.com/office/drawing/2010/main" val="0"/>
              </a:ext>
            </a:extLst>
          </a:blip>
          <a:srcRect l="19981" t="49451" r="37891" b="4208"/>
          <a:stretch>
            <a:fillRect/>
          </a:stretch>
        </p:blipFill>
        <p:spPr bwMode="auto">
          <a:xfrm>
            <a:off x="928688" y="785813"/>
            <a:ext cx="7704137" cy="529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468313" y="188913"/>
            <a:ext cx="8229600" cy="561975"/>
          </a:xfrm>
        </p:spPr>
        <p:txBody>
          <a:bodyPr/>
          <a:lstStyle/>
          <a:p>
            <a:r>
              <a:rPr lang="en-US" altLang="en-US" sz="2800" b="1" dirty="0">
                <a:solidFill>
                  <a:srgbClr val="FFFF66"/>
                </a:solidFill>
                <a:latin typeface="Book Antiqua" pitchFamily="18" charset="0"/>
              </a:rPr>
              <a:t>LEFT VENTRICLE (</a:t>
            </a:r>
            <a:r>
              <a:rPr lang="sr-Latn-CS" altLang="en-US" sz="2800" b="1" dirty="0">
                <a:solidFill>
                  <a:srgbClr val="FFFF66"/>
                </a:solidFill>
                <a:latin typeface="Book Antiqua" pitchFamily="18" charset="0"/>
              </a:rPr>
              <a:t>VENTRICULUS SINISTER</a:t>
            </a:r>
            <a:r>
              <a:rPr lang="en-US" altLang="en-US" sz="2800" b="1" dirty="0">
                <a:solidFill>
                  <a:srgbClr val="FFFF66"/>
                </a:solidFill>
                <a:latin typeface="Book Antiqua" pitchFamily="18" charset="0"/>
              </a:rPr>
              <a:t>)</a:t>
            </a:r>
            <a:endParaRPr lang="sr-Latn-CS" altLang="en-US" sz="2800" b="1" dirty="0">
              <a:solidFill>
                <a:srgbClr val="FFFF66"/>
              </a:solidFill>
              <a:latin typeface="Book Antiqua" pitchFamily="18" charset="0"/>
            </a:endParaRPr>
          </a:p>
        </p:txBody>
      </p:sp>
      <p:sp>
        <p:nvSpPr>
          <p:cNvPr id="15363" name="Rectangle 4"/>
          <p:cNvSpPr>
            <a:spLocks noGrp="1" noChangeArrowheads="1"/>
          </p:cNvSpPr>
          <p:nvPr>
            <p:ph type="body" sz="half" idx="4294967295"/>
          </p:nvPr>
        </p:nvSpPr>
        <p:spPr>
          <a:xfrm>
            <a:off x="0" y="908050"/>
            <a:ext cx="9109646" cy="5949950"/>
          </a:xfrm>
        </p:spPr>
        <p:txBody>
          <a:bodyPr/>
          <a:lstStyle/>
          <a:p>
            <a:pPr>
              <a:lnSpc>
                <a:spcPct val="90000"/>
              </a:lnSpc>
              <a:buFontTx/>
              <a:buNone/>
            </a:pPr>
            <a:r>
              <a:rPr lang="sr-Latn-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The largest chamber of the heart</a:t>
            </a:r>
            <a:br>
              <a:rPr lang="sr-Latn-CS" altLang="en-US" sz="1700" dirty="0">
                <a:latin typeface="Book Antiqua" pitchFamily="18" charset="0"/>
                <a:ea typeface="Book Antiqua" pitchFamily="18" charset="0"/>
                <a:cs typeface="Book Antiqua" pitchFamily="18" charset="0"/>
              </a:rPr>
            </a:br>
            <a:r>
              <a:rPr lang="sr-Latn-CS" altLang="en-US" sz="1700" dirty="0">
                <a:latin typeface="Book Antiqua" pitchFamily="18" charset="0"/>
                <a:ea typeface="Book Antiqua" pitchFamily="18" charset="0"/>
                <a:cs typeface="Book Antiqua" pitchFamily="18" charset="0"/>
              </a:rPr>
              <a:t>- V = 60 – 100 ml</a:t>
            </a:r>
            <a:br>
              <a:rPr lang="sr-Latn-CS" altLang="en-US" sz="1700" dirty="0">
                <a:latin typeface="Book Antiqua" pitchFamily="18" charset="0"/>
                <a:ea typeface="Book Antiqua" pitchFamily="18" charset="0"/>
                <a:cs typeface="Book Antiqua" pitchFamily="18" charset="0"/>
              </a:rPr>
            </a:br>
            <a:r>
              <a:rPr lang="sr-Latn-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Cone-shaped with base oriented backward and</a:t>
            </a:r>
            <a:br>
              <a:rPr lang="en-GB" altLang="en-US" sz="1700" dirty="0">
                <a:latin typeface="Book Antiqua" pitchFamily="18" charset="0"/>
                <a:ea typeface="Book Antiqua" pitchFamily="18" charset="0"/>
                <a:cs typeface="Book Antiqua" pitchFamily="18" charset="0"/>
              </a:rPr>
            </a:br>
            <a:r>
              <a:rPr lang="en-GB" altLang="en-US" sz="1700" dirty="0">
                <a:latin typeface="Book Antiqua" pitchFamily="18" charset="0"/>
                <a:ea typeface="Book Antiqua" pitchFamily="18" charset="0"/>
                <a:cs typeface="Book Antiqua" pitchFamily="18" charset="0"/>
              </a:rPr>
              <a:t>  upward</a:t>
            </a:r>
            <a:endParaRPr lang="sr-Latn-CS" altLang="en-US" sz="1700" dirty="0">
              <a:latin typeface="Book Antiqua" pitchFamily="18" charset="0"/>
              <a:ea typeface="Book Antiqua" pitchFamily="18" charset="0"/>
              <a:cs typeface="Book Antiqua" pitchFamily="18" charset="0"/>
            </a:endParaRPr>
          </a:p>
          <a:p>
            <a:pPr>
              <a:lnSpc>
                <a:spcPct val="90000"/>
              </a:lnSpc>
              <a:buFontTx/>
              <a:buNone/>
            </a:pPr>
            <a:r>
              <a:rPr lang="sr-Latn-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Apex of the heart is the part of left ventricle</a:t>
            </a:r>
            <a:endParaRPr lang="sr-Latn-CS" altLang="en-US" sz="1700" dirty="0">
              <a:latin typeface="Book Antiqua" pitchFamily="18" charset="0"/>
              <a:ea typeface="Book Antiqua" pitchFamily="18" charset="0"/>
              <a:cs typeface="Book Antiqua" pitchFamily="18" charset="0"/>
            </a:endParaRPr>
          </a:p>
          <a:p>
            <a:pPr>
              <a:lnSpc>
                <a:spcPct val="90000"/>
              </a:lnSpc>
              <a:buFontTx/>
              <a:buNone/>
            </a:pPr>
            <a:endParaRPr lang="en-GB" altLang="en-US" sz="1700" dirty="0">
              <a:latin typeface="Book Antiqua" pitchFamily="18" charset="0"/>
              <a:ea typeface="Book Antiqua" pitchFamily="18" charset="0"/>
              <a:cs typeface="Book Antiqua" pitchFamily="18" charset="0"/>
            </a:endParaRPr>
          </a:p>
          <a:p>
            <a:pPr eaLnBrk="1" hangingPunct="1">
              <a:buFontTx/>
              <a:buNone/>
            </a:pPr>
            <a:r>
              <a:rPr lang="sr-Latn-CS" altLang="en-US" sz="1700" b="1" dirty="0">
                <a:latin typeface="Book Antiqua" panose="02040602050305030304" pitchFamily="18" charset="0"/>
              </a:rPr>
              <a:t>* </a:t>
            </a:r>
            <a:r>
              <a:rPr lang="en-GB" altLang="en-US" sz="1700" b="1" dirty="0">
                <a:latin typeface="Book Antiqua" panose="02040602050305030304" pitchFamily="18" charset="0"/>
              </a:rPr>
              <a:t>Walls</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anterior </a:t>
            </a:r>
            <a:r>
              <a:rPr lang="sr-Latn-CS" altLang="en-US" sz="1700" b="1" dirty="0">
                <a:latin typeface="Book Antiqua" panose="02040602050305030304" pitchFamily="18" charset="0"/>
              </a:rPr>
              <a:t>(</a:t>
            </a:r>
            <a:r>
              <a:rPr lang="sr-Latn-CS" altLang="en-US" sz="1700" b="1" dirty="0" err="1">
                <a:latin typeface="Book Antiqua" panose="02040602050305030304" pitchFamily="18" charset="0"/>
              </a:rPr>
              <a:t>facies</a:t>
            </a:r>
            <a:r>
              <a:rPr lang="en-GB" altLang="en-US" sz="1700" b="1" dirty="0">
                <a:latin typeface="Book Antiqua" panose="02040602050305030304" pitchFamily="18" charset="0"/>
              </a:rPr>
              <a:t> pulmonalis and small part of</a:t>
            </a:r>
            <a:br>
              <a:rPr lang="en-GB" altLang="en-US" sz="1700" b="1" dirty="0">
                <a:latin typeface="Book Antiqua" panose="02040602050305030304" pitchFamily="18" charset="0"/>
              </a:rPr>
            </a:br>
            <a:r>
              <a:rPr lang="en-GB" altLang="en-US" sz="1700" b="1" dirty="0">
                <a:latin typeface="Book Antiqua" panose="02040602050305030304" pitchFamily="18" charset="0"/>
              </a:rPr>
              <a:t>facies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sternocostalis</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inferior wall</a:t>
            </a:r>
            <a:r>
              <a:rPr lang="sr-Cyrl-CS" altLang="en-US" sz="1700" b="1" dirty="0">
                <a:latin typeface="Book Antiqua" panose="02040602050305030304" pitchFamily="18" charset="0"/>
              </a:rPr>
              <a:t> </a:t>
            </a:r>
            <a:r>
              <a:rPr lang="sr-Latn-CS" altLang="en-US" sz="1700" b="1" dirty="0">
                <a:latin typeface="Book Antiqua" panose="02040602050305030304" pitchFamily="18" charset="0"/>
              </a:rPr>
              <a:t>(</a:t>
            </a:r>
            <a:r>
              <a:rPr lang="sr-Latn-CS" altLang="en-US" sz="1700" b="1" dirty="0" err="1">
                <a:latin typeface="Book Antiqua" panose="02040602050305030304" pitchFamily="18" charset="0"/>
              </a:rPr>
              <a:t>facies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diaphragmatica</a:t>
            </a:r>
            <a:r>
              <a:rPr lang="sr-Latn-CS" altLang="en-US" sz="1700" b="1" dirty="0">
                <a:latin typeface="Book Antiqua" panose="02040602050305030304" pitchFamily="18" charset="0"/>
              </a:rPr>
              <a:t>)</a:t>
            </a:r>
          </a:p>
          <a:p>
            <a:pPr eaLnBrk="1" hangingPunct="1">
              <a:buFontTx/>
              <a:buNone/>
            </a:pPr>
            <a:r>
              <a:rPr lang="sr-Cyrl-CS"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medial wall</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septum</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interventriculare</a:t>
            </a:r>
            <a:r>
              <a:rPr lang="sr-Latn-CS" altLang="en-US" sz="1700" b="1" dirty="0">
                <a:latin typeface="Book Antiqua" panose="02040602050305030304" pitchFamily="18" charset="0"/>
              </a:rPr>
              <a:t>)</a:t>
            </a:r>
          </a:p>
          <a:p>
            <a:pPr eaLnBrk="1" hangingPunct="1">
              <a:buFontTx/>
              <a:buNone/>
            </a:pPr>
            <a:endParaRPr lang="sr-Latn-CS" altLang="en-US" sz="1700" dirty="0">
              <a:latin typeface="Book Antiqua" panose="02040602050305030304" pitchFamily="18" charset="0"/>
            </a:endParaRPr>
          </a:p>
          <a:p>
            <a:pPr eaLnBrk="1" hangingPunct="1">
              <a:buFontTx/>
              <a:buNone/>
            </a:pPr>
            <a:r>
              <a:rPr lang="sr-Latn-CS" altLang="en-US" sz="1700" b="1" dirty="0">
                <a:latin typeface="Book Antiqua" panose="02040602050305030304" pitchFamily="18" charset="0"/>
              </a:rPr>
              <a:t>* </a:t>
            </a:r>
            <a:r>
              <a:rPr lang="en-GB" altLang="en-US" sz="1700" b="1" dirty="0">
                <a:latin typeface="Book Antiqua" panose="02040602050305030304" pitchFamily="18" charset="0"/>
              </a:rPr>
              <a:t>Relief</a:t>
            </a:r>
            <a:r>
              <a:rPr lang="sr-Latn-CS" altLang="en-US" sz="1700" b="1" dirty="0">
                <a:latin typeface="Book Antiqua" panose="02040602050305030304" pitchFamily="18" charset="0"/>
              </a:rPr>
              <a:t>:</a:t>
            </a:r>
          </a:p>
          <a:p>
            <a:pPr>
              <a:lnSpc>
                <a:spcPct val="90000"/>
              </a:lnSpc>
              <a:buFontTx/>
              <a:buNone/>
            </a:pPr>
            <a:r>
              <a:rPr lang="sr-Cyrl-CS" altLang="en-US" sz="1700" b="1" dirty="0">
                <a:latin typeface="Book Antiqua" panose="02040602050305030304" pitchFamily="18" charset="0"/>
              </a:rPr>
              <a:t> </a:t>
            </a:r>
            <a:r>
              <a:rPr lang="en-GB" altLang="en-US" sz="1700" b="1" dirty="0">
                <a:latin typeface="Book Antiqua" panose="02040602050305030304" pitchFamily="18" charset="0"/>
              </a:rPr>
              <a:t>- </a:t>
            </a:r>
            <a:r>
              <a:rPr lang="en-GB" sz="1700" dirty="0">
                <a:latin typeface="Book Antiqua" panose="02040602050305030304" pitchFamily="18" charset="0"/>
              </a:rPr>
              <a:t>The interior of the inflow part of the </a:t>
            </a:r>
            <a:r>
              <a:rPr lang="en-GB" sz="1700" dirty="0" err="1">
                <a:latin typeface="Book Antiqua" panose="02040602050305030304" pitchFamily="18" charset="0"/>
              </a:rPr>
              <a:t>righventricle</a:t>
            </a:r>
            <a:r>
              <a:rPr lang="en-GB" sz="1700" dirty="0">
                <a:latin typeface="Book Antiqua" panose="02040602050305030304" pitchFamily="18" charset="0"/>
              </a:rPr>
              <a:t> is </a:t>
            </a:r>
          </a:p>
          <a:p>
            <a:pPr>
              <a:lnSpc>
                <a:spcPct val="90000"/>
              </a:lnSpc>
              <a:buFontTx/>
              <a:buNone/>
            </a:pPr>
            <a:r>
              <a:rPr lang="en-GB" sz="1700" dirty="0">
                <a:latin typeface="Book Antiqua" panose="02040602050305030304" pitchFamily="18" charset="0"/>
              </a:rPr>
              <a:t>    covered by a series of irregular muscular elevations, called </a:t>
            </a:r>
            <a:r>
              <a:rPr lang="en-GB" sz="1700" b="1" dirty="0">
                <a:solidFill>
                  <a:srgbClr val="FFFF66"/>
                </a:solidFill>
                <a:latin typeface="Book Antiqua" panose="02040602050305030304" pitchFamily="18" charset="0"/>
              </a:rPr>
              <a:t>trabeculae </a:t>
            </a:r>
            <a:r>
              <a:rPr lang="en-GB" sz="1700" b="1" dirty="0" err="1">
                <a:solidFill>
                  <a:srgbClr val="FFFF66"/>
                </a:solidFill>
                <a:latin typeface="Book Antiqua" panose="02040602050305030304" pitchFamily="18" charset="0"/>
              </a:rPr>
              <a:t>carnae</a:t>
            </a:r>
            <a:r>
              <a:rPr lang="en-GB" sz="1700" dirty="0"/>
              <a:t>. </a:t>
            </a:r>
            <a:endParaRPr lang="en-GB" sz="1700" b="1" dirty="0">
              <a:latin typeface="Book Antiqua" pitchFamily="18" charset="0"/>
            </a:endParaRPr>
          </a:p>
          <a:p>
            <a:pPr>
              <a:lnSpc>
                <a:spcPct val="90000"/>
              </a:lnSpc>
              <a:buFontTx/>
              <a:buNone/>
            </a:pPr>
            <a:endParaRPr lang="en-GB" altLang="en-US" sz="1700" dirty="0">
              <a:latin typeface="Book Antiqua" pitchFamily="18" charset="0"/>
              <a:ea typeface="Book Antiqua" pitchFamily="18" charset="0"/>
              <a:cs typeface="Book Antiqua" pitchFamily="18" charset="0"/>
            </a:endParaRPr>
          </a:p>
          <a:p>
            <a:pPr>
              <a:lnSpc>
                <a:spcPct val="90000"/>
              </a:lnSpc>
              <a:buFontTx/>
              <a:buNone/>
            </a:pPr>
            <a:r>
              <a:rPr lang="en-GB" altLang="en-US" sz="1700" b="1"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a:t>
            </a:r>
            <a:r>
              <a:rPr lang="sr-Latn-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special muscles of the left ventricle walls are:</a:t>
            </a:r>
            <a:endParaRPr lang="sr-Latn-CS" altLang="en-US" sz="1700" dirty="0">
              <a:latin typeface="Book Antiqua" pitchFamily="18" charset="0"/>
              <a:ea typeface="Book Antiqua" pitchFamily="18" charset="0"/>
              <a:cs typeface="Book Antiqua" pitchFamily="18" charset="0"/>
            </a:endParaRPr>
          </a:p>
          <a:p>
            <a:pPr>
              <a:lnSpc>
                <a:spcPct val="90000"/>
              </a:lnSpc>
              <a:buFontTx/>
              <a:buNone/>
            </a:pPr>
            <a:r>
              <a:rPr lang="sr-Cyrl-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	</a:t>
            </a:r>
            <a:r>
              <a:rPr lang="sr-Latn-CS" altLang="en-US" sz="1700"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mm.papillares</a:t>
            </a:r>
            <a:r>
              <a:rPr lang="en-US" altLang="en-US" sz="1700" b="1" dirty="0">
                <a:latin typeface="Book Antiqua" pitchFamily="18" charset="0"/>
                <a:ea typeface="Book Antiqua" pitchFamily="18" charset="0"/>
                <a:cs typeface="Book Antiqua" pitchFamily="18" charset="0"/>
              </a:rPr>
              <a:t> (2)</a:t>
            </a:r>
            <a:endParaRPr lang="sr-Latn-CS" altLang="en-US" sz="1700" b="1" dirty="0">
              <a:latin typeface="Book Antiqua" pitchFamily="18" charset="0"/>
              <a:ea typeface="Book Antiqua" pitchFamily="18" charset="0"/>
              <a:cs typeface="Book Antiqua" pitchFamily="18" charset="0"/>
            </a:endParaRPr>
          </a:p>
          <a:p>
            <a:pPr>
              <a:lnSpc>
                <a:spcPct val="90000"/>
              </a:lnSpc>
              <a:buFontTx/>
              <a:buNone/>
            </a:pPr>
            <a:r>
              <a:rPr lang="sr-Latn-C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 m. papillaris anterior</a:t>
            </a:r>
          </a:p>
          <a:p>
            <a:pPr>
              <a:lnSpc>
                <a:spcPct val="90000"/>
              </a:lnSpc>
              <a:buFontTx/>
              <a:buNone/>
            </a:pPr>
            <a:r>
              <a:rPr lang="sr-Latn-CS" altLang="en-US" sz="1700" b="1" dirty="0">
                <a:latin typeface="Book Antiqua" pitchFamily="18" charset="0"/>
                <a:ea typeface="Book Antiqua" pitchFamily="18" charset="0"/>
                <a:cs typeface="Book Antiqua" pitchFamily="18" charset="0"/>
              </a:rPr>
              <a:t>	</a:t>
            </a:r>
            <a:r>
              <a:rPr lang="en-GB" altLang="en-US" sz="1700" b="1"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 m. papillaris posterior</a:t>
            </a:r>
          </a:p>
          <a:p>
            <a:pPr>
              <a:lnSpc>
                <a:spcPct val="90000"/>
              </a:lnSpc>
              <a:buFontTx/>
              <a:buNone/>
            </a:pPr>
            <a:endParaRPr lang="sr-Latn-CS" altLang="en-US" sz="1800" b="1" dirty="0">
              <a:solidFill>
                <a:srgbClr val="FFFF66"/>
              </a:solidFill>
              <a:latin typeface="Book Antiqua" pitchFamily="18" charset="0"/>
              <a:ea typeface="Book Antiqua" pitchFamily="18" charset="0"/>
              <a:cs typeface="Book Antiqua" pitchFamily="18" charset="0"/>
            </a:endParaRPr>
          </a:p>
          <a:p>
            <a:pPr marL="0" indent="0">
              <a:lnSpc>
                <a:spcPct val="80000"/>
              </a:lnSpc>
              <a:buNone/>
            </a:pPr>
            <a:br>
              <a:rPr lang="sr-Latn-CS" altLang="en-US" sz="1800" b="1" dirty="0">
                <a:solidFill>
                  <a:srgbClr val="FFFF66"/>
                </a:solidFill>
              </a:rPr>
            </a:br>
            <a:r>
              <a:rPr lang="sr-Latn-CS" altLang="en-US" sz="1800" b="1" dirty="0">
                <a:solidFill>
                  <a:srgbClr val="FFFF66"/>
                </a:solidFill>
              </a:rPr>
              <a:t>	</a:t>
            </a:r>
            <a:endParaRPr lang="en-US" altLang="en-US" sz="1800" dirty="0">
              <a:solidFill>
                <a:schemeClr val="hlink"/>
              </a:solidFill>
            </a:endParaRPr>
          </a:p>
        </p:txBody>
      </p:sp>
      <p:pic>
        <p:nvPicPr>
          <p:cNvPr id="15364" name="Picture 6"/>
          <p:cNvPicPr>
            <a:picLocks noChangeAspect="1" noChangeArrowheads="1"/>
          </p:cNvPicPr>
          <p:nvPr/>
        </p:nvPicPr>
        <p:blipFill rotWithShape="1">
          <a:blip r:embed="rId2" cstate="print"/>
          <a:srcRect l="28711" t="11249" r="27344" b="46306"/>
          <a:stretch/>
        </p:blipFill>
        <p:spPr bwMode="auto">
          <a:xfrm>
            <a:off x="5508104" y="2636912"/>
            <a:ext cx="3482975" cy="2102048"/>
          </a:xfrm>
          <a:prstGeom prst="rect">
            <a:avLst/>
          </a:prstGeom>
          <a:noFill/>
          <a:ln w="9525">
            <a:noFill/>
            <a:miter lim="800000"/>
            <a:headEnd/>
            <a:tailEnd/>
          </a:ln>
        </p:spPr>
      </p:pic>
      <p:sp>
        <p:nvSpPr>
          <p:cNvPr id="2" name="TextBox 1">
            <a:extLst>
              <a:ext uri="{FF2B5EF4-FFF2-40B4-BE49-F238E27FC236}">
                <a16:creationId xmlns:a16="http://schemas.microsoft.com/office/drawing/2014/main" id="{0AD5C818-FBC2-3E02-44DA-241F85DE91F9}"/>
              </a:ext>
            </a:extLst>
          </p:cNvPr>
          <p:cNvSpPr txBox="1"/>
          <p:nvPr/>
        </p:nvSpPr>
        <p:spPr>
          <a:xfrm>
            <a:off x="5436096" y="908720"/>
            <a:ext cx="3707904" cy="984885"/>
          </a:xfrm>
          <a:prstGeom prst="rect">
            <a:avLst/>
          </a:prstGeom>
          <a:noFill/>
        </p:spPr>
        <p:txBody>
          <a:bodyPr wrap="square" rtlCol="0">
            <a:spAutoFit/>
          </a:bodyPr>
          <a:lstStyle/>
          <a:p>
            <a:r>
              <a:rPr lang="en-GB" sz="1600" dirty="0">
                <a:solidFill>
                  <a:srgbClr val="FFC000"/>
                </a:solidFill>
                <a:latin typeface="Book Antiqua" panose="02040602050305030304" pitchFamily="18" charset="0"/>
              </a:rPr>
              <a:t>- The left ventricle forms </a:t>
            </a:r>
            <a:r>
              <a:rPr lang="en-GB" sz="1400" dirty="0">
                <a:solidFill>
                  <a:srgbClr val="FFC000"/>
                </a:solidFill>
                <a:latin typeface="Book Antiqua" panose="02040602050305030304" pitchFamily="18" charset="0"/>
              </a:rPr>
              <a:t>the apex of the heart, nearly all its left (pulmonary) surface and border, and most of the diaphragmatic surface</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sz="half" idx="4294967295"/>
          </p:nvPr>
        </p:nvSpPr>
        <p:spPr>
          <a:xfrm>
            <a:off x="358775" y="214313"/>
            <a:ext cx="8785225" cy="1441450"/>
          </a:xfrm>
        </p:spPr>
        <p:txBody>
          <a:bodyPr/>
          <a:lstStyle/>
          <a:p>
            <a:pPr>
              <a:buFontTx/>
              <a:buNone/>
            </a:pPr>
            <a:r>
              <a:rPr lang="sr-Latn-CS" altLang="en-US" sz="1600" b="1">
                <a:solidFill>
                  <a:srgbClr val="6600CC"/>
                </a:solidFill>
                <a:effectLst>
                  <a:outerShdw blurRad="38100" dist="38100" dir="2700000" algn="tl">
                    <a:srgbClr val="000000"/>
                  </a:outerShdw>
                </a:effectLst>
              </a:rPr>
              <a:t>                                                                                           </a:t>
            </a:r>
            <a:r>
              <a:rPr lang="sr-Latn-CS" altLang="en-US" sz="2400" b="1">
                <a:solidFill>
                  <a:srgbClr val="FFFF00"/>
                </a:solidFill>
                <a:effectLst>
                  <a:outerShdw blurRad="38100" dist="38100" dir="2700000" algn="tl">
                    <a:srgbClr val="000000"/>
                  </a:outerShdw>
                </a:effectLst>
              </a:rPr>
              <a:t>Mediastinum anterius </a:t>
            </a:r>
            <a:br>
              <a:rPr lang="sr-Latn-CS" altLang="en-US" sz="2400" b="1">
                <a:solidFill>
                  <a:srgbClr val="6600CC"/>
                </a:solidFill>
                <a:effectLst>
                  <a:outerShdw blurRad="38100" dist="38100" dir="2700000" algn="tl">
                    <a:srgbClr val="000000"/>
                  </a:outerShdw>
                </a:effectLst>
              </a:rPr>
            </a:br>
            <a:r>
              <a:rPr lang="sr-Latn-CS" altLang="en-US" sz="2800" b="1">
                <a:solidFill>
                  <a:srgbClr val="FFFF00"/>
                </a:solidFill>
                <a:effectLst>
                  <a:outerShdw blurRad="38100" dist="38100" dir="2700000" algn="tl">
                    <a:srgbClr val="000000"/>
                  </a:outerShdw>
                </a:effectLst>
              </a:rPr>
              <a:t>MEDIASTINUM INFERIUS</a:t>
            </a:r>
            <a:r>
              <a:rPr lang="sr-Latn-CS" altLang="en-US" sz="2400" b="1">
                <a:solidFill>
                  <a:srgbClr val="FFFF00"/>
                </a:solidFill>
                <a:effectLst>
                  <a:outerShdw blurRad="38100" dist="38100" dir="2700000" algn="tl">
                    <a:srgbClr val="000000"/>
                  </a:outerShdw>
                </a:effectLst>
              </a:rPr>
              <a:t>       Mediastinum medium</a:t>
            </a:r>
            <a:br>
              <a:rPr lang="sr-Latn-CS" altLang="en-US" sz="2400" b="1">
                <a:solidFill>
                  <a:srgbClr val="FFFF00"/>
                </a:solidFill>
                <a:effectLst>
                  <a:outerShdw blurRad="38100" dist="38100" dir="2700000" algn="tl">
                    <a:srgbClr val="000000"/>
                  </a:outerShdw>
                </a:effectLst>
              </a:rPr>
            </a:br>
            <a:r>
              <a:rPr lang="sr-Latn-CS" altLang="en-US" sz="2400" b="1">
                <a:solidFill>
                  <a:srgbClr val="FFFF00"/>
                </a:solidFill>
                <a:effectLst>
                  <a:outerShdw blurRad="38100" dist="38100" dir="2700000" algn="tl">
                    <a:srgbClr val="000000"/>
                  </a:outerShdw>
                </a:effectLst>
              </a:rPr>
              <a:t>                                                          Mediastinum posterius</a:t>
            </a:r>
            <a:endParaRPr lang="en-US" sz="2400" b="1">
              <a:solidFill>
                <a:srgbClr val="FFFF00"/>
              </a:solidFill>
              <a:effectLst>
                <a:outerShdw blurRad="38100" dist="38100" dir="2700000" algn="tl">
                  <a:srgbClr val="000000"/>
                </a:outerShdw>
              </a:effectLst>
            </a:endParaRPr>
          </a:p>
        </p:txBody>
      </p:sp>
      <p:pic>
        <p:nvPicPr>
          <p:cNvPr id="7171" name="Picture 4" descr="medijas"/>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50825" y="1989138"/>
            <a:ext cx="8713788" cy="4248150"/>
          </a:xfrm>
          <a:noFill/>
          <a:ln w="28575">
            <a:solidFill>
              <a:srgbClr val="000000"/>
            </a:solidFill>
            <a:miter lim="800000"/>
            <a:headEnd/>
            <a:tailEnd/>
          </a:ln>
        </p:spPr>
      </p:pic>
    </p:spTree>
  </p:cSld>
  <p:clrMapOvr>
    <a:masterClrMapping/>
  </p:clrMapOvr>
  <p:transition spd="slow">
    <p:diamon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idx="4294967295"/>
          </p:nvPr>
        </p:nvSpPr>
        <p:spPr>
          <a:xfrm>
            <a:off x="500063" y="0"/>
            <a:ext cx="8229600" cy="561975"/>
          </a:xfrm>
        </p:spPr>
        <p:txBody>
          <a:bodyPr/>
          <a:lstStyle/>
          <a:p>
            <a:r>
              <a:rPr lang="en-US" altLang="en-US" sz="2800" b="1" dirty="0">
                <a:solidFill>
                  <a:srgbClr val="FFFF66"/>
                </a:solidFill>
                <a:latin typeface="Book Antiqua" pitchFamily="18" charset="0"/>
              </a:rPr>
              <a:t>LEFT VENTRICLE (</a:t>
            </a:r>
            <a:r>
              <a:rPr lang="sr-Latn-CS" altLang="en-US" sz="2800" b="1" dirty="0">
                <a:solidFill>
                  <a:srgbClr val="FFFF66"/>
                </a:solidFill>
                <a:latin typeface="Book Antiqua" pitchFamily="18" charset="0"/>
              </a:rPr>
              <a:t>VENTRICULUS </a:t>
            </a:r>
            <a:r>
              <a:rPr lang="en-GB" altLang="en-US" sz="2800" b="1" dirty="0">
                <a:solidFill>
                  <a:srgbClr val="FFFF66"/>
                </a:solidFill>
                <a:latin typeface="Book Antiqua" pitchFamily="18" charset="0"/>
              </a:rPr>
              <a:t>SINIS</a:t>
            </a:r>
            <a:r>
              <a:rPr lang="sr-Latn-CS" altLang="en-US" sz="2800" b="1" dirty="0">
                <a:solidFill>
                  <a:srgbClr val="FFFF66"/>
                </a:solidFill>
                <a:latin typeface="Book Antiqua" pitchFamily="18" charset="0"/>
              </a:rPr>
              <a:t>TER</a:t>
            </a:r>
            <a:r>
              <a:rPr lang="en-US" altLang="en-US" sz="2800" b="1" dirty="0">
                <a:solidFill>
                  <a:srgbClr val="FFFF66"/>
                </a:solidFill>
                <a:latin typeface="Book Antiqua" pitchFamily="18" charset="0"/>
              </a:rPr>
              <a:t>)</a:t>
            </a:r>
            <a:endParaRPr lang="sr-Latn-CS" altLang="en-US" sz="2800" b="1" dirty="0">
              <a:solidFill>
                <a:srgbClr val="FFFF66"/>
              </a:solidFill>
              <a:latin typeface="Book Antiqua" pitchFamily="18" charset="0"/>
            </a:endParaRPr>
          </a:p>
        </p:txBody>
      </p:sp>
      <p:sp>
        <p:nvSpPr>
          <p:cNvPr id="11268" name="Rectangle 3"/>
          <p:cNvSpPr>
            <a:spLocks noGrp="1" noChangeArrowheads="1"/>
          </p:cNvSpPr>
          <p:nvPr>
            <p:ph type="body" sz="half" idx="4294967295"/>
          </p:nvPr>
        </p:nvSpPr>
        <p:spPr>
          <a:xfrm>
            <a:off x="80045" y="838518"/>
            <a:ext cx="7660307" cy="5949950"/>
          </a:xfrm>
        </p:spPr>
        <p:txBody>
          <a:bodyPr/>
          <a:lstStyle/>
          <a:p>
            <a:pPr>
              <a:lnSpc>
                <a:spcPct val="90000"/>
              </a:lnSpc>
              <a:buFontTx/>
              <a:buNone/>
            </a:pPr>
            <a:endParaRPr lang="sr-Latn-CS" altLang="en-US" sz="1800" b="1" dirty="0">
              <a:latin typeface="Book Antiqua" pitchFamily="18" charset="0"/>
              <a:ea typeface="Book Antiqua" pitchFamily="18" charset="0"/>
              <a:cs typeface="Book Antiqua" pitchFamily="18" charset="0"/>
            </a:endParaRPr>
          </a:p>
          <a:p>
            <a:pPr>
              <a:lnSpc>
                <a:spcPct val="90000"/>
              </a:lnSpc>
              <a:buFontTx/>
              <a:buNone/>
            </a:pPr>
            <a:r>
              <a:rPr lang="en-US" altLang="en-US" sz="1800" b="1" dirty="0">
                <a:latin typeface="Book Antiqua" pitchFamily="18" charset="0"/>
                <a:ea typeface="Book Antiqua" pitchFamily="18" charset="0"/>
                <a:cs typeface="Book Antiqua" pitchFamily="18" charset="0"/>
              </a:rPr>
              <a:t>* </a:t>
            </a:r>
            <a:r>
              <a:rPr lang="en-GB" altLang="en-US" sz="1800" b="1" dirty="0">
                <a:latin typeface="Book Antiqua" pitchFamily="18" charset="0"/>
                <a:ea typeface="Book Antiqua" pitchFamily="18" charset="0"/>
                <a:cs typeface="Book Antiqua" pitchFamily="18" charset="0"/>
              </a:rPr>
              <a:t>The base of left ventricle contains two orifices</a:t>
            </a:r>
            <a:r>
              <a:rPr lang="sr-Latn-CS" altLang="en-US" sz="1800" b="1" dirty="0">
                <a:latin typeface="Book Antiqua" pitchFamily="18" charset="0"/>
                <a:ea typeface="Book Antiqua" pitchFamily="18" charset="0"/>
                <a:cs typeface="Book Antiqua" pitchFamily="18" charset="0"/>
              </a:rPr>
              <a:t>:</a:t>
            </a:r>
          </a:p>
          <a:p>
            <a:pPr>
              <a:lnSpc>
                <a:spcPct val="90000"/>
              </a:lnSpc>
              <a:buFontTx/>
              <a:buNone/>
            </a:pPr>
            <a:r>
              <a:rPr lang="sr-Latn-CS" altLang="en-US" sz="1800" b="1" dirty="0">
                <a:latin typeface="Book Antiqua" pitchFamily="18" charset="0"/>
                <a:ea typeface="Book Antiqua" pitchFamily="18" charset="0"/>
                <a:cs typeface="Book Antiqua" pitchFamily="18" charset="0"/>
              </a:rPr>
              <a:t>	</a:t>
            </a:r>
          </a:p>
          <a:p>
            <a:pPr>
              <a:lnSpc>
                <a:spcPct val="90000"/>
              </a:lnSpc>
              <a:buFontTx/>
              <a:buAutoNum type="arabicParenR"/>
            </a:pPr>
            <a:r>
              <a:rPr lang="en-GB" altLang="en-US" sz="1800" b="1" dirty="0">
                <a:solidFill>
                  <a:srgbClr val="FFFF66"/>
                </a:solidFill>
                <a:latin typeface="Book Antiqua" pitchFamily="18" charset="0"/>
                <a:ea typeface="Book Antiqua" pitchFamily="18" charset="0"/>
                <a:cs typeface="Book Antiqua" pitchFamily="18" charset="0"/>
              </a:rPr>
              <a:t>Left atrioventricular orifice</a:t>
            </a:r>
            <a:br>
              <a:rPr lang="en-GB" altLang="en-US" sz="1800" b="1" dirty="0">
                <a:solidFill>
                  <a:srgbClr val="FFFF66"/>
                </a:solidFill>
                <a:latin typeface="Book Antiqua" pitchFamily="18" charset="0"/>
                <a:ea typeface="Book Antiqua" pitchFamily="18" charset="0"/>
                <a:cs typeface="Book Antiqua" pitchFamily="18" charset="0"/>
              </a:rPr>
            </a:br>
            <a:r>
              <a:rPr lang="en-GB" altLang="en-US" sz="1800" b="1" dirty="0">
                <a:solidFill>
                  <a:srgbClr val="FFFF66"/>
                </a:solidFill>
                <a:latin typeface="Book Antiqua" pitchFamily="18" charset="0"/>
                <a:ea typeface="Book Antiqua" pitchFamily="18" charset="0"/>
                <a:cs typeface="Book Antiqua" pitchFamily="18" charset="0"/>
              </a:rPr>
              <a:t>(</a:t>
            </a:r>
            <a:r>
              <a:rPr lang="sr-Latn-CS" altLang="en-US" sz="1800" b="1" dirty="0">
                <a:solidFill>
                  <a:srgbClr val="FFFF66"/>
                </a:solidFill>
                <a:latin typeface="Book Antiqua" pitchFamily="18" charset="0"/>
                <a:ea typeface="Book Antiqua" pitchFamily="18" charset="0"/>
                <a:cs typeface="Book Antiqua" pitchFamily="18" charset="0"/>
              </a:rPr>
              <a:t>ostim </a:t>
            </a:r>
            <a:r>
              <a:rPr lang="sr-Latn-CS" altLang="en-US" sz="1800" b="1" dirty="0" err="1">
                <a:solidFill>
                  <a:srgbClr val="FFFF66"/>
                </a:solidFill>
                <a:latin typeface="Book Antiqua" pitchFamily="18" charset="0"/>
                <a:ea typeface="Book Antiqua" pitchFamily="18" charset="0"/>
                <a:cs typeface="Book Antiqua" pitchFamily="18" charset="0"/>
              </a:rPr>
              <a:t>atrioventiculare</a:t>
            </a:r>
            <a:r>
              <a:rPr lang="sr-Latn-CS" altLang="en-US" sz="1800" b="1" dirty="0">
                <a:solidFill>
                  <a:srgbClr val="FFFF66"/>
                </a:solidFill>
                <a:latin typeface="Book Antiqua" pitchFamily="18" charset="0"/>
                <a:ea typeface="Book Antiqua" pitchFamily="18" charset="0"/>
                <a:cs typeface="Book Antiqua" pitchFamily="18" charset="0"/>
              </a:rPr>
              <a:t> </a:t>
            </a:r>
            <a:r>
              <a:rPr lang="en-GB" altLang="en-US" sz="1800" b="1" dirty="0" err="1">
                <a:solidFill>
                  <a:srgbClr val="FFFF66"/>
                </a:solidFill>
                <a:latin typeface="Book Antiqua" pitchFamily="18" charset="0"/>
                <a:ea typeface="Book Antiqua" pitchFamily="18" charset="0"/>
                <a:cs typeface="Book Antiqua" pitchFamily="18" charset="0"/>
              </a:rPr>
              <a:t>sinis</a:t>
            </a:r>
            <a:r>
              <a:rPr lang="sr-Latn-CS" altLang="en-US" sz="1800" b="1" dirty="0" err="1">
                <a:solidFill>
                  <a:srgbClr val="FFFF66"/>
                </a:solidFill>
                <a:latin typeface="Book Antiqua" pitchFamily="18" charset="0"/>
                <a:ea typeface="Book Antiqua" pitchFamily="18" charset="0"/>
                <a:cs typeface="Book Antiqua" pitchFamily="18" charset="0"/>
              </a:rPr>
              <a:t>trum</a:t>
            </a:r>
            <a:r>
              <a:rPr lang="en-GB" altLang="en-US" sz="1800" b="1" dirty="0">
                <a:solidFill>
                  <a:srgbClr val="FFFF66"/>
                </a:solidFill>
                <a:latin typeface="Book Antiqua" pitchFamily="18" charset="0"/>
                <a:ea typeface="Book Antiqua" pitchFamily="18" charset="0"/>
                <a:cs typeface="Book Antiqua" pitchFamily="18" charset="0"/>
              </a:rPr>
              <a:t>)</a:t>
            </a:r>
          </a:p>
          <a:p>
            <a:pPr marL="0" indent="0">
              <a:lnSpc>
                <a:spcPct val="90000"/>
              </a:lnSpc>
              <a:buNone/>
            </a:pPr>
            <a:endParaRPr lang="sr-Latn-CS" altLang="en-US" sz="1800" b="1" dirty="0">
              <a:solidFill>
                <a:srgbClr val="FFFF66"/>
              </a:solidFill>
              <a:latin typeface="Book Antiqua" pitchFamily="18" charset="0"/>
              <a:ea typeface="Book Antiqua" pitchFamily="18" charset="0"/>
              <a:cs typeface="Book Antiqua" pitchFamily="18" charset="0"/>
            </a:endParaRPr>
          </a:p>
          <a:p>
            <a:pPr marL="0" indent="0">
              <a:lnSpc>
                <a:spcPct val="90000"/>
              </a:lnSpc>
              <a:buNone/>
            </a:pPr>
            <a:r>
              <a:rPr lang="en-GB" altLang="en-US" sz="1800" b="1" dirty="0">
                <a:solidFill>
                  <a:srgbClr val="FFFF66"/>
                </a:solidFill>
                <a:latin typeface="Book Antiqua" pitchFamily="18" charset="0"/>
                <a:ea typeface="Book Antiqua" pitchFamily="18" charset="0"/>
                <a:cs typeface="Book Antiqua" pitchFamily="18" charset="0"/>
              </a:rPr>
              <a:t>2)   Aortic orifice</a:t>
            </a:r>
            <a:br>
              <a:rPr lang="en-GB" altLang="en-US" sz="1800" b="1" dirty="0">
                <a:solidFill>
                  <a:srgbClr val="FFFF66"/>
                </a:solidFill>
                <a:latin typeface="Book Antiqua" pitchFamily="18" charset="0"/>
                <a:ea typeface="Book Antiqua" pitchFamily="18" charset="0"/>
                <a:cs typeface="Book Antiqua" pitchFamily="18" charset="0"/>
              </a:rPr>
            </a:br>
            <a:r>
              <a:rPr lang="en-GB" altLang="en-US" sz="1800" b="1" dirty="0">
                <a:solidFill>
                  <a:srgbClr val="FFFF66"/>
                </a:solidFill>
                <a:latin typeface="Book Antiqua" pitchFamily="18" charset="0"/>
                <a:ea typeface="Book Antiqua" pitchFamily="18" charset="0"/>
                <a:cs typeface="Book Antiqua" pitchFamily="18" charset="0"/>
              </a:rPr>
              <a:t>      (</a:t>
            </a:r>
            <a:r>
              <a:rPr lang="sr-Latn-CS" altLang="en-US" sz="1800" b="1" dirty="0" err="1">
                <a:solidFill>
                  <a:srgbClr val="FFFF66"/>
                </a:solidFill>
                <a:latin typeface="Book Antiqua" pitchFamily="18" charset="0"/>
                <a:ea typeface="Book Antiqua" pitchFamily="18" charset="0"/>
                <a:cs typeface="Book Antiqua" pitchFamily="18" charset="0"/>
              </a:rPr>
              <a:t>ostium</a:t>
            </a:r>
            <a:r>
              <a:rPr lang="sr-Latn-CS" altLang="en-US" sz="1800" b="1" dirty="0">
                <a:solidFill>
                  <a:srgbClr val="FFFF66"/>
                </a:solidFill>
                <a:latin typeface="Book Antiqua" pitchFamily="18" charset="0"/>
                <a:ea typeface="Book Antiqua" pitchFamily="18" charset="0"/>
                <a:cs typeface="Book Antiqua" pitchFamily="18" charset="0"/>
              </a:rPr>
              <a:t> </a:t>
            </a:r>
            <a:r>
              <a:rPr lang="en-GB" altLang="en-US" sz="1800" b="1" dirty="0">
                <a:solidFill>
                  <a:srgbClr val="FFFF66"/>
                </a:solidFill>
                <a:latin typeface="Book Antiqua" pitchFamily="18" charset="0"/>
                <a:ea typeface="Book Antiqua" pitchFamily="18" charset="0"/>
                <a:cs typeface="Book Antiqua" pitchFamily="18" charset="0"/>
              </a:rPr>
              <a:t>aortae)</a:t>
            </a:r>
            <a:endParaRPr lang="sr-Latn-CS" altLang="en-US" sz="1800" b="1" dirty="0">
              <a:solidFill>
                <a:srgbClr val="FFFF66"/>
              </a:solidFill>
              <a:latin typeface="Book Antiqua" pitchFamily="18" charset="0"/>
              <a:ea typeface="Book Antiqua" pitchFamily="18" charset="0"/>
              <a:cs typeface="Book Antiqua" pitchFamily="18" charset="0"/>
            </a:endParaRPr>
          </a:p>
          <a:p>
            <a:pPr>
              <a:lnSpc>
                <a:spcPct val="90000"/>
              </a:lnSpc>
              <a:buFontTx/>
              <a:buNone/>
            </a:pPr>
            <a:endParaRPr lang="sr-Latn-CS" altLang="en-US" sz="1600" dirty="0">
              <a:latin typeface="Book Antiqua" pitchFamily="18" charset="0"/>
              <a:ea typeface="Book Antiqua" pitchFamily="18" charset="0"/>
              <a:cs typeface="Book Antiqua" pitchFamily="18" charset="0"/>
            </a:endParaRPr>
          </a:p>
        </p:txBody>
      </p:sp>
      <p:pic>
        <p:nvPicPr>
          <p:cNvPr id="2" name="Picture 43">
            <a:extLst>
              <a:ext uri="{FF2B5EF4-FFF2-40B4-BE49-F238E27FC236}">
                <a16:creationId xmlns:a16="http://schemas.microsoft.com/office/drawing/2014/main" id="{0AEED18B-0C3B-B935-93B9-8FB8D604BE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00" t="20168" r="33678" b="22540"/>
          <a:stretch>
            <a:fillRect/>
          </a:stretch>
        </p:blipFill>
        <p:spPr bwMode="auto">
          <a:xfrm>
            <a:off x="4407817" y="2132856"/>
            <a:ext cx="4656138"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21260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468313" y="188913"/>
            <a:ext cx="8229600" cy="561975"/>
          </a:xfrm>
        </p:spPr>
        <p:txBody>
          <a:bodyPr/>
          <a:lstStyle/>
          <a:p>
            <a:r>
              <a:rPr lang="en-US" altLang="en-US" sz="2800" b="1" dirty="0">
                <a:solidFill>
                  <a:srgbClr val="FFFF66"/>
                </a:solidFill>
                <a:latin typeface="Book Antiqua" pitchFamily="18" charset="0"/>
              </a:rPr>
              <a:t>LEFT VENTRICLE (</a:t>
            </a:r>
            <a:r>
              <a:rPr lang="sr-Latn-CS" altLang="en-US" sz="2800" b="1" dirty="0">
                <a:solidFill>
                  <a:srgbClr val="FFFF66"/>
                </a:solidFill>
                <a:latin typeface="Book Antiqua" pitchFamily="18" charset="0"/>
              </a:rPr>
              <a:t>VENTRICULUS SINISTER</a:t>
            </a:r>
            <a:r>
              <a:rPr lang="en-US" altLang="en-US" sz="2800" b="1" dirty="0">
                <a:solidFill>
                  <a:srgbClr val="FFFF66"/>
                </a:solidFill>
                <a:latin typeface="Book Antiqua" pitchFamily="18" charset="0"/>
              </a:rPr>
              <a:t>)</a:t>
            </a:r>
          </a:p>
        </p:txBody>
      </p:sp>
      <p:sp>
        <p:nvSpPr>
          <p:cNvPr id="16387" name="Rectangle 4"/>
          <p:cNvSpPr>
            <a:spLocks noGrp="1" noChangeArrowheads="1"/>
          </p:cNvSpPr>
          <p:nvPr>
            <p:ph type="body" sz="half" idx="4294967295"/>
          </p:nvPr>
        </p:nvSpPr>
        <p:spPr>
          <a:xfrm>
            <a:off x="35496" y="692150"/>
            <a:ext cx="5726112" cy="5949950"/>
          </a:xfrm>
        </p:spPr>
        <p:txBody>
          <a:bodyPr/>
          <a:lstStyle/>
          <a:p>
            <a:pPr>
              <a:buFontTx/>
              <a:buNone/>
            </a:pPr>
            <a:endParaRPr lang="sr-Latn-CS" altLang="en-US" sz="1700" b="1" dirty="0">
              <a:latin typeface="Book Antiqua" pitchFamily="18" charset="0"/>
              <a:ea typeface="Book Antiqua" pitchFamily="18" charset="0"/>
              <a:cs typeface="Book Antiqua" pitchFamily="18" charset="0"/>
            </a:endParaRPr>
          </a:p>
          <a:p>
            <a:pPr>
              <a:buFontTx/>
              <a:buNone/>
            </a:pPr>
            <a:r>
              <a:rPr lang="en-GB" altLang="en-US" sz="1700" b="1" dirty="0">
                <a:latin typeface="Book Antiqua" pitchFamily="18" charset="0"/>
                <a:ea typeface="Book Antiqua" pitchFamily="18" charset="0"/>
                <a:cs typeface="Book Antiqua" pitchFamily="18" charset="0"/>
              </a:rPr>
              <a:t>1)  </a:t>
            </a:r>
            <a:r>
              <a:rPr lang="en-GB" altLang="en-US" sz="1700" b="1" dirty="0">
                <a:solidFill>
                  <a:srgbClr val="FFFF66"/>
                </a:solidFill>
                <a:latin typeface="Book Antiqua" pitchFamily="18" charset="0"/>
                <a:ea typeface="Book Antiqua" pitchFamily="18" charset="0"/>
                <a:cs typeface="Book Antiqua" pitchFamily="18" charset="0"/>
              </a:rPr>
              <a:t>Left </a:t>
            </a:r>
            <a:r>
              <a:rPr lang="en-GB" altLang="en-US" sz="1700" b="1" dirty="0" err="1">
                <a:solidFill>
                  <a:srgbClr val="FFFF66"/>
                </a:solidFill>
                <a:latin typeface="Book Antiqua" pitchFamily="18" charset="0"/>
                <a:ea typeface="Book Antiqua" pitchFamily="18" charset="0"/>
                <a:cs typeface="Book Antiqua" pitchFamily="18" charset="0"/>
              </a:rPr>
              <a:t>atrioventricular</a:t>
            </a:r>
            <a:r>
              <a:rPr lang="en-GB" altLang="en-US" sz="1700" b="1" dirty="0">
                <a:solidFill>
                  <a:srgbClr val="FFFF66"/>
                </a:solidFill>
                <a:latin typeface="Book Antiqua" pitchFamily="18" charset="0"/>
                <a:ea typeface="Book Antiqua" pitchFamily="18" charset="0"/>
                <a:cs typeface="Book Antiqua" pitchFamily="18" charset="0"/>
              </a:rPr>
              <a:t> orifice</a:t>
            </a:r>
            <a:br>
              <a:rPr lang="en-GB" altLang="en-US" sz="1700" b="1" dirty="0">
                <a:solidFill>
                  <a:srgbClr val="FFFF66"/>
                </a:solidFill>
                <a:latin typeface="Book Antiqua" pitchFamily="18" charset="0"/>
                <a:ea typeface="Book Antiqua" pitchFamily="18" charset="0"/>
                <a:cs typeface="Book Antiqua" pitchFamily="18" charset="0"/>
              </a:rPr>
            </a:br>
            <a:r>
              <a:rPr lang="sr-Latn-CS" altLang="en-US" sz="1700" b="1" u="sng" dirty="0">
                <a:solidFill>
                  <a:srgbClr val="FFFF66"/>
                </a:solidFill>
                <a:latin typeface="Book Antiqua" pitchFamily="18" charset="0"/>
                <a:ea typeface="Book Antiqua" pitchFamily="18" charset="0"/>
                <a:cs typeface="Book Antiqua" pitchFamily="18" charset="0"/>
              </a:rPr>
              <a:t>ostim atrioventiculare sinistrum</a:t>
            </a:r>
            <a:r>
              <a:rPr lang="en-GB" altLang="en-US" sz="1700" b="1" u="sng" dirty="0">
                <a:solidFill>
                  <a:srgbClr val="FFFF66"/>
                </a:solidFill>
                <a:latin typeface="Book Antiqua" pitchFamily="18" charset="0"/>
                <a:ea typeface="Book Antiqua" pitchFamily="18" charset="0"/>
                <a:cs typeface="Book Antiqua" pitchFamily="18" charset="0"/>
              </a:rPr>
              <a:t> </a:t>
            </a:r>
            <a:r>
              <a:rPr lang="sr-Latn-CS" altLang="en-US" sz="1700" dirty="0">
                <a:latin typeface="Book Antiqua" pitchFamily="18" charset="0"/>
                <a:ea typeface="Book Antiqua" pitchFamily="18" charset="0"/>
                <a:cs typeface="Book Antiqua" pitchFamily="18" charset="0"/>
              </a:rPr>
              <a:t>(35 – 40 mm)</a:t>
            </a:r>
          </a:p>
          <a:p>
            <a:pPr>
              <a:buFontTx/>
              <a:buNone/>
            </a:pPr>
            <a:r>
              <a:rPr lang="en-US" altLang="en-US" sz="1700" dirty="0">
                <a:latin typeface="Book Antiqua" pitchFamily="18" charset="0"/>
                <a:ea typeface="Book Antiqua" pitchFamily="18" charset="0"/>
                <a:cs typeface="Book Antiqua" pitchFamily="18" charset="0"/>
              </a:rPr>
              <a:t>- this orifice is guarded by:</a:t>
            </a:r>
            <a:endParaRPr lang="sr-Latn-CS" altLang="en-US" sz="1700" dirty="0">
              <a:latin typeface="Book Antiqua" pitchFamily="18" charset="0"/>
              <a:ea typeface="Book Antiqua" pitchFamily="18" charset="0"/>
              <a:cs typeface="Book Antiqua" pitchFamily="18" charset="0"/>
            </a:endParaRPr>
          </a:p>
          <a:p>
            <a:pPr>
              <a:buFontTx/>
              <a:buNone/>
            </a:pPr>
            <a:r>
              <a:rPr lang="en-GB" altLang="en-US" sz="1700"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valva atrioventricularis sinistra</a:t>
            </a:r>
          </a:p>
          <a:p>
            <a:pPr>
              <a:buFontTx/>
              <a:buNone/>
            </a:pPr>
            <a:r>
              <a:rPr lang="sr-Latn-CS" altLang="en-US" sz="1700" b="1" dirty="0">
                <a:solidFill>
                  <a:srgbClr val="FFFF66"/>
                </a:solidFill>
                <a:latin typeface="Book Antiqua" pitchFamily="18" charset="0"/>
                <a:ea typeface="Book Antiqua" pitchFamily="18" charset="0"/>
                <a:cs typeface="Book Antiqua" pitchFamily="18" charset="0"/>
              </a:rPr>
              <a:t>   </a:t>
            </a:r>
            <a:r>
              <a:rPr lang="en-GB" altLang="en-US" sz="1700" b="1" dirty="0">
                <a:solidFill>
                  <a:srgbClr val="FFFF66"/>
                </a:solidFill>
                <a:latin typeface="Book Antiqua" pitchFamily="18" charset="0"/>
                <a:ea typeface="Book Antiqua" pitchFamily="18" charset="0"/>
                <a:cs typeface="Book Antiqua" pitchFamily="18" charset="0"/>
              </a:rPr>
              <a:t>	  </a:t>
            </a:r>
            <a:r>
              <a:rPr lang="sr-Latn-CS" altLang="en-US" sz="1700" b="1" dirty="0">
                <a:solidFill>
                  <a:srgbClr val="FFFF66"/>
                </a:solidFill>
                <a:latin typeface="Book Antiqua" pitchFamily="18" charset="0"/>
                <a:ea typeface="Book Antiqua" pitchFamily="18" charset="0"/>
                <a:cs typeface="Book Antiqua" pitchFamily="18" charset="0"/>
              </a:rPr>
              <a:t>(valvula bicuspidalis</a:t>
            </a:r>
            <a:r>
              <a:rPr lang="en-GB" altLang="en-US" sz="1700" b="1" dirty="0">
                <a:solidFill>
                  <a:srgbClr val="FFFF66"/>
                </a:solidFill>
                <a:latin typeface="Book Antiqua" pitchFamily="18" charset="0"/>
                <a:ea typeface="Book Antiqua" pitchFamily="18" charset="0"/>
                <a:cs typeface="Book Antiqua" pitchFamily="18" charset="0"/>
              </a:rPr>
              <a:t> s. </a:t>
            </a:r>
            <a:r>
              <a:rPr lang="en-GB" altLang="en-US" sz="1700" b="1" dirty="0" err="1">
                <a:solidFill>
                  <a:srgbClr val="FFFF66"/>
                </a:solidFill>
                <a:latin typeface="Book Antiqua" pitchFamily="18" charset="0"/>
                <a:ea typeface="Book Antiqua" pitchFamily="18" charset="0"/>
                <a:cs typeface="Book Antiqua" pitchFamily="18" charset="0"/>
              </a:rPr>
              <a:t>mitralis</a:t>
            </a:r>
            <a:r>
              <a:rPr lang="sr-Latn-CS" altLang="en-US" sz="1700" b="1" dirty="0">
                <a:solidFill>
                  <a:srgbClr val="FFFF66"/>
                </a:solidFill>
                <a:latin typeface="Book Antiqua" pitchFamily="18" charset="0"/>
                <a:ea typeface="Book Antiqua" pitchFamily="18" charset="0"/>
                <a:cs typeface="Book Antiqua" pitchFamily="18" charset="0"/>
              </a:rPr>
              <a:t>)</a:t>
            </a:r>
            <a:r>
              <a:rPr lang="en-GB" altLang="en-US" sz="1700" b="1" dirty="0">
                <a:solidFill>
                  <a:srgbClr val="FFFF66"/>
                </a:solidFill>
                <a:latin typeface="Book Antiqua" pitchFamily="18" charset="0"/>
                <a:ea typeface="Book Antiqua" pitchFamily="18" charset="0"/>
                <a:cs typeface="Book Antiqua" pitchFamily="18" charset="0"/>
              </a:rPr>
              <a:t> – </a:t>
            </a:r>
            <a:br>
              <a:rPr lang="en-GB" altLang="en-US" sz="1700" b="1" dirty="0">
                <a:solidFill>
                  <a:srgbClr val="FFFF66"/>
                </a:solidFill>
                <a:latin typeface="Book Antiqua" pitchFamily="18" charset="0"/>
                <a:ea typeface="Book Antiqua" pitchFamily="18" charset="0"/>
                <a:cs typeface="Book Antiqua" pitchFamily="18" charset="0"/>
              </a:rPr>
            </a:br>
            <a:r>
              <a:rPr lang="en-GB" altLang="en-US" sz="1700" b="1" dirty="0">
                <a:solidFill>
                  <a:srgbClr val="FFFF66"/>
                </a:solidFill>
                <a:latin typeface="Book Antiqua" pitchFamily="18" charset="0"/>
                <a:ea typeface="Book Antiqua" pitchFamily="18" charset="0"/>
                <a:cs typeface="Book Antiqua" pitchFamily="18" charset="0"/>
              </a:rPr>
              <a:t>   </a:t>
            </a:r>
            <a:r>
              <a:rPr lang="en-GB" altLang="en-US" sz="1700" b="1" dirty="0" err="1">
                <a:solidFill>
                  <a:srgbClr val="FFFF66"/>
                </a:solidFill>
                <a:latin typeface="Book Antiqua" pitchFamily="18" charset="0"/>
                <a:ea typeface="Book Antiqua" pitchFamily="18" charset="0"/>
                <a:cs typeface="Book Antiqua" pitchFamily="18" charset="0"/>
              </a:rPr>
              <a:t>bicuspidal</a:t>
            </a:r>
            <a:r>
              <a:rPr lang="en-GB" altLang="en-US" sz="1700" b="1" dirty="0">
                <a:solidFill>
                  <a:srgbClr val="FFFF66"/>
                </a:solidFill>
                <a:latin typeface="Book Antiqua" pitchFamily="18" charset="0"/>
                <a:ea typeface="Book Antiqua" pitchFamily="18" charset="0"/>
                <a:cs typeface="Book Antiqua" pitchFamily="18" charset="0"/>
              </a:rPr>
              <a:t> s. mitral valve</a:t>
            </a:r>
            <a:endParaRPr lang="sr-Latn-CS" altLang="en-US" sz="1700" b="1" dirty="0">
              <a:solidFill>
                <a:srgbClr val="FFFF66"/>
              </a:solidFill>
              <a:latin typeface="Book Antiqua" pitchFamily="18" charset="0"/>
              <a:ea typeface="Book Antiqua" pitchFamily="18" charset="0"/>
              <a:cs typeface="Book Antiqua" pitchFamily="18" charset="0"/>
            </a:endParaRPr>
          </a:p>
          <a:p>
            <a:pPr>
              <a:buFontTx/>
              <a:buNone/>
            </a:pP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 it consists of 2 cusps (</a:t>
            </a:r>
            <a:r>
              <a:rPr lang="en-GB" altLang="en-US" sz="1700" b="1" dirty="0" err="1">
                <a:latin typeface="Book Antiqua" pitchFamily="18" charset="0"/>
                <a:ea typeface="Book Antiqua" pitchFamily="18" charset="0"/>
                <a:cs typeface="Book Antiqua" pitchFamily="18" charset="0"/>
              </a:rPr>
              <a:t>cuspis</a:t>
            </a:r>
            <a:r>
              <a:rPr lang="en-GB" altLang="en-US" sz="1700" b="1" dirty="0">
                <a:latin typeface="Book Antiqua" pitchFamily="18" charset="0"/>
                <a:ea typeface="Book Antiqua" pitchFamily="18" charset="0"/>
                <a:cs typeface="Book Antiqua" pitchFamily="18" charset="0"/>
              </a:rPr>
              <a:t>):</a:t>
            </a:r>
            <a:br>
              <a:rPr lang="en-GB" altLang="en-US" sz="1700" b="1" dirty="0">
                <a:latin typeface="Book Antiqua" pitchFamily="18" charset="0"/>
                <a:ea typeface="Book Antiqua" pitchFamily="18" charset="0"/>
                <a:cs typeface="Book Antiqua" pitchFamily="18" charset="0"/>
              </a:rPr>
            </a:br>
            <a:r>
              <a:rPr lang="en-GB" altLang="en-US" sz="1700" b="1" dirty="0">
                <a:latin typeface="Book Antiqua" pitchFamily="18" charset="0"/>
                <a:ea typeface="Book Antiqua" pitchFamily="18" charset="0"/>
                <a:cs typeface="Book Antiqua" pitchFamily="18" charset="0"/>
              </a:rPr>
              <a:t>         - anterior cusp</a:t>
            </a:r>
            <a:br>
              <a:rPr lang="en-GB" altLang="en-US" sz="1700" b="1" dirty="0">
                <a:latin typeface="Book Antiqua" pitchFamily="18" charset="0"/>
                <a:ea typeface="Book Antiqua" pitchFamily="18" charset="0"/>
                <a:cs typeface="Book Antiqua" pitchFamily="18" charset="0"/>
              </a:rPr>
            </a:br>
            <a:r>
              <a:rPr lang="en-GB" altLang="en-US" sz="1700" b="1" dirty="0">
                <a:latin typeface="Book Antiqua" pitchFamily="18" charset="0"/>
                <a:ea typeface="Book Antiqua" pitchFamily="18" charset="0"/>
                <a:cs typeface="Book Antiqua" pitchFamily="18" charset="0"/>
              </a:rPr>
              <a:t>         - posterior cusp</a:t>
            </a:r>
          </a:p>
          <a:p>
            <a:pPr>
              <a:buFontTx/>
              <a:buNone/>
            </a:pPr>
            <a:r>
              <a:rPr lang="sr-Latn-CS" altLang="en-US" sz="1700" dirty="0">
                <a:latin typeface="Book Antiqua" pitchFamily="18" charset="0"/>
                <a:ea typeface="Book Antiqua" pitchFamily="18" charset="0"/>
                <a:cs typeface="Book Antiqua" pitchFamily="18" charset="0"/>
              </a:rPr>
              <a:t>-</a:t>
            </a:r>
            <a:r>
              <a:rPr lang="en-US" altLang="en-US" sz="1700"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Each cusp is connected to corresponding papillary</a:t>
            </a:r>
          </a:p>
          <a:p>
            <a:pPr>
              <a:buFontTx/>
              <a:buNone/>
            </a:pPr>
            <a:r>
              <a:rPr lang="en-GB" altLang="en-US" sz="1700" dirty="0">
                <a:latin typeface="Book Antiqua" pitchFamily="18" charset="0"/>
                <a:ea typeface="Book Antiqua" pitchFamily="18" charset="0"/>
                <a:cs typeface="Book Antiqua" pitchFamily="18" charset="0"/>
              </a:rPr>
              <a:t>  muscle by fibrous cords</a:t>
            </a: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a:t>
            </a:r>
            <a:r>
              <a:rPr lang="sr-Latn-CS" altLang="en-US" sz="1700" b="1" dirty="0" err="1">
                <a:latin typeface="Book Antiqua" pitchFamily="18" charset="0"/>
                <a:ea typeface="Book Antiqua" pitchFamily="18" charset="0"/>
                <a:cs typeface="Book Antiqua" pitchFamily="18" charset="0"/>
              </a:rPr>
              <a:t>chordae</a:t>
            </a:r>
            <a:r>
              <a:rPr lang="en-GB" altLang="en-US" sz="1700" b="1"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tendineae</a:t>
            </a:r>
            <a:r>
              <a:rPr lang="en-US" altLang="en-US" sz="1700" dirty="0">
                <a:latin typeface="Book Antiqua" pitchFamily="18" charset="0"/>
                <a:ea typeface="Book Antiqua" pitchFamily="18" charset="0"/>
                <a:cs typeface="Book Antiqua" pitchFamily="18" charset="0"/>
              </a:rPr>
              <a:t>)</a:t>
            </a:r>
            <a:endParaRPr lang="sr-Latn-CS" altLang="en-US" sz="1700" dirty="0">
              <a:solidFill>
                <a:schemeClr val="hlink"/>
              </a:solidFill>
              <a:latin typeface="Book Antiqua" pitchFamily="18" charset="0"/>
              <a:ea typeface="Book Antiqua" pitchFamily="18" charset="0"/>
              <a:cs typeface="Book Antiqua" pitchFamily="18" charset="0"/>
            </a:endParaRPr>
          </a:p>
          <a:p>
            <a:pPr>
              <a:buFontTx/>
              <a:buNone/>
            </a:pPr>
            <a:r>
              <a:rPr lang="en-GB" altLang="en-US" sz="1700" dirty="0">
                <a:solidFill>
                  <a:schemeClr val="hlink"/>
                </a:solidFill>
                <a:latin typeface="Book Antiqua" pitchFamily="18" charset="0"/>
                <a:ea typeface="Book Antiqua" pitchFamily="18" charset="0"/>
                <a:cs typeface="Book Antiqua" pitchFamily="18" charset="0"/>
              </a:rPr>
              <a:t>- </a:t>
            </a:r>
            <a:r>
              <a:rPr lang="en-GB" sz="1700" dirty="0">
                <a:latin typeface="Book Antiqua" panose="02040602050305030304" pitchFamily="18" charset="0"/>
              </a:rPr>
              <a:t>They close during the start of </a:t>
            </a:r>
            <a:r>
              <a:rPr lang="en-GB" sz="1700" b="1" dirty="0">
                <a:latin typeface="Book Antiqua" panose="02040602050305030304" pitchFamily="18" charset="0"/>
              </a:rPr>
              <a:t>ventricular</a:t>
            </a:r>
          </a:p>
          <a:p>
            <a:pPr>
              <a:buFontTx/>
              <a:buNone/>
            </a:pPr>
            <a:r>
              <a:rPr lang="en-GB" sz="1700" b="1" dirty="0">
                <a:latin typeface="Book Antiqua" panose="02040602050305030304" pitchFamily="18" charset="0"/>
              </a:rPr>
              <a:t>   contraction</a:t>
            </a:r>
            <a:r>
              <a:rPr lang="en-GB" sz="1700" dirty="0">
                <a:latin typeface="Book Antiqua" panose="02040602050305030304" pitchFamily="18" charset="0"/>
              </a:rPr>
              <a:t> (systole), producing the first </a:t>
            </a:r>
          </a:p>
          <a:p>
            <a:pPr>
              <a:buFontTx/>
              <a:buNone/>
            </a:pPr>
            <a:r>
              <a:rPr lang="en-GB" sz="1700" dirty="0">
                <a:latin typeface="Book Antiqua" panose="02040602050305030304" pitchFamily="18" charset="0"/>
              </a:rPr>
              <a:t>   heart sound.</a:t>
            </a:r>
            <a:endParaRPr lang="en-US" altLang="en-US" sz="1700" dirty="0">
              <a:solidFill>
                <a:schemeClr val="hlink"/>
              </a:solidFill>
              <a:latin typeface="Book Antiqua" pitchFamily="18" charset="0"/>
              <a:ea typeface="Book Antiqua" pitchFamily="18" charset="0"/>
              <a:cs typeface="Book Antiqua" pitchFamily="18" charset="0"/>
            </a:endParaRPr>
          </a:p>
        </p:txBody>
      </p:sp>
      <p:pic>
        <p:nvPicPr>
          <p:cNvPr id="16388" name="Picture 43"/>
          <p:cNvPicPr>
            <a:picLocks noChangeAspect="1" noChangeArrowheads="1"/>
          </p:cNvPicPr>
          <p:nvPr/>
        </p:nvPicPr>
        <p:blipFill>
          <a:blip r:embed="rId2" cstate="print"/>
          <a:srcRect l="21400" t="20168" r="33678" b="22540"/>
          <a:stretch>
            <a:fillRect/>
          </a:stretch>
        </p:blipFill>
        <p:spPr bwMode="auto">
          <a:xfrm>
            <a:off x="5046998" y="1628800"/>
            <a:ext cx="4108450" cy="3276600"/>
          </a:xfrm>
          <a:prstGeom prst="rect">
            <a:avLst/>
          </a:prstGeom>
          <a:noFill/>
          <a:ln w="9525">
            <a:noFill/>
            <a:miter lim="800000"/>
            <a:headEnd/>
            <a:tailEnd/>
          </a:ln>
        </p:spPr>
      </p:pic>
      <p:pic>
        <p:nvPicPr>
          <p:cNvPr id="16389" name="Picture 101"/>
          <p:cNvPicPr>
            <a:picLocks noChangeAspect="1" noChangeArrowheads="1"/>
          </p:cNvPicPr>
          <p:nvPr/>
        </p:nvPicPr>
        <p:blipFill>
          <a:blip r:embed="rId3" cstate="print"/>
          <a:srcRect l="31229" t="56088" r="6847" b="8000"/>
          <a:stretch>
            <a:fillRect/>
          </a:stretch>
        </p:blipFill>
        <p:spPr bwMode="auto">
          <a:xfrm>
            <a:off x="3857625" y="4869160"/>
            <a:ext cx="5286375" cy="1914525"/>
          </a:xfrm>
          <a:prstGeom prst="rect">
            <a:avLst/>
          </a:prstGeom>
          <a:noFill/>
          <a:ln w="9525">
            <a:no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57200" y="25400"/>
            <a:ext cx="8229600" cy="561975"/>
          </a:xfrm>
        </p:spPr>
        <p:txBody>
          <a:bodyPr/>
          <a:lstStyle/>
          <a:p>
            <a:r>
              <a:rPr lang="en-US" altLang="en-US" sz="2800" b="1" dirty="0">
                <a:solidFill>
                  <a:srgbClr val="FFFF66"/>
                </a:solidFill>
                <a:latin typeface="Book Antiqua" pitchFamily="18" charset="0"/>
              </a:rPr>
              <a:t>LEFT VENTRICLE (</a:t>
            </a:r>
            <a:r>
              <a:rPr lang="sr-Latn-CS" altLang="en-US" sz="2800" b="1" dirty="0">
                <a:solidFill>
                  <a:srgbClr val="FFFF66"/>
                </a:solidFill>
                <a:latin typeface="Book Antiqua" pitchFamily="18" charset="0"/>
              </a:rPr>
              <a:t>VENTRICULUS SINISTER</a:t>
            </a:r>
            <a:r>
              <a:rPr lang="en-US" altLang="en-US" sz="2800" b="1" dirty="0">
                <a:solidFill>
                  <a:srgbClr val="FFFF66"/>
                </a:solidFill>
                <a:latin typeface="Book Antiqua" pitchFamily="18" charset="0"/>
              </a:rPr>
              <a:t>)</a:t>
            </a:r>
          </a:p>
        </p:txBody>
      </p:sp>
      <p:sp>
        <p:nvSpPr>
          <p:cNvPr id="17411" name="Rectangle 4"/>
          <p:cNvSpPr>
            <a:spLocks noGrp="1" noChangeArrowheads="1"/>
          </p:cNvSpPr>
          <p:nvPr>
            <p:ph type="body" sz="half" idx="4294967295"/>
          </p:nvPr>
        </p:nvSpPr>
        <p:spPr>
          <a:xfrm>
            <a:off x="9524" y="454025"/>
            <a:ext cx="6146651" cy="5949950"/>
          </a:xfrm>
        </p:spPr>
        <p:txBody>
          <a:bodyPr/>
          <a:lstStyle/>
          <a:p>
            <a:pPr>
              <a:buFontTx/>
              <a:buNone/>
            </a:pPr>
            <a:endParaRPr lang="sr-Latn-CS" altLang="en-US" sz="1600" dirty="0">
              <a:solidFill>
                <a:schemeClr val="hlink"/>
              </a:solidFill>
            </a:endParaRPr>
          </a:p>
          <a:p>
            <a:pPr>
              <a:buFontTx/>
              <a:buNone/>
            </a:pPr>
            <a:r>
              <a:rPr lang="en-US" altLang="en-US" sz="1700" dirty="0">
                <a:latin typeface="Book Antiqua" pitchFamily="18" charset="0"/>
                <a:ea typeface="Book Antiqua" pitchFamily="18" charset="0"/>
                <a:cs typeface="Book Antiqua" pitchFamily="18" charset="0"/>
              </a:rPr>
              <a:t>2)</a:t>
            </a:r>
            <a:r>
              <a:rPr lang="sr-Latn-CS" altLang="en-US" sz="1700" dirty="0">
                <a:latin typeface="Book Antiqua" pitchFamily="18" charset="0"/>
                <a:ea typeface="Book Antiqua" pitchFamily="18" charset="0"/>
                <a:cs typeface="Book Antiqua" pitchFamily="18" charset="0"/>
              </a:rPr>
              <a:t> </a:t>
            </a:r>
            <a:r>
              <a:rPr lang="en-GB" altLang="en-US" sz="1700" b="1" dirty="0">
                <a:latin typeface="Book Antiqua" pitchFamily="18" charset="0"/>
                <a:ea typeface="Book Antiqua" pitchFamily="18" charset="0"/>
                <a:cs typeface="Book Antiqua" pitchFamily="18" charset="0"/>
              </a:rPr>
              <a:t>Aortic orifice</a:t>
            </a:r>
            <a:br>
              <a:rPr lang="en-GB" altLang="en-US" sz="1700" dirty="0">
                <a:latin typeface="Book Antiqua" pitchFamily="18" charset="0"/>
                <a:ea typeface="Book Antiqua" pitchFamily="18" charset="0"/>
                <a:cs typeface="Book Antiqua" pitchFamily="18" charset="0"/>
              </a:rPr>
            </a:br>
            <a:r>
              <a:rPr lang="sr-Latn-CS" altLang="en-US" sz="1700" b="1" u="sng" dirty="0">
                <a:latin typeface="Book Antiqua" pitchFamily="18" charset="0"/>
                <a:ea typeface="Book Antiqua" pitchFamily="18" charset="0"/>
                <a:cs typeface="Book Antiqua" pitchFamily="18" charset="0"/>
              </a:rPr>
              <a:t>ostium aortae</a:t>
            </a:r>
          </a:p>
          <a:p>
            <a:pPr>
              <a:buFontTx/>
              <a:buNone/>
            </a:pPr>
            <a:r>
              <a:rPr lang="sr-Latn-CS" altLang="en-US" sz="1700" dirty="0">
                <a:latin typeface="Book Antiqua" pitchFamily="18" charset="0"/>
                <a:ea typeface="Book Antiqua" pitchFamily="18" charset="0"/>
                <a:cs typeface="Book Antiqua" pitchFamily="18" charset="0"/>
              </a:rPr>
              <a:t>	(20 – 25 mm)</a:t>
            </a:r>
          </a:p>
          <a:p>
            <a:pPr>
              <a:buFontTx/>
              <a:buNone/>
            </a:pPr>
            <a:r>
              <a:rPr lang="sr-Latn-CS"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this orifice is guarded by</a:t>
            </a:r>
            <a:r>
              <a:rPr lang="sr-Latn-CS" altLang="en-US" sz="1700" dirty="0">
                <a:latin typeface="Book Antiqua" pitchFamily="18" charset="0"/>
                <a:ea typeface="Book Antiqua" pitchFamily="18" charset="0"/>
                <a:cs typeface="Book Antiqua" pitchFamily="18" charset="0"/>
              </a:rPr>
              <a:t>:</a:t>
            </a:r>
          </a:p>
          <a:p>
            <a:pPr>
              <a:buFontTx/>
              <a:buNone/>
            </a:pPr>
            <a:r>
              <a:rPr lang="sr-Latn-CS" altLang="en-US" sz="1700" dirty="0">
                <a:latin typeface="Book Antiqua" pitchFamily="18" charset="0"/>
                <a:ea typeface="Book Antiqua" pitchFamily="18" charset="0"/>
                <a:cs typeface="Book Antiqua" pitchFamily="18" charset="0"/>
              </a:rPr>
              <a:t>		</a:t>
            </a:r>
            <a:r>
              <a:rPr lang="sr-Latn-CS" altLang="en-US" sz="1700" b="1" dirty="0">
                <a:latin typeface="Book Antiqua" pitchFamily="18" charset="0"/>
                <a:ea typeface="Book Antiqua" pitchFamily="18" charset="0"/>
                <a:cs typeface="Book Antiqua" pitchFamily="18" charset="0"/>
              </a:rPr>
              <a:t>- valva trunci </a:t>
            </a:r>
            <a:r>
              <a:rPr lang="en-GB" altLang="en-US" sz="1700" b="1" dirty="0">
                <a:latin typeface="Book Antiqua" pitchFamily="18" charset="0"/>
                <a:ea typeface="Book Antiqua" pitchFamily="18" charset="0"/>
                <a:cs typeface="Book Antiqua" pitchFamily="18" charset="0"/>
              </a:rPr>
              <a:t>aortae </a:t>
            </a:r>
            <a:r>
              <a:rPr lang="sr-Latn-CS" altLang="en-US" sz="1700" b="1" dirty="0">
                <a:latin typeface="Book Antiqua" pitchFamily="18" charset="0"/>
                <a:ea typeface="Book Antiqua" pitchFamily="18" charset="0"/>
                <a:cs typeface="Book Antiqua" pitchFamily="18" charset="0"/>
              </a:rPr>
              <a:t>(valvula semilunaris)</a:t>
            </a:r>
          </a:p>
          <a:p>
            <a:pPr>
              <a:buFontTx/>
              <a:buNone/>
            </a:pPr>
            <a:r>
              <a:rPr lang="sr-Latn-CS" altLang="en-US" sz="1700" dirty="0">
                <a:latin typeface="Book Antiqua" pitchFamily="18" charset="0"/>
                <a:ea typeface="Book Antiqua" pitchFamily="18" charset="0"/>
                <a:cs typeface="Book Antiqua" pitchFamily="18" charset="0"/>
              </a:rPr>
              <a:t>	- </a:t>
            </a:r>
            <a:r>
              <a:rPr lang="en-US" altLang="en-US" sz="1700" dirty="0">
                <a:latin typeface="Book Antiqua" pitchFamily="18" charset="0"/>
                <a:ea typeface="Book Antiqua" pitchFamily="18" charset="0"/>
                <a:cs typeface="Book Antiqua" pitchFamily="18" charset="0"/>
              </a:rPr>
              <a:t>it consists of 3 semilunar cusps (</a:t>
            </a:r>
            <a:r>
              <a:rPr lang="en-GB" altLang="en-US" sz="1700" b="1" dirty="0">
                <a:latin typeface="Book Antiqua" pitchFamily="18" charset="0"/>
                <a:ea typeface="Book Antiqua" pitchFamily="18" charset="0"/>
                <a:cs typeface="Book Antiqua" pitchFamily="18" charset="0"/>
              </a:rPr>
              <a:t>valvulae </a:t>
            </a:r>
            <a:r>
              <a:rPr lang="en-GB" altLang="en-US" sz="1700" b="1" dirty="0" err="1">
                <a:latin typeface="Book Antiqua" pitchFamily="18" charset="0"/>
                <a:ea typeface="Book Antiqua" pitchFamily="18" charset="0"/>
                <a:cs typeface="Book Antiqua" pitchFamily="18" charset="0"/>
              </a:rPr>
              <a:t>semilunares</a:t>
            </a:r>
            <a:r>
              <a:rPr lang="en-GB" altLang="en-US" sz="1700" dirty="0">
                <a:latin typeface="Book Antiqua" pitchFamily="18" charset="0"/>
                <a:ea typeface="Book Antiqua" pitchFamily="18" charset="0"/>
                <a:cs typeface="Book Antiqua" pitchFamily="18" charset="0"/>
              </a:rPr>
              <a:t>):</a:t>
            </a:r>
          </a:p>
          <a:p>
            <a:pPr>
              <a:buFontTx/>
              <a:buNone/>
            </a:pPr>
            <a:r>
              <a:rPr lang="en-GB" altLang="en-US" sz="1700" dirty="0">
                <a:latin typeface="Book Antiqua" pitchFamily="18" charset="0"/>
                <a:ea typeface="Book Antiqua" pitchFamily="18" charset="0"/>
                <a:cs typeface="Book Antiqua" pitchFamily="18" charset="0"/>
              </a:rPr>
              <a:t>                          - right semilunar valvula</a:t>
            </a:r>
            <a:br>
              <a:rPr lang="en-GB" altLang="en-US" sz="1700" dirty="0">
                <a:latin typeface="Book Antiqua" pitchFamily="18" charset="0"/>
                <a:ea typeface="Book Antiqua" pitchFamily="18" charset="0"/>
                <a:cs typeface="Book Antiqua" pitchFamily="18" charset="0"/>
              </a:rPr>
            </a:br>
            <a:r>
              <a:rPr lang="en-GB" altLang="en-US" sz="1700" dirty="0">
                <a:latin typeface="Book Antiqua" pitchFamily="18" charset="0"/>
                <a:ea typeface="Book Antiqua" pitchFamily="18" charset="0"/>
                <a:cs typeface="Book Antiqua" pitchFamily="18" charset="0"/>
              </a:rPr>
              <a:t>                   - left semilunar valvula</a:t>
            </a:r>
            <a:br>
              <a:rPr lang="en-GB" altLang="en-US" sz="1700" dirty="0">
                <a:latin typeface="Book Antiqua" pitchFamily="18" charset="0"/>
                <a:ea typeface="Book Antiqua" pitchFamily="18" charset="0"/>
                <a:cs typeface="Book Antiqua" pitchFamily="18" charset="0"/>
              </a:rPr>
            </a:br>
            <a:r>
              <a:rPr lang="en-GB" altLang="en-US" sz="1700" dirty="0">
                <a:latin typeface="Book Antiqua" pitchFamily="18" charset="0"/>
                <a:ea typeface="Book Antiqua" pitchFamily="18" charset="0"/>
                <a:cs typeface="Book Antiqua" pitchFamily="18" charset="0"/>
              </a:rPr>
              <a:t>                   - posterior semilunar valvula</a:t>
            </a:r>
          </a:p>
          <a:p>
            <a:pPr>
              <a:buFontTx/>
              <a:buNone/>
            </a:pPr>
            <a:endParaRPr lang="en-GB" altLang="en-US" sz="1700" dirty="0">
              <a:latin typeface="Book Antiqua" pitchFamily="18" charset="0"/>
              <a:ea typeface="Book Antiqua" pitchFamily="18" charset="0"/>
              <a:cs typeface="Book Antiqua" pitchFamily="18" charset="0"/>
            </a:endParaRPr>
          </a:p>
          <a:p>
            <a:pPr>
              <a:buFontTx/>
              <a:buNone/>
            </a:pPr>
            <a:r>
              <a:rPr lang="en-GB" altLang="en-US" sz="1700" dirty="0">
                <a:latin typeface="Book Antiqua" pitchFamily="18" charset="0"/>
                <a:ea typeface="Book Antiqua" pitchFamily="18" charset="0"/>
                <a:cs typeface="Book Antiqua" pitchFamily="18" charset="0"/>
              </a:rPr>
              <a:t> - </a:t>
            </a:r>
            <a:r>
              <a:rPr lang="en-GB" sz="1700" dirty="0">
                <a:latin typeface="Book Antiqua" panose="02040602050305030304" pitchFamily="18" charset="0"/>
              </a:rPr>
              <a:t>They close at the beginning of </a:t>
            </a:r>
            <a:r>
              <a:rPr lang="en-GB" sz="1700" b="1" dirty="0">
                <a:latin typeface="Book Antiqua" panose="02040602050305030304" pitchFamily="18" charset="0"/>
              </a:rPr>
              <a:t>ventricular</a:t>
            </a:r>
          </a:p>
          <a:p>
            <a:pPr>
              <a:buFontTx/>
              <a:buNone/>
            </a:pPr>
            <a:r>
              <a:rPr lang="en-GB" sz="1700" b="1" dirty="0">
                <a:latin typeface="Book Antiqua" panose="02040602050305030304" pitchFamily="18" charset="0"/>
              </a:rPr>
              <a:t>   relaxation </a:t>
            </a:r>
            <a:r>
              <a:rPr lang="en-GB" sz="1700" dirty="0">
                <a:latin typeface="Book Antiqua" panose="02040602050305030304" pitchFamily="18" charset="0"/>
              </a:rPr>
              <a:t>(diastole), producing the second heart sound,</a:t>
            </a:r>
          </a:p>
          <a:p>
            <a:pPr>
              <a:buFontTx/>
              <a:buNone/>
            </a:pPr>
            <a:r>
              <a:rPr lang="en-GB" sz="1700" dirty="0">
                <a:latin typeface="Book Antiqua" panose="02040602050305030304" pitchFamily="18" charset="0"/>
              </a:rPr>
              <a:t>   and control blood outflow from heart to aorta</a:t>
            </a:r>
            <a:endParaRPr lang="en-US" altLang="en-US" sz="1700" dirty="0">
              <a:latin typeface="Book Antiqua" pitchFamily="18" charset="0"/>
              <a:ea typeface="Book Antiqua" pitchFamily="18" charset="0"/>
              <a:cs typeface="Book Antiqua" pitchFamily="18" charset="0"/>
            </a:endParaRPr>
          </a:p>
        </p:txBody>
      </p:sp>
      <p:pic>
        <p:nvPicPr>
          <p:cNvPr id="17412" name="Picture 43"/>
          <p:cNvPicPr>
            <a:picLocks noChangeAspect="1" noChangeArrowheads="1"/>
          </p:cNvPicPr>
          <p:nvPr/>
        </p:nvPicPr>
        <p:blipFill>
          <a:blip r:embed="rId2" cstate="print"/>
          <a:srcRect l="21400" t="20168" r="33678" b="22540"/>
          <a:stretch>
            <a:fillRect/>
          </a:stretch>
        </p:blipFill>
        <p:spPr bwMode="auto">
          <a:xfrm>
            <a:off x="6276106" y="641351"/>
            <a:ext cx="2738437" cy="2181225"/>
          </a:xfrm>
          <a:prstGeom prst="rect">
            <a:avLst/>
          </a:prstGeom>
          <a:noFill/>
          <a:ln w="9525">
            <a:noFill/>
            <a:miter lim="800000"/>
            <a:headEnd/>
            <a:tailEnd/>
          </a:ln>
        </p:spPr>
      </p:pic>
      <p:pic>
        <p:nvPicPr>
          <p:cNvPr id="17413" name="Picture 98"/>
          <p:cNvPicPr>
            <a:picLocks noChangeAspect="1" noChangeArrowheads="1"/>
          </p:cNvPicPr>
          <p:nvPr/>
        </p:nvPicPr>
        <p:blipFill>
          <a:blip r:embed="rId3" cstate="print"/>
          <a:srcRect l="25734" t="61700" r="2650" b="7681"/>
          <a:stretch>
            <a:fillRect/>
          </a:stretch>
        </p:blipFill>
        <p:spPr bwMode="auto">
          <a:xfrm>
            <a:off x="1339775" y="4757842"/>
            <a:ext cx="7858125" cy="2100262"/>
          </a:xfrm>
          <a:prstGeom prst="rect">
            <a:avLst/>
          </a:prstGeom>
          <a:noFill/>
          <a:ln w="9525">
            <a:noFill/>
            <a:miter lim="800000"/>
            <a:headEnd/>
            <a:tailEnd/>
          </a:ln>
        </p:spPr>
      </p:pic>
      <p:pic>
        <p:nvPicPr>
          <p:cNvPr id="17414" name="Picture 4"/>
          <p:cNvPicPr>
            <a:picLocks noGrp="1" noChangeAspect="1" noChangeArrowheads="1"/>
          </p:cNvPicPr>
          <p:nvPr>
            <p:ph sz="half" idx="4294967295"/>
          </p:nvPr>
        </p:nvPicPr>
        <p:blipFill>
          <a:blip r:embed="rId4" cstate="print"/>
          <a:srcRect/>
          <a:stretch>
            <a:fillRect/>
          </a:stretch>
        </p:blipFill>
        <p:spPr>
          <a:xfrm>
            <a:off x="5645075" y="2876552"/>
            <a:ext cx="3552825" cy="1908175"/>
          </a:xfrm>
          <a:no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7"/>
          <p:cNvPicPr>
            <a:picLocks noChangeAspect="1" noChangeArrowheads="1"/>
          </p:cNvPicPr>
          <p:nvPr/>
        </p:nvPicPr>
        <p:blipFill>
          <a:blip r:embed="rId2">
            <a:extLst>
              <a:ext uri="{28A0092B-C50C-407E-A947-70E740481C1C}">
                <a14:useLocalDpi xmlns:a14="http://schemas.microsoft.com/office/drawing/2010/main" val="0"/>
              </a:ext>
            </a:extLst>
          </a:blip>
          <a:srcRect l="20569" t="5869" r="32092" b="35188"/>
          <a:stretch>
            <a:fillRect/>
          </a:stretch>
        </p:blipFill>
        <p:spPr bwMode="auto">
          <a:xfrm>
            <a:off x="785813" y="642938"/>
            <a:ext cx="7502525" cy="583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l="34570" t="19687" r="18555" b="31561"/>
          <a:stretch>
            <a:fillRect/>
          </a:stretch>
        </p:blipFill>
        <p:spPr bwMode="auto">
          <a:xfrm>
            <a:off x="642938" y="1000125"/>
            <a:ext cx="7772400" cy="505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l="35156" t="22501" r="41406" b="27812"/>
          <a:stretch>
            <a:fillRect/>
          </a:stretch>
        </p:blipFill>
        <p:spPr bwMode="auto">
          <a:xfrm>
            <a:off x="500063" y="214313"/>
            <a:ext cx="3286125" cy="435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2"/>
          <p:cNvSpPr>
            <a:spLocks noChangeArrowheads="1"/>
          </p:cNvSpPr>
          <p:nvPr/>
        </p:nvSpPr>
        <p:spPr bwMode="auto">
          <a:xfrm>
            <a:off x="0" y="4929188"/>
            <a:ext cx="5143500" cy="15700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solidFill>
                  <a:schemeClr val="bg2"/>
                </a:solidFill>
              </a:rPr>
              <a:t>11 Valvula semilunaris anterior (valva trunci pulmon.)</a:t>
            </a:r>
          </a:p>
          <a:p>
            <a:pPr eaLnBrk="1" hangingPunct="1"/>
            <a:r>
              <a:rPr lang="en-US" sz="1600">
                <a:solidFill>
                  <a:schemeClr val="bg2"/>
                </a:solidFill>
              </a:rPr>
              <a:t>12 </a:t>
            </a:r>
            <a:r>
              <a:rPr lang="sr-Latn-CS" altLang="en-US" sz="1600">
                <a:solidFill>
                  <a:schemeClr val="bg2"/>
                </a:solidFill>
              </a:rPr>
              <a:t>Valvula semilunaris sinistra (valva trunci pulmon.)</a:t>
            </a:r>
          </a:p>
          <a:p>
            <a:pPr eaLnBrk="1" hangingPunct="1"/>
            <a:r>
              <a:rPr lang="en-US" sz="1600">
                <a:solidFill>
                  <a:schemeClr val="bg2"/>
                </a:solidFill>
              </a:rPr>
              <a:t>13 </a:t>
            </a:r>
            <a:r>
              <a:rPr lang="sr-Latn-CS" altLang="en-US" sz="1600">
                <a:solidFill>
                  <a:schemeClr val="bg2"/>
                </a:solidFill>
              </a:rPr>
              <a:t>Valvula semilunaris dextra (valva trunci pulmon.)</a:t>
            </a:r>
          </a:p>
          <a:p>
            <a:pPr eaLnBrk="1" hangingPunct="1"/>
            <a:r>
              <a:rPr lang="en-US" sz="1600">
                <a:solidFill>
                  <a:schemeClr val="bg2"/>
                </a:solidFill>
              </a:rPr>
              <a:t>14 </a:t>
            </a:r>
            <a:r>
              <a:rPr lang="sr-Latn-CS" altLang="en-US" sz="1600">
                <a:solidFill>
                  <a:schemeClr val="bg2"/>
                </a:solidFill>
              </a:rPr>
              <a:t>Valvula semilunaris sinistra (valva aortae)</a:t>
            </a:r>
            <a:endParaRPr lang="en-US" sz="1600">
              <a:solidFill>
                <a:schemeClr val="bg2"/>
              </a:solidFill>
            </a:endParaRPr>
          </a:p>
          <a:p>
            <a:pPr eaLnBrk="1" hangingPunct="1"/>
            <a:r>
              <a:rPr lang="en-US" sz="1600">
                <a:solidFill>
                  <a:schemeClr val="bg2"/>
                </a:solidFill>
              </a:rPr>
              <a:t>15 </a:t>
            </a:r>
            <a:r>
              <a:rPr lang="sr-Latn-CS" altLang="en-US" sz="1600">
                <a:solidFill>
                  <a:schemeClr val="bg2"/>
                </a:solidFill>
              </a:rPr>
              <a:t>Valvula semilunaris dextra (valva aortae)</a:t>
            </a:r>
            <a:endParaRPr lang="en-US" sz="1600">
              <a:solidFill>
                <a:schemeClr val="bg2"/>
              </a:solidFill>
            </a:endParaRPr>
          </a:p>
          <a:p>
            <a:pPr eaLnBrk="1" hangingPunct="1"/>
            <a:r>
              <a:rPr lang="sr-Latn-CS" altLang="en-US" sz="1600">
                <a:solidFill>
                  <a:schemeClr val="bg2"/>
                </a:solidFill>
              </a:rPr>
              <a:t>16 Valvula semilunaris posterior (valva aortae)</a:t>
            </a:r>
          </a:p>
        </p:txBody>
      </p:sp>
      <p:pic>
        <p:nvPicPr>
          <p:cNvPr id="41988" name="Picture 2"/>
          <p:cNvPicPr>
            <a:picLocks noChangeAspect="1" noChangeArrowheads="1"/>
          </p:cNvPicPr>
          <p:nvPr/>
        </p:nvPicPr>
        <p:blipFill>
          <a:blip r:embed="rId2">
            <a:extLst>
              <a:ext uri="{28A0092B-C50C-407E-A947-70E740481C1C}">
                <a14:useLocalDpi xmlns:a14="http://schemas.microsoft.com/office/drawing/2010/main" val="0"/>
              </a:ext>
            </a:extLst>
          </a:blip>
          <a:srcRect l="58594" t="22501" r="17383" b="27812"/>
          <a:stretch>
            <a:fillRect/>
          </a:stretch>
        </p:blipFill>
        <p:spPr bwMode="auto">
          <a:xfrm>
            <a:off x="5629275" y="142875"/>
            <a:ext cx="3514725" cy="454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Rectangle 4"/>
          <p:cNvSpPr>
            <a:spLocks noChangeArrowheads="1"/>
          </p:cNvSpPr>
          <p:nvPr/>
        </p:nvSpPr>
        <p:spPr bwMode="auto">
          <a:xfrm>
            <a:off x="5429250" y="4795838"/>
            <a:ext cx="371475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a:t>17 Atrium dextrum</a:t>
            </a:r>
          </a:p>
          <a:p>
            <a:pPr eaLnBrk="1" hangingPunct="1"/>
            <a:r>
              <a:rPr lang="en-US" sz="1600">
                <a:solidFill>
                  <a:srgbClr val="0D0DFF"/>
                </a:solidFill>
              </a:rPr>
              <a:t>18 </a:t>
            </a:r>
            <a:r>
              <a:rPr lang="sr-Latn-CS" altLang="en-US" sz="1600">
                <a:solidFill>
                  <a:srgbClr val="0D0DFF"/>
                </a:solidFill>
              </a:rPr>
              <a:t>Cuspis anterior valv. tricuspidalis</a:t>
            </a:r>
            <a:endParaRPr lang="en-US" sz="1600">
              <a:solidFill>
                <a:srgbClr val="0D0DFF"/>
              </a:solidFill>
            </a:endParaRPr>
          </a:p>
          <a:p>
            <a:pPr eaLnBrk="1" hangingPunct="1"/>
            <a:r>
              <a:rPr lang="sr-Latn-CS" altLang="en-US" sz="1600"/>
              <a:t>19 Chordae tendineae</a:t>
            </a:r>
          </a:p>
          <a:p>
            <a:pPr eaLnBrk="1" hangingPunct="1"/>
            <a:r>
              <a:rPr lang="sr-Latn-CS" altLang="en-US" sz="1600">
                <a:solidFill>
                  <a:srgbClr val="FFFF00"/>
                </a:solidFill>
              </a:rPr>
              <a:t>20 Trabeculae carneae</a:t>
            </a:r>
          </a:p>
          <a:p>
            <a:pPr eaLnBrk="1" hangingPunct="1"/>
            <a:r>
              <a:rPr lang="sr-Latn-CS" altLang="en-US" sz="1600"/>
              <a:t>21 Septum interventricularis</a:t>
            </a:r>
          </a:p>
          <a:p>
            <a:pPr eaLnBrk="1" hangingPunct="1"/>
            <a:r>
              <a:rPr lang="en-US" sz="1600">
                <a:solidFill>
                  <a:srgbClr val="0D0DFF"/>
                </a:solidFill>
              </a:rPr>
              <a:t>22 </a:t>
            </a:r>
            <a:r>
              <a:rPr lang="sr-Latn-CS" altLang="en-US" sz="1600">
                <a:solidFill>
                  <a:srgbClr val="0D0DFF"/>
                </a:solidFill>
              </a:rPr>
              <a:t>Cuspis septalis valv. tricuspidalis</a:t>
            </a:r>
            <a:endParaRPr lang="en-US" sz="1600">
              <a:solidFill>
                <a:srgbClr val="0D0DFF"/>
              </a:solidFill>
            </a:endParaRPr>
          </a:p>
          <a:p>
            <a:pPr eaLnBrk="1" hangingPunct="1"/>
            <a:r>
              <a:rPr lang="sr-Latn-CS" altLang="en-US" sz="1600">
                <a:solidFill>
                  <a:srgbClr val="FF0000"/>
                </a:solidFill>
              </a:rPr>
              <a:t>23 M. papillaris anterior</a:t>
            </a:r>
          </a:p>
          <a:p>
            <a:pPr eaLnBrk="1" hangingPunct="1"/>
            <a:r>
              <a:rPr lang="en-US" sz="1600"/>
              <a:t>24 Myocardium </a:t>
            </a:r>
            <a:r>
              <a:rPr lang="sr-Latn-CS" altLang="en-US" sz="1600"/>
              <a:t> (ventriculus dexter)</a:t>
            </a:r>
          </a:p>
        </p:txBody>
      </p:sp>
      <p:cxnSp>
        <p:nvCxnSpPr>
          <p:cNvPr id="41990" name="Straight Connector 6"/>
          <p:cNvCxnSpPr>
            <a:cxnSpLocks noChangeShapeType="1"/>
          </p:cNvCxnSpPr>
          <p:nvPr/>
        </p:nvCxnSpPr>
        <p:spPr bwMode="auto">
          <a:xfrm>
            <a:off x="8929688" y="3429000"/>
            <a:ext cx="214312" cy="1588"/>
          </a:xfrm>
          <a:prstGeom prst="line">
            <a:avLst/>
          </a:prstGeom>
          <a:noFill/>
          <a:ln w="22225">
            <a:solidFill>
              <a:srgbClr val="FF0000"/>
            </a:solidFill>
            <a:round/>
            <a:headEnd/>
            <a:tailEnd/>
          </a:ln>
          <a:extLst>
            <a:ext uri="{909E8E84-426E-40DD-AFC4-6F175D3DCCD1}">
              <a14:hiddenFill xmlns:a14="http://schemas.microsoft.com/office/drawing/2010/main">
                <a:noFill/>
              </a14:hiddenFill>
            </a:ext>
          </a:extLst>
        </p:spPr>
      </p:cxnSp>
      <p:cxnSp>
        <p:nvCxnSpPr>
          <p:cNvPr id="41991" name="Straight Connector 7"/>
          <p:cNvCxnSpPr>
            <a:cxnSpLocks noChangeShapeType="1"/>
          </p:cNvCxnSpPr>
          <p:nvPr/>
        </p:nvCxnSpPr>
        <p:spPr bwMode="auto">
          <a:xfrm>
            <a:off x="8929688" y="2500313"/>
            <a:ext cx="214312" cy="1587"/>
          </a:xfrm>
          <a:prstGeom prst="line">
            <a:avLst/>
          </a:prstGeom>
          <a:noFill/>
          <a:ln w="22225">
            <a:solidFill>
              <a:srgbClr val="0000B3"/>
            </a:solidFill>
            <a:round/>
            <a:headEnd/>
            <a:tailEnd/>
          </a:ln>
          <a:extLst>
            <a:ext uri="{909E8E84-426E-40DD-AFC4-6F175D3DCCD1}">
              <a14:hiddenFill xmlns:a14="http://schemas.microsoft.com/office/drawing/2010/main">
                <a:noFill/>
              </a14:hiddenFill>
            </a:ext>
          </a:extLst>
        </p:spPr>
      </p:cxnSp>
      <p:cxnSp>
        <p:nvCxnSpPr>
          <p:cNvPr id="41992" name="Straight Connector 8"/>
          <p:cNvCxnSpPr>
            <a:cxnSpLocks noChangeShapeType="1"/>
          </p:cNvCxnSpPr>
          <p:nvPr/>
        </p:nvCxnSpPr>
        <p:spPr bwMode="auto">
          <a:xfrm>
            <a:off x="5643563" y="1785938"/>
            <a:ext cx="214312" cy="1587"/>
          </a:xfrm>
          <a:prstGeom prst="line">
            <a:avLst/>
          </a:prstGeom>
          <a:noFill/>
          <a:ln w="22225">
            <a:solidFill>
              <a:srgbClr val="0000B3"/>
            </a:solidFill>
            <a:round/>
            <a:headEnd/>
            <a:tailEnd/>
          </a:ln>
          <a:extLst>
            <a:ext uri="{909E8E84-426E-40DD-AFC4-6F175D3DCCD1}">
              <a14:hiddenFill xmlns:a14="http://schemas.microsoft.com/office/drawing/2010/main">
                <a:noFill/>
              </a14:hiddenFill>
            </a:ext>
          </a:extLst>
        </p:spPr>
      </p:cxnSp>
      <p:cxnSp>
        <p:nvCxnSpPr>
          <p:cNvPr id="41993" name="Straight Connector 9"/>
          <p:cNvCxnSpPr>
            <a:cxnSpLocks noChangeShapeType="1"/>
          </p:cNvCxnSpPr>
          <p:nvPr/>
        </p:nvCxnSpPr>
        <p:spPr bwMode="auto">
          <a:xfrm>
            <a:off x="5643563" y="2857500"/>
            <a:ext cx="214312" cy="1588"/>
          </a:xfrm>
          <a:prstGeom prst="line">
            <a:avLst/>
          </a:prstGeom>
          <a:noFill/>
          <a:ln w="22225">
            <a:solidFill>
              <a:srgbClr val="FFFF00"/>
            </a:solidFill>
            <a:round/>
            <a:headEnd/>
            <a:tailEnd/>
          </a:ln>
          <a:extLst>
            <a:ext uri="{909E8E84-426E-40DD-AFC4-6F175D3DCCD1}">
              <a14:hiddenFill xmlns:a14="http://schemas.microsoft.com/office/drawing/2010/main">
                <a:noFill/>
              </a14:hiddenFill>
            </a:ext>
          </a:extLst>
        </p:spPr>
      </p:cxnSp>
      <p:sp>
        <p:nvSpPr>
          <p:cNvPr id="41994" name="TextBox 10"/>
          <p:cNvSpPr txBox="1">
            <a:spLocks noChangeArrowheads="1"/>
          </p:cNvSpPr>
          <p:nvPr/>
        </p:nvSpPr>
        <p:spPr bwMode="auto">
          <a:xfrm>
            <a:off x="857250" y="857250"/>
            <a:ext cx="633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a:t>VTP</a:t>
            </a:r>
          </a:p>
        </p:txBody>
      </p:sp>
      <p:sp>
        <p:nvSpPr>
          <p:cNvPr id="41995" name="TextBox 11"/>
          <p:cNvSpPr txBox="1">
            <a:spLocks noChangeArrowheads="1"/>
          </p:cNvSpPr>
          <p:nvPr/>
        </p:nvSpPr>
        <p:spPr bwMode="auto">
          <a:xfrm>
            <a:off x="785813" y="3214688"/>
            <a:ext cx="4746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a:t>VA</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468313" y="188913"/>
            <a:ext cx="8229600" cy="561975"/>
          </a:xfrm>
        </p:spPr>
        <p:txBody>
          <a:bodyPr/>
          <a:lstStyle/>
          <a:p>
            <a:pPr eaLnBrk="1" hangingPunct="1"/>
            <a:r>
              <a:rPr lang="sr-Latn-CS" altLang="en-US" sz="3200" b="1" dirty="0">
                <a:solidFill>
                  <a:srgbClr val="FFFF00"/>
                </a:solidFill>
                <a:latin typeface="Book Antiqua" panose="02040602050305030304" pitchFamily="18" charset="0"/>
              </a:rPr>
              <a:t>SEPTUM CORDIS</a:t>
            </a:r>
          </a:p>
        </p:txBody>
      </p:sp>
      <p:sp>
        <p:nvSpPr>
          <p:cNvPr id="43011" name="Rectangle 4"/>
          <p:cNvSpPr>
            <a:spLocks noGrp="1" noChangeArrowheads="1"/>
          </p:cNvSpPr>
          <p:nvPr>
            <p:ph type="body" sz="half" idx="4294967295"/>
          </p:nvPr>
        </p:nvSpPr>
        <p:spPr>
          <a:xfrm>
            <a:off x="142875" y="908050"/>
            <a:ext cx="5357813" cy="5949950"/>
          </a:xfrm>
        </p:spPr>
        <p:txBody>
          <a:bodyPr/>
          <a:lstStyle/>
          <a:p>
            <a:pPr marL="609600" indent="-609600" eaLnBrk="1" hangingPunct="1">
              <a:lnSpc>
                <a:spcPct val="90000"/>
              </a:lnSpc>
              <a:buFontTx/>
              <a:buNone/>
            </a:pPr>
            <a:endParaRPr lang="sr-Latn-CS" altLang="en-US" sz="1800" b="1" dirty="0">
              <a:solidFill>
                <a:srgbClr val="FFFF00"/>
              </a:solidFill>
              <a:effectLst>
                <a:outerShdw blurRad="38100" dist="38100" dir="2700000" algn="tl">
                  <a:srgbClr val="000000"/>
                </a:outerShdw>
              </a:effectLst>
            </a:endParaRPr>
          </a:p>
          <a:p>
            <a:pPr marL="609600" indent="-609600" eaLnBrk="1" hangingPunct="1">
              <a:lnSpc>
                <a:spcPct val="90000"/>
              </a:lnSpc>
              <a:buFontTx/>
              <a:buNone/>
            </a:pP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Septum</a:t>
            </a: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interatriale</a:t>
            </a:r>
            <a:br>
              <a:rPr lang="sr-Latn-CS" altLang="en-US" sz="1800" b="1" dirty="0">
                <a:solidFill>
                  <a:srgbClr val="FFFF00"/>
                </a:solidFill>
                <a:effectLst>
                  <a:outerShdw blurRad="38100" dist="38100" dir="2700000" algn="tl">
                    <a:srgbClr val="000000"/>
                  </a:outerShdw>
                </a:effectLst>
                <a:latin typeface="Book Antiqua" panose="02040602050305030304" pitchFamily="18" charset="0"/>
              </a:rPr>
            </a:br>
            <a:endParaRPr lang="sr-Latn-CS" altLang="en-US" sz="1800" b="1"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err="1">
                <a:solidFill>
                  <a:srgbClr val="FFFF66"/>
                </a:solidFill>
                <a:effectLst>
                  <a:outerShdw blurRad="38100" dist="38100" dir="2700000" algn="tl">
                    <a:srgbClr val="000000"/>
                  </a:outerShdw>
                </a:effectLst>
                <a:latin typeface="Book Antiqua" panose="02040602050305030304" pitchFamily="18" charset="0"/>
              </a:rPr>
              <a:t>postero</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-superior part of septum</a:t>
            </a:r>
            <a:br>
              <a:rPr lang="sr-Cyrl-CS" altLang="en-US" sz="1800" b="1" dirty="0">
                <a:solidFill>
                  <a:srgbClr val="FFFF66"/>
                </a:solidFill>
                <a:effectLst>
                  <a:outerShdw blurRad="38100" dist="38100" dir="2700000" algn="tl">
                    <a:srgbClr val="000000"/>
                  </a:outerShdw>
                </a:effectLst>
                <a:latin typeface="Book Antiqua" panose="02040602050305030304" pitchFamily="18" charset="0"/>
              </a:rPr>
            </a:b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peripheral part </a:t>
            </a: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muscular</a:t>
            </a:r>
            <a:br>
              <a:rPr lang="sr-Cyrl-CS" altLang="en-US" sz="1800" b="1" dirty="0">
                <a:solidFill>
                  <a:srgbClr val="FFFF66"/>
                </a:solidFill>
                <a:effectLst>
                  <a:outerShdw blurRad="38100" dist="38100" dir="2700000" algn="tl">
                    <a:srgbClr val="000000"/>
                  </a:outerShdw>
                </a:effectLst>
                <a:latin typeface="Book Antiqua" panose="02040602050305030304" pitchFamily="18" charset="0"/>
              </a:rPr>
            </a:b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central part </a:t>
            </a: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membranous</a:t>
            </a:r>
            <a:br>
              <a:rPr lang="sr-Cyrl-CS" altLang="en-US" sz="1800" b="1" dirty="0">
                <a:solidFill>
                  <a:srgbClr val="FFFF66"/>
                </a:solidFill>
                <a:effectLst>
                  <a:outerShdw blurRad="38100" dist="38100" dir="2700000" algn="tl">
                    <a:srgbClr val="000000"/>
                  </a:outerShdw>
                </a:effectLst>
                <a:latin typeface="Book Antiqua" panose="02040602050305030304" pitchFamily="18" charset="0"/>
              </a:rPr>
            </a:b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in this part</a:t>
            </a: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66"/>
                </a:solidFill>
                <a:effectLst>
                  <a:outerShdw blurRad="38100" dist="38100" dir="2700000" algn="tl">
                    <a:srgbClr val="000000"/>
                  </a:outerShdw>
                </a:effectLst>
                <a:latin typeface="Book Antiqua" panose="02040602050305030304" pitchFamily="18" charset="0"/>
              </a:rPr>
              <a:t>fossa</a:t>
            </a:r>
            <a:r>
              <a:rPr lang="sr-Latn-CS" altLang="en-US" sz="1800" b="1" dirty="0">
                <a:solidFill>
                  <a:srgbClr val="FFFF66"/>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66"/>
                </a:solidFill>
                <a:effectLst>
                  <a:outerShdw blurRad="38100" dist="38100" dir="2700000" algn="tl">
                    <a:srgbClr val="000000"/>
                  </a:outerShdw>
                </a:effectLst>
                <a:latin typeface="Book Antiqua" panose="02040602050305030304" pitchFamily="18" charset="0"/>
              </a:rPr>
              <a:t>ovalis</a:t>
            </a:r>
            <a:r>
              <a:rPr lang="en-GB" altLang="en-US" sz="1800" b="1" dirty="0">
                <a:solidFill>
                  <a:srgbClr val="FFFF66"/>
                </a:solidFill>
                <a:effectLst>
                  <a:outerShdw blurRad="38100" dist="38100" dir="2700000" algn="tl">
                    <a:srgbClr val="000000"/>
                  </a:outerShdw>
                </a:effectLst>
                <a:latin typeface="Book Antiqua" panose="02040602050305030304" pitchFamily="18" charset="0"/>
              </a:rPr>
              <a:t> is located</a:t>
            </a:r>
            <a:r>
              <a:rPr lang="sr-Cyrl-CS" altLang="en-US" sz="1800" b="1" dirty="0">
                <a:solidFill>
                  <a:srgbClr val="FFFF66"/>
                </a:solidFill>
                <a:effectLst>
                  <a:outerShdw blurRad="38100" dist="38100" dir="2700000" algn="tl">
                    <a:srgbClr val="000000"/>
                  </a:outerShdw>
                </a:effectLst>
                <a:latin typeface="Book Antiqua" panose="02040602050305030304" pitchFamily="18" charset="0"/>
              </a:rPr>
              <a:t>)</a:t>
            </a:r>
          </a:p>
          <a:p>
            <a:pPr marL="609600" indent="-609600" eaLnBrk="1" hangingPunct="1">
              <a:lnSpc>
                <a:spcPct val="90000"/>
              </a:lnSpc>
              <a:buFontTx/>
              <a:buNone/>
            </a:pPr>
            <a:endParaRPr lang="sr-Cyrl-CS" altLang="en-US" sz="1800" b="1"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Septum</a:t>
            </a: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interventriculare</a:t>
            </a: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a:t>
            </a:r>
          </a:p>
          <a:p>
            <a:pPr marL="609600" indent="-609600" eaLnBrk="1" hangingPunct="1">
              <a:lnSpc>
                <a:spcPct val="90000"/>
              </a:lnSpc>
              <a:buFontTx/>
              <a:buNone/>
            </a:pPr>
            <a:endParaRPr lang="sr-Cyrl-CS" altLang="en-US" sz="1800" b="1"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 </a:t>
            </a:r>
            <a:r>
              <a:rPr lang="en-GB" altLang="en-US" sz="1800" b="1" dirty="0">
                <a:solidFill>
                  <a:srgbClr val="FFFF00"/>
                </a:solidFill>
                <a:effectLst>
                  <a:outerShdw blurRad="38100" dist="38100" dir="2700000" algn="tl">
                    <a:srgbClr val="000000"/>
                  </a:outerShdw>
                </a:effectLst>
                <a:latin typeface="Book Antiqua" panose="02040602050305030304" pitchFamily="18" charset="0"/>
              </a:rPr>
              <a:t>triangular</a:t>
            </a: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 </a:t>
            </a:r>
            <a:r>
              <a:rPr lang="en-GB" altLang="en-US" sz="1800" b="1" dirty="0">
                <a:solidFill>
                  <a:srgbClr val="FFFF00"/>
                </a:solidFill>
                <a:effectLst>
                  <a:outerShdw blurRad="38100" dist="38100" dir="2700000" algn="tl">
                    <a:srgbClr val="000000"/>
                  </a:outerShdw>
                </a:effectLst>
                <a:latin typeface="Book Antiqua" panose="02040602050305030304" pitchFamily="18" charset="0"/>
              </a:rPr>
              <a:t>apex is at the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apex</a:t>
            </a:r>
            <a:r>
              <a:rPr lang="en-GB" altLang="en-US" sz="1800" b="1" dirty="0">
                <a:solidFill>
                  <a:srgbClr val="FFFF00"/>
                </a:solidFill>
                <a:effectLst>
                  <a:outerShdw blurRad="38100" dist="38100" dir="2700000" algn="tl">
                    <a:srgbClr val="000000"/>
                  </a:outerShdw>
                </a:effectLst>
                <a:latin typeface="Book Antiqua" panose="02040602050305030304" pitchFamily="18" charset="0"/>
              </a:rPr>
              <a:t> of the heart</a:t>
            </a:r>
            <a:br>
              <a:rPr lang="sr-Cyrl-CS" altLang="en-US" sz="1800" b="1" dirty="0">
                <a:solidFill>
                  <a:srgbClr val="FFFF00"/>
                </a:solidFill>
                <a:effectLst>
                  <a:outerShdw blurRad="38100" dist="38100" dir="2700000" algn="tl">
                    <a:srgbClr val="000000"/>
                  </a:outerShdw>
                </a:effectLst>
                <a:latin typeface="Book Antiqua" panose="02040602050305030304" pitchFamily="18" charset="0"/>
              </a:rPr>
            </a:b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en-GB" altLang="en-US" sz="1800" b="1" dirty="0">
                <a:solidFill>
                  <a:srgbClr val="FFFF00"/>
                </a:solidFill>
                <a:effectLst>
                  <a:outerShdw blurRad="38100" dist="38100" dir="2700000" algn="tl">
                    <a:srgbClr val="000000"/>
                  </a:outerShdw>
                </a:effectLst>
                <a:latin typeface="Book Antiqua" panose="02040602050305030304" pitchFamily="18" charset="0"/>
              </a:rPr>
              <a:t>basis oriented toward atria</a:t>
            </a:r>
            <a:endParaRPr lang="sr-Cyrl-CS" altLang="en-US" sz="1800" b="1"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Cyrl-CS" altLang="en-US" sz="1800" dirty="0">
                <a:solidFill>
                  <a:srgbClr val="FFFF00"/>
                </a:solidFill>
                <a:effectLst>
                  <a:outerShdw blurRad="38100" dist="38100" dir="2700000" algn="tl">
                    <a:srgbClr val="000000"/>
                  </a:outerShdw>
                </a:effectLst>
                <a:latin typeface="Book Antiqua" panose="02040602050305030304" pitchFamily="18" charset="0"/>
              </a:rPr>
              <a:t>        </a:t>
            </a:r>
          </a:p>
          <a:p>
            <a:pPr marL="609600" indent="-609600" eaLnBrk="1" hangingPunct="1">
              <a:lnSpc>
                <a:spcPct val="90000"/>
              </a:lnSpc>
              <a:buFontTx/>
              <a:buNone/>
            </a:pPr>
            <a:r>
              <a:rPr lang="sr-Cyrl-CS" altLang="en-US" sz="1800" b="1" i="1" dirty="0">
                <a:solidFill>
                  <a:srgbClr val="FFFF00"/>
                </a:solidFill>
                <a:effectLst>
                  <a:outerShdw blurRad="38100" dist="38100" dir="2700000" algn="tl">
                    <a:srgbClr val="000000"/>
                  </a:outerShdw>
                </a:effectLst>
                <a:latin typeface="Book Antiqua" panose="02040602050305030304" pitchFamily="18" charset="0"/>
              </a:rPr>
              <a:t>  </a:t>
            </a: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1)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Pars</a:t>
            </a: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muscularis</a:t>
            </a: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en-GB" altLang="en-US" sz="1800" dirty="0">
                <a:solidFill>
                  <a:srgbClr val="FFFF00"/>
                </a:solidFill>
                <a:effectLst>
                  <a:outerShdw blurRad="38100" dist="38100" dir="2700000" algn="tl">
                    <a:srgbClr val="000000"/>
                  </a:outerShdw>
                </a:effectLst>
                <a:latin typeface="Book Antiqua" panose="02040602050305030304" pitchFamily="18" charset="0"/>
              </a:rPr>
              <a:t>antero-inferior part</a:t>
            </a:r>
            <a:endParaRPr lang="sr-Cyrl-CS" altLang="en-US" sz="1800"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endParaRPr lang="sr-Cyrl-CS" altLang="en-US" sz="1800"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Cyrl-CS" altLang="en-US" sz="1800" b="1" dirty="0">
                <a:solidFill>
                  <a:srgbClr val="FFFF00"/>
                </a:solidFill>
                <a:effectLst>
                  <a:outerShdw blurRad="38100" dist="38100" dir="2700000" algn="tl">
                    <a:srgbClr val="000000"/>
                  </a:outerShdw>
                </a:effectLst>
                <a:latin typeface="Book Antiqua" panose="02040602050305030304" pitchFamily="18" charset="0"/>
              </a:rPr>
              <a:t>  2)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Pars</a:t>
            </a:r>
            <a:r>
              <a:rPr lang="sr-Latn-CS" altLang="en-US" sz="18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1800" b="1" dirty="0" err="1">
                <a:solidFill>
                  <a:srgbClr val="FFFF00"/>
                </a:solidFill>
                <a:effectLst>
                  <a:outerShdw blurRad="38100" dist="38100" dir="2700000" algn="tl">
                    <a:srgbClr val="000000"/>
                  </a:outerShdw>
                </a:effectLst>
                <a:latin typeface="Book Antiqua" panose="02040602050305030304" pitchFamily="18" charset="0"/>
              </a:rPr>
              <a:t>membranacea</a:t>
            </a:r>
            <a:r>
              <a:rPr lang="sr-Cyrl-CS" altLang="en-US" sz="1800" dirty="0">
                <a:solidFill>
                  <a:srgbClr val="FFFF00"/>
                </a:solidFill>
                <a:effectLst>
                  <a:outerShdw blurRad="38100" dist="38100" dir="2700000" algn="tl">
                    <a:srgbClr val="000000"/>
                  </a:outerShdw>
                </a:effectLst>
                <a:latin typeface="Book Antiqua" panose="02040602050305030304" pitchFamily="18" charset="0"/>
              </a:rPr>
              <a:t>  - </a:t>
            </a:r>
            <a:r>
              <a:rPr lang="en-GB" altLang="en-US" sz="1800" dirty="0" err="1">
                <a:solidFill>
                  <a:srgbClr val="FFFF00"/>
                </a:solidFill>
                <a:effectLst>
                  <a:outerShdw blurRad="38100" dist="38100" dir="2700000" algn="tl">
                    <a:srgbClr val="000000"/>
                  </a:outerShdw>
                </a:effectLst>
                <a:latin typeface="Book Antiqua" panose="02040602050305030304" pitchFamily="18" charset="0"/>
              </a:rPr>
              <a:t>postero</a:t>
            </a:r>
            <a:r>
              <a:rPr lang="en-GB" altLang="en-US" sz="1800" dirty="0">
                <a:solidFill>
                  <a:srgbClr val="FFFF00"/>
                </a:solidFill>
                <a:effectLst>
                  <a:outerShdw blurRad="38100" dist="38100" dir="2700000" algn="tl">
                    <a:srgbClr val="000000"/>
                  </a:outerShdw>
                </a:effectLst>
                <a:latin typeface="Book Antiqua" panose="02040602050305030304" pitchFamily="18" charset="0"/>
              </a:rPr>
              <a:t>-superior part</a:t>
            </a:r>
            <a:endParaRPr lang="sr-Cyrl-CS" altLang="en-US" sz="1800"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lnSpc>
                <a:spcPct val="90000"/>
              </a:lnSpc>
              <a:buFontTx/>
              <a:buNone/>
            </a:pPr>
            <a:r>
              <a:rPr lang="sr-Cyrl-CS" altLang="en-US" sz="1800" dirty="0">
                <a:solidFill>
                  <a:srgbClr val="FFFF00"/>
                </a:solidFill>
                <a:effectLst>
                  <a:outerShdw blurRad="38100" dist="38100" dir="2700000" algn="tl">
                    <a:srgbClr val="000000"/>
                  </a:outerShdw>
                </a:effectLst>
                <a:latin typeface="Book Antiqua" panose="02040602050305030304" pitchFamily="18" charset="0"/>
              </a:rPr>
              <a:t> ( </a:t>
            </a:r>
            <a:r>
              <a:rPr lang="en-GB" altLang="en-US" sz="1800" dirty="0">
                <a:solidFill>
                  <a:srgbClr val="FFFF00"/>
                </a:solidFill>
                <a:effectLst>
                  <a:outerShdw blurRad="38100" dist="38100" dir="2700000" algn="tl">
                    <a:srgbClr val="000000"/>
                  </a:outerShdw>
                </a:effectLst>
                <a:latin typeface="Book Antiqua" panose="02040602050305030304" pitchFamily="18" charset="0"/>
              </a:rPr>
              <a:t>superior part </a:t>
            </a:r>
            <a:r>
              <a:rPr lang="sr-Cyrl-CS" altLang="en-US" sz="1800" dirty="0">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1800" dirty="0" err="1">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septum</a:t>
            </a:r>
            <a:r>
              <a:rPr lang="sr-Latn-CS" altLang="en-US" sz="1800" dirty="0">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1800" dirty="0" err="1">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atrioventriculare</a:t>
            </a:r>
            <a:r>
              <a:rPr lang="sr-Latn-CS" altLang="en-US" sz="1800" dirty="0">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Cyrl-CS" altLang="en-US" sz="1800" dirty="0">
                <a:solidFill>
                  <a:srgbClr val="FFFF00"/>
                </a:solidFill>
                <a:effectLst>
                  <a:outerShdw blurRad="38100" dist="38100" dir="2700000" algn="tl">
                    <a:srgbClr val="000000"/>
                  </a:outerShdw>
                </a:effectLst>
                <a:latin typeface="Book Antiqua" panose="02040602050305030304" pitchFamily="18" charset="0"/>
                <a:cs typeface="Arial" panose="020B0604020202020204" pitchFamily="34" charset="0"/>
              </a:rPr>
              <a:t>-</a:t>
            </a:r>
          </a:p>
          <a:p>
            <a:pPr marL="609600" indent="-609600" eaLnBrk="1" hangingPunct="1">
              <a:lnSpc>
                <a:spcPct val="90000"/>
              </a:lnSpc>
              <a:buFontTx/>
              <a:buNone/>
            </a:pPr>
            <a:r>
              <a:rPr lang="sr-Cyrl-CS" altLang="en-US" sz="1800" dirty="0">
                <a:solidFill>
                  <a:srgbClr val="FFFF00"/>
                </a:solidFill>
                <a:effectLst>
                  <a:outerShdw blurRad="38100" dist="38100" dir="2700000" algn="tl">
                    <a:srgbClr val="000000"/>
                  </a:outerShdw>
                </a:effectLst>
                <a:latin typeface="Book Antiqua" panose="02040602050305030304" pitchFamily="18" charset="0"/>
              </a:rPr>
              <a:t> </a:t>
            </a:r>
            <a:r>
              <a:rPr lang="en-GB" altLang="en-US" sz="1800" dirty="0">
                <a:solidFill>
                  <a:srgbClr val="FFFF00"/>
                </a:solidFill>
                <a:effectLst>
                  <a:outerShdw blurRad="38100" dist="38100" dir="2700000" algn="tl">
                    <a:srgbClr val="000000"/>
                  </a:outerShdw>
                </a:effectLst>
                <a:latin typeface="Book Antiqua" panose="02040602050305030304" pitchFamily="18" charset="0"/>
              </a:rPr>
              <a:t>separates left ventricle from right atrium</a:t>
            </a:r>
            <a:r>
              <a:rPr lang="sr-Cyrl-CS" altLang="en-US" sz="1800" dirty="0">
                <a:solidFill>
                  <a:srgbClr val="FFFF00"/>
                </a:solidFill>
                <a:effectLst>
                  <a:outerShdw blurRad="38100" dist="38100" dir="2700000" algn="tl">
                    <a:srgbClr val="000000"/>
                  </a:outerShdw>
                </a:effectLst>
                <a:latin typeface="Book Antiqua" panose="02040602050305030304" pitchFamily="18" charset="0"/>
              </a:rPr>
              <a:t>)   </a:t>
            </a:r>
            <a:endParaRPr lang="sr-Cyrl-CS" altLang="en-US" sz="1800" b="1" dirty="0">
              <a:solidFill>
                <a:srgbClr val="FFFF00"/>
              </a:solidFill>
              <a:effectLst>
                <a:outerShdw blurRad="38100" dist="38100" dir="2700000" algn="tl">
                  <a:srgbClr val="000000"/>
                </a:outerShdw>
              </a:effectLst>
              <a:latin typeface="Book Antiqua" panose="02040602050305030304" pitchFamily="18" charset="0"/>
            </a:endParaRPr>
          </a:p>
          <a:p>
            <a:pPr marL="609600" indent="-609600" eaLnBrk="1" hangingPunct="1">
              <a:buFontTx/>
              <a:buNone/>
            </a:pPr>
            <a:endParaRPr lang="en-US" sz="1800" dirty="0">
              <a:solidFill>
                <a:schemeClr val="hlink"/>
              </a:solidFill>
            </a:endParaRPr>
          </a:p>
        </p:txBody>
      </p:sp>
      <p:pic>
        <p:nvPicPr>
          <p:cNvPr id="43012" name="Picture 6" descr="0035 septum srca"/>
          <p:cNvPicPr>
            <a:picLocks noGrp="1" noChangeAspect="1" noChangeArrowheads="1"/>
          </p:cNvPicPr>
          <p:nvPr>
            <p:ph idx="4294967295"/>
          </p:nvPr>
        </p:nvPicPr>
        <p:blipFill>
          <a:blip r:embed="rId2" cstate="print">
            <a:lum contrast="6000"/>
            <a:extLst>
              <a:ext uri="{28A0092B-C50C-407E-A947-70E740481C1C}">
                <a14:useLocalDpi xmlns:a14="http://schemas.microsoft.com/office/drawing/2010/main" val="0"/>
              </a:ext>
            </a:extLst>
          </a:blip>
          <a:srcRect l="6345"/>
          <a:stretch>
            <a:fillRect/>
          </a:stretch>
        </p:blipFill>
        <p:spPr>
          <a:xfrm>
            <a:off x="5042558" y="1484784"/>
            <a:ext cx="4101441" cy="4414366"/>
          </a:xfrm>
          <a:noFill/>
          <a:ln w="28575">
            <a:solidFill>
              <a:srgbClr val="FF9900"/>
            </a:solidFill>
            <a:miter lim="800000"/>
            <a:headEnd/>
            <a:tailEnd/>
          </a:ln>
        </p:spPr>
      </p:pic>
      <p:sp>
        <p:nvSpPr>
          <p:cNvPr id="43013" name="TextBox 5"/>
          <p:cNvSpPr txBox="1">
            <a:spLocks noChangeArrowheads="1"/>
          </p:cNvSpPr>
          <p:nvPr/>
        </p:nvSpPr>
        <p:spPr bwMode="auto">
          <a:xfrm>
            <a:off x="6642736" y="4305111"/>
            <a:ext cx="403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FFFF00"/>
                </a:solidFill>
              </a:rPr>
              <a:t>IV</a:t>
            </a:r>
          </a:p>
        </p:txBody>
      </p:sp>
      <p:sp>
        <p:nvSpPr>
          <p:cNvPr id="43014" name="TextBox 6"/>
          <p:cNvSpPr txBox="1">
            <a:spLocks noChangeArrowheads="1"/>
          </p:cNvSpPr>
          <p:nvPr/>
        </p:nvSpPr>
        <p:spPr bwMode="auto">
          <a:xfrm>
            <a:off x="6642736" y="3080960"/>
            <a:ext cx="488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solidFill>
                  <a:srgbClr val="FFFF00"/>
                </a:solidFill>
              </a:rPr>
              <a:t>AV</a:t>
            </a:r>
          </a:p>
        </p:txBody>
      </p:sp>
      <p:sp>
        <p:nvSpPr>
          <p:cNvPr id="43015" name="TextBox 7"/>
          <p:cNvSpPr txBox="1">
            <a:spLocks noChangeArrowheads="1"/>
          </p:cNvSpPr>
          <p:nvPr/>
        </p:nvSpPr>
        <p:spPr bwMode="auto">
          <a:xfrm>
            <a:off x="6643688" y="228600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a:solidFill>
                  <a:srgbClr val="FFFF00"/>
                </a:solidFill>
              </a:rPr>
              <a:t>IA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extBox 11">
            <a:extLst>
              <a:ext uri="{FF2B5EF4-FFF2-40B4-BE49-F238E27FC236}">
                <a16:creationId xmlns:a16="http://schemas.microsoft.com/office/drawing/2014/main" id="{FE9F102E-5C5A-7E08-B91D-15AB4F8048D1}"/>
              </a:ext>
            </a:extLst>
          </p:cNvPr>
          <p:cNvPicPr>
            <a:picLocks noChangeArrowheads="1"/>
          </p:cNvPicPr>
          <p:nvPr/>
        </p:nvPicPr>
        <p:blipFill rotWithShape="1">
          <a:blip r:embed="rId2">
            <a:extLst>
              <a:ext uri="{28A0092B-C50C-407E-A947-70E740481C1C}">
                <a14:useLocalDpi xmlns:a14="http://schemas.microsoft.com/office/drawing/2010/main" val="0"/>
              </a:ext>
            </a:extLst>
          </a:blip>
          <a:srcRect l="1304" t="-1009" r="-1304" b="57107"/>
          <a:stretch/>
        </p:blipFill>
        <p:spPr bwMode="auto">
          <a:xfrm>
            <a:off x="154428" y="4781867"/>
            <a:ext cx="4789488" cy="1520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Rectangle 2"/>
          <p:cNvSpPr>
            <a:spLocks noGrp="1" noChangeArrowheads="1"/>
          </p:cNvSpPr>
          <p:nvPr>
            <p:ph type="title" idx="4294967295"/>
          </p:nvPr>
        </p:nvSpPr>
        <p:spPr>
          <a:xfrm>
            <a:off x="468313" y="188913"/>
            <a:ext cx="8229600" cy="561975"/>
          </a:xfrm>
        </p:spPr>
        <p:txBody>
          <a:bodyPr/>
          <a:lstStyle/>
          <a:p>
            <a:pPr eaLnBrk="1" hangingPunct="1"/>
            <a:r>
              <a:rPr lang="en-US" altLang="en-US" sz="3600" b="1" dirty="0">
                <a:solidFill>
                  <a:srgbClr val="FFFF66"/>
                </a:solidFill>
                <a:latin typeface="Book Antiqua" pitchFamily="18" charset="0"/>
                <a:ea typeface="Book Antiqua" pitchFamily="18" charset="0"/>
                <a:cs typeface="Book Antiqua" pitchFamily="18" charset="0"/>
              </a:rPr>
              <a:t>Structure of the heart</a:t>
            </a:r>
            <a:endParaRPr lang="sr-Latn-CS" altLang="en-US" sz="3600" b="1" dirty="0">
              <a:solidFill>
                <a:srgbClr val="FFFF00"/>
              </a:solidFill>
            </a:endParaRPr>
          </a:p>
        </p:txBody>
      </p:sp>
      <p:pic>
        <p:nvPicPr>
          <p:cNvPr id="44035" name="TextBox 11"/>
          <p:cNvPicPr>
            <a:picLocks noChangeArrowheads="1"/>
          </p:cNvPicPr>
          <p:nvPr/>
        </p:nvPicPr>
        <p:blipFill rotWithShape="1">
          <a:blip r:embed="rId2">
            <a:extLst>
              <a:ext uri="{28A0092B-C50C-407E-A947-70E740481C1C}">
                <a14:useLocalDpi xmlns:a14="http://schemas.microsoft.com/office/drawing/2010/main" val="0"/>
              </a:ext>
            </a:extLst>
          </a:blip>
          <a:srcRect l="-1503" t="43645" r="1503"/>
          <a:stretch/>
        </p:blipFill>
        <p:spPr bwMode="auto">
          <a:xfrm>
            <a:off x="179512" y="1323975"/>
            <a:ext cx="4789488" cy="19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2"/>
          <p:cNvPicPr>
            <a:picLocks noChangeAspect="1" noChangeArrowheads="1"/>
          </p:cNvPicPr>
          <p:nvPr/>
        </p:nvPicPr>
        <p:blipFill>
          <a:blip r:embed="rId3">
            <a:extLst>
              <a:ext uri="{28A0092B-C50C-407E-A947-70E740481C1C}">
                <a14:useLocalDpi xmlns:a14="http://schemas.microsoft.com/office/drawing/2010/main" val="0"/>
              </a:ext>
            </a:extLst>
          </a:blip>
          <a:srcRect l="42773" t="41251" r="12109" b="10001"/>
          <a:stretch>
            <a:fillRect/>
          </a:stretch>
        </p:blipFill>
        <p:spPr bwMode="auto">
          <a:xfrm>
            <a:off x="3643313" y="1071562"/>
            <a:ext cx="5500687"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00D9520-D602-0221-6C92-E3F3AFFF1135}"/>
              </a:ext>
            </a:extLst>
          </p:cNvPr>
          <p:cNvSpPr txBox="1"/>
          <p:nvPr/>
        </p:nvSpPr>
        <p:spPr>
          <a:xfrm>
            <a:off x="221772" y="4916887"/>
            <a:ext cx="4392488" cy="424732"/>
          </a:xfrm>
          <a:prstGeom prst="rect">
            <a:avLst/>
          </a:prstGeom>
          <a:solidFill>
            <a:schemeClr val="bg1"/>
          </a:solidFill>
        </p:spPr>
        <p:txBody>
          <a:bodyPr wrap="square" rtlCol="0">
            <a:spAutoFit/>
          </a:bodyPr>
          <a:lstStyle/>
          <a:p>
            <a:pPr>
              <a:lnSpc>
                <a:spcPct val="90000"/>
              </a:lnSpc>
            </a:pPr>
            <a:r>
              <a:rPr lang="en-US" altLang="en-US" sz="2400" b="1" dirty="0">
                <a:solidFill>
                  <a:srgbClr val="FFFF66"/>
                </a:solidFill>
                <a:latin typeface="Book Antiqua" pitchFamily="18" charset="0"/>
                <a:ea typeface="Book Antiqua" pitchFamily="18" charset="0"/>
                <a:cs typeface="Book Antiqua" pitchFamily="18" charset="0"/>
              </a:rPr>
              <a:t>Fibrous skeleton of the heart.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611560" y="0"/>
            <a:ext cx="8085138" cy="714375"/>
          </a:xfrm>
        </p:spPr>
        <p:txBody>
          <a:bodyPr/>
          <a:lstStyle/>
          <a:p>
            <a:r>
              <a:rPr lang="en-US" altLang="en-US" sz="2800" b="1" dirty="0">
                <a:solidFill>
                  <a:srgbClr val="FFFF66"/>
                </a:solidFill>
                <a:latin typeface="Book Antiqua" pitchFamily="18" charset="0"/>
                <a:ea typeface="Book Antiqua" pitchFamily="18" charset="0"/>
                <a:cs typeface="Book Antiqua" pitchFamily="18" charset="0"/>
              </a:rPr>
              <a:t>Structure of the heart</a:t>
            </a:r>
          </a:p>
        </p:txBody>
      </p:sp>
      <p:sp>
        <p:nvSpPr>
          <p:cNvPr id="8195" name="Rectangle 3"/>
          <p:cNvSpPr>
            <a:spLocks noGrp="1" noChangeArrowheads="1"/>
          </p:cNvSpPr>
          <p:nvPr>
            <p:ph type="body" idx="4294967295"/>
          </p:nvPr>
        </p:nvSpPr>
        <p:spPr>
          <a:xfrm>
            <a:off x="3175" y="622300"/>
            <a:ext cx="8818563" cy="6235700"/>
          </a:xfrm>
        </p:spPr>
        <p:txBody>
          <a:bodyPr/>
          <a:lstStyle/>
          <a:p>
            <a:pPr marL="609600" indent="-609600">
              <a:lnSpc>
                <a:spcPct val="90000"/>
              </a:lnSpc>
              <a:buFontTx/>
              <a:buNone/>
            </a:pPr>
            <a:r>
              <a:rPr lang="en-GB" altLang="en-US" sz="1800" dirty="0">
                <a:solidFill>
                  <a:srgbClr val="FFFF66"/>
                </a:solidFill>
                <a:latin typeface="Book Antiqua" pitchFamily="18" charset="0"/>
                <a:ea typeface="Book Antiqua" pitchFamily="18" charset="0"/>
                <a:cs typeface="Book Antiqua" pitchFamily="18" charset="0"/>
              </a:rPr>
              <a:t>*</a:t>
            </a:r>
            <a:r>
              <a:rPr lang="en-US" altLang="en-US" sz="1800" dirty="0">
                <a:solidFill>
                  <a:srgbClr val="FFFF66"/>
                </a:solidFill>
                <a:latin typeface="Book Antiqua" pitchFamily="18" charset="0"/>
                <a:ea typeface="Book Antiqua" pitchFamily="18" charset="0"/>
                <a:cs typeface="Book Antiqua" pitchFamily="18" charset="0"/>
              </a:rPr>
              <a:t> 3 layers:</a:t>
            </a:r>
            <a:br>
              <a:rPr lang="en-US" altLang="en-US" sz="1800" dirty="0">
                <a:latin typeface="Book Antiqua" pitchFamily="18" charset="0"/>
                <a:ea typeface="Book Antiqua" pitchFamily="18" charset="0"/>
                <a:cs typeface="Book Antiqua" pitchFamily="18" charset="0"/>
              </a:rPr>
            </a:b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1) outer layer  </a:t>
            </a:r>
            <a:r>
              <a:rPr lang="en-GB" altLang="en-US" sz="1800" dirty="0">
                <a:latin typeface="Book Antiqua" pitchFamily="18" charset="0"/>
                <a:ea typeface="Book Antiqua" pitchFamily="18" charset="0"/>
                <a:cs typeface="Book Antiqua" pitchFamily="18" charset="0"/>
              </a:rPr>
              <a:t>- </a:t>
            </a:r>
            <a:r>
              <a:rPr lang="en-GB" altLang="en-US" sz="1800" b="1" dirty="0" err="1">
                <a:solidFill>
                  <a:srgbClr val="FFFF66"/>
                </a:solidFill>
                <a:latin typeface="Book Antiqua" pitchFamily="18" charset="0"/>
                <a:ea typeface="Book Antiqua" pitchFamily="18" charset="0"/>
                <a:cs typeface="Book Antiqua" pitchFamily="18" charset="0"/>
              </a:rPr>
              <a:t>epicardium</a:t>
            </a:r>
            <a:br>
              <a:rPr lang="en-GB"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it is the visceral, inner layer of serous pericardium</a:t>
            </a:r>
          </a:p>
          <a:p>
            <a:pPr marL="609600" indent="-609600">
              <a:lnSpc>
                <a:spcPct val="9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2) middle layer - </a:t>
            </a:r>
            <a:r>
              <a:rPr lang="en-GB" altLang="en-US" sz="1800" b="1" dirty="0">
                <a:solidFill>
                  <a:srgbClr val="FFFF66"/>
                </a:solidFill>
                <a:latin typeface="Book Antiqua" pitchFamily="18" charset="0"/>
                <a:ea typeface="Book Antiqua" pitchFamily="18" charset="0"/>
                <a:cs typeface="Book Antiqua" pitchFamily="18" charset="0"/>
              </a:rPr>
              <a:t>myocardium</a:t>
            </a: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 muscular layer</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a:t>
            </a:r>
            <a:r>
              <a:rPr lang="en-US" altLang="en-US" sz="1800" dirty="0">
                <a:latin typeface="Book Antiqua" pitchFamily="18" charset="0"/>
                <a:ea typeface="Book Antiqua" pitchFamily="18" charset="0"/>
                <a:cs typeface="Book Antiqua" pitchFamily="18" charset="0"/>
              </a:rPr>
              <a:t>the thickest layer, thicker in the ventricles then in </a:t>
            </a:r>
            <a:r>
              <a:rPr lang="en-US" altLang="en-US" sz="1800" dirty="0" err="1">
                <a:latin typeface="Book Antiqua" pitchFamily="18" charset="0"/>
                <a:ea typeface="Book Antiqua" pitchFamily="18" charset="0"/>
                <a:cs typeface="Book Antiqua" pitchFamily="18" charset="0"/>
              </a:rPr>
              <a:t>atries</a:t>
            </a:r>
            <a:r>
              <a:rPr lang="en-US" altLang="en-US" sz="1800" dirty="0">
                <a:latin typeface="Book Antiqua" pitchFamily="18" charset="0"/>
                <a:ea typeface="Book Antiqua" pitchFamily="18" charset="0"/>
                <a:cs typeface="Book Antiqua" pitchFamily="18" charset="0"/>
              </a:rPr>
              <a:t> </a:t>
            </a:r>
          </a:p>
          <a:p>
            <a:pPr marL="609600" indent="-609600">
              <a:lnSpc>
                <a:spcPct val="90000"/>
              </a:lnSpc>
              <a:buFontTx/>
              <a:buNone/>
            </a:pP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3) inner layer - </a:t>
            </a:r>
            <a:r>
              <a:rPr lang="en-GB" altLang="en-US" sz="1800" b="1" dirty="0">
                <a:solidFill>
                  <a:srgbClr val="FFFF66"/>
                </a:solidFill>
                <a:latin typeface="Book Antiqua" pitchFamily="18" charset="0"/>
                <a:ea typeface="Book Antiqua" pitchFamily="18" charset="0"/>
                <a:cs typeface="Book Antiqua" pitchFamily="18" charset="0"/>
              </a:rPr>
              <a:t>endocardium</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a:t>
            </a:r>
            <a:r>
              <a:rPr lang="en-US" altLang="en-US" sz="1800" dirty="0">
                <a:latin typeface="Book Antiqua" pitchFamily="18" charset="0"/>
                <a:ea typeface="Book Antiqua" pitchFamily="18" charset="0"/>
                <a:cs typeface="Book Antiqua" pitchFamily="18" charset="0"/>
              </a:rPr>
              <a:t>thin membrane (endothelium and subendothelial connective tissue) that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lines the cavities and the valves of the heart</a:t>
            </a:r>
          </a:p>
          <a:p>
            <a:pPr marL="609600" indent="-609600">
              <a:lnSpc>
                <a:spcPct val="90000"/>
              </a:lnSpc>
              <a:buFontTx/>
              <a:buNone/>
            </a:pPr>
            <a:endParaRPr lang="en-US" altLang="en-US" sz="1000" dirty="0">
              <a:latin typeface="Book Antiqua" pitchFamily="18" charset="0"/>
              <a:ea typeface="Book Antiqua" pitchFamily="18" charset="0"/>
              <a:cs typeface="Book Antiqua" pitchFamily="18" charset="0"/>
            </a:endParaRPr>
          </a:p>
          <a:p>
            <a:pPr>
              <a:lnSpc>
                <a:spcPct val="90000"/>
              </a:lnSpc>
              <a:buFont typeface="Arial" panose="020B0604020202020204" pitchFamily="34" charset="0"/>
              <a:buChar char="•"/>
            </a:pPr>
            <a:r>
              <a:rPr lang="en-US" altLang="en-US" sz="1700" dirty="0">
                <a:latin typeface="Book Antiqua" pitchFamily="18" charset="0"/>
                <a:ea typeface="Book Antiqua" pitchFamily="18" charset="0"/>
                <a:cs typeface="Book Antiqua" pitchFamily="18" charset="0"/>
              </a:rPr>
              <a:t>The base of the greatest 4 heart openings (</a:t>
            </a:r>
            <a:r>
              <a:rPr lang="en-GB" altLang="en-US" sz="1700" dirty="0" err="1">
                <a:latin typeface="Book Antiqua" pitchFamily="18" charset="0"/>
                <a:ea typeface="Book Antiqua" pitchFamily="18" charset="0"/>
                <a:cs typeface="Book Antiqua" pitchFamily="18" charset="0"/>
              </a:rPr>
              <a:t>ostium</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atrioventriculare</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dextrum</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ostium</a:t>
            </a:r>
            <a:br>
              <a:rPr lang="en-GB" altLang="en-US" sz="1700" dirty="0">
                <a:latin typeface="Book Antiqua" pitchFamily="18" charset="0"/>
                <a:ea typeface="Book Antiqua" pitchFamily="18" charset="0"/>
                <a:cs typeface="Book Antiqua" pitchFamily="18" charset="0"/>
              </a:rPr>
            </a:br>
            <a:r>
              <a:rPr lang="en-GB" altLang="en-US" sz="1700" dirty="0" err="1">
                <a:latin typeface="Book Antiqua" pitchFamily="18" charset="0"/>
                <a:ea typeface="Book Antiqua" pitchFamily="18" charset="0"/>
                <a:cs typeface="Book Antiqua" pitchFamily="18" charset="0"/>
              </a:rPr>
              <a:t>atrioventriculare</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sinistrum</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ostium</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trunci</a:t>
            </a:r>
            <a:r>
              <a:rPr lang="en-GB" altLang="en-US" sz="1700" dirty="0">
                <a:latin typeface="Book Antiqua" pitchFamily="18" charset="0"/>
                <a:ea typeface="Book Antiqua" pitchFamily="18" charset="0"/>
                <a:cs typeface="Book Antiqua" pitchFamily="18" charset="0"/>
              </a:rPr>
              <a:t> </a:t>
            </a:r>
            <a:r>
              <a:rPr lang="en-GB" altLang="en-US" sz="1700" dirty="0" err="1">
                <a:latin typeface="Book Antiqua" pitchFamily="18" charset="0"/>
                <a:ea typeface="Book Antiqua" pitchFamily="18" charset="0"/>
                <a:cs typeface="Book Antiqua" pitchFamily="18" charset="0"/>
              </a:rPr>
              <a:t>pulmonalis</a:t>
            </a:r>
            <a:r>
              <a:rPr lang="en-GB" altLang="en-US" sz="1700" dirty="0">
                <a:latin typeface="Book Antiqua" pitchFamily="18" charset="0"/>
                <a:ea typeface="Book Antiqua" pitchFamily="18" charset="0"/>
                <a:cs typeface="Book Antiqua" pitchFamily="18" charset="0"/>
              </a:rPr>
              <a:t> </a:t>
            </a:r>
            <a:r>
              <a:rPr lang="en-US" altLang="en-US" sz="1700" dirty="0">
                <a:latin typeface="Book Antiqua" pitchFamily="18" charset="0"/>
                <a:ea typeface="Book Antiqua" pitchFamily="18" charset="0"/>
                <a:cs typeface="Book Antiqua" pitchFamily="18" charset="0"/>
              </a:rPr>
              <a:t>and </a:t>
            </a:r>
            <a:r>
              <a:rPr lang="en-GB" altLang="en-US" sz="1700" dirty="0" err="1">
                <a:latin typeface="Book Antiqua" pitchFamily="18" charset="0"/>
                <a:ea typeface="Book Antiqua" pitchFamily="18" charset="0"/>
                <a:cs typeface="Book Antiqua" pitchFamily="18" charset="0"/>
              </a:rPr>
              <a:t>ostium</a:t>
            </a:r>
            <a:r>
              <a:rPr lang="en-GB" altLang="en-US" sz="1700" dirty="0">
                <a:latin typeface="Book Antiqua" pitchFamily="18" charset="0"/>
                <a:ea typeface="Book Antiqua" pitchFamily="18" charset="0"/>
                <a:cs typeface="Book Antiqua" pitchFamily="18" charset="0"/>
              </a:rPr>
              <a:t> aortae</a:t>
            </a:r>
            <a:r>
              <a:rPr lang="en-US" altLang="en-US" sz="1700" dirty="0">
                <a:latin typeface="Book Antiqua" pitchFamily="18" charset="0"/>
                <a:ea typeface="Book Antiqua" pitchFamily="18" charset="0"/>
                <a:cs typeface="Book Antiqua" pitchFamily="18" charset="0"/>
              </a:rPr>
              <a:t>) is made of connective tissue in the form of </a:t>
            </a:r>
            <a:r>
              <a:rPr lang="en-US" altLang="en-US" sz="1700" b="1" dirty="0">
                <a:solidFill>
                  <a:srgbClr val="FFFF66"/>
                </a:solidFill>
                <a:latin typeface="Book Antiqua" pitchFamily="18" charset="0"/>
                <a:ea typeface="Book Antiqua" pitchFamily="18" charset="0"/>
                <a:cs typeface="Book Antiqua" pitchFamily="18" charset="0"/>
              </a:rPr>
              <a:t>fibrous ring (annulus fibrosus)</a:t>
            </a:r>
            <a:r>
              <a:rPr lang="en-US" altLang="en-US" sz="1700" dirty="0">
                <a:latin typeface="Book Antiqua" pitchFamily="18" charset="0"/>
                <a:ea typeface="Book Antiqua" pitchFamily="18" charset="0"/>
                <a:cs typeface="Book Antiqua" pitchFamily="18" charset="0"/>
              </a:rPr>
              <a:t>, which are the origin and insertion point of cardiac muscles – </a:t>
            </a:r>
            <a:br>
              <a:rPr lang="en-US" altLang="en-US" sz="1700" dirty="0">
                <a:latin typeface="Book Antiqua" pitchFamily="18" charset="0"/>
                <a:ea typeface="Book Antiqua" pitchFamily="18" charset="0"/>
                <a:cs typeface="Book Antiqua" pitchFamily="18" charset="0"/>
              </a:rPr>
            </a:br>
            <a:r>
              <a:rPr lang="en-US" altLang="en-US" sz="1700" dirty="0">
                <a:latin typeface="Book Antiqua" pitchFamily="18" charset="0"/>
                <a:ea typeface="Book Antiqua" pitchFamily="18" charset="0"/>
                <a:cs typeface="Book Antiqua" pitchFamily="18" charset="0"/>
              </a:rPr>
              <a:t>this fibrous rings are so-called </a:t>
            </a:r>
            <a:r>
              <a:rPr lang="en-US" altLang="en-US" sz="1700" b="1" dirty="0">
                <a:solidFill>
                  <a:srgbClr val="FFFF66"/>
                </a:solidFill>
                <a:latin typeface="Book Antiqua" pitchFamily="18" charset="0"/>
                <a:ea typeface="Book Antiqua" pitchFamily="18" charset="0"/>
                <a:cs typeface="Book Antiqua" pitchFamily="18" charset="0"/>
              </a:rPr>
              <a:t>fibrous skeleton of the heart.</a:t>
            </a:r>
          </a:p>
          <a:p>
            <a:pPr>
              <a:lnSpc>
                <a:spcPct val="90000"/>
              </a:lnSpc>
              <a:buFont typeface="Arial" panose="020B0604020202020204" pitchFamily="34" charset="0"/>
              <a:buChar char="•"/>
            </a:pPr>
            <a:r>
              <a:rPr lang="en-GB" sz="1700" dirty="0">
                <a:latin typeface="Book Antiqua" panose="02040602050305030304" pitchFamily="18" charset="0"/>
              </a:rPr>
              <a:t>The cardiac muscle </a:t>
            </a:r>
            <a:r>
              <a:rPr lang="en-GB" sz="1700" dirty="0" err="1">
                <a:latin typeface="Book Antiqua" panose="02040602050305030304" pitchFamily="18" charset="0"/>
              </a:rPr>
              <a:t>fibers</a:t>
            </a:r>
            <a:r>
              <a:rPr lang="en-GB" sz="1700" dirty="0">
                <a:latin typeface="Book Antiqua" panose="02040602050305030304" pitchFamily="18" charset="0"/>
              </a:rPr>
              <a:t> are anchored to the fibrous skeleton of the </a:t>
            </a:r>
            <a:br>
              <a:rPr lang="en-GB" sz="1700" dirty="0">
                <a:latin typeface="Book Antiqua" panose="02040602050305030304" pitchFamily="18" charset="0"/>
              </a:rPr>
            </a:br>
            <a:r>
              <a:rPr lang="en-GB" sz="1700" dirty="0">
                <a:latin typeface="Book Antiqua" panose="02040602050305030304" pitchFamily="18" charset="0"/>
              </a:rPr>
              <a:t>heart</a:t>
            </a:r>
            <a:endParaRPr lang="en-US" altLang="en-US" sz="1700" b="1" dirty="0">
              <a:solidFill>
                <a:srgbClr val="FFFF66"/>
              </a:solidFill>
              <a:latin typeface="Book Antiqua" pitchFamily="18" charset="0"/>
              <a:ea typeface="Book Antiqua" pitchFamily="18" charset="0"/>
              <a:cs typeface="Book Antiqua" pitchFamily="18" charset="0"/>
            </a:endParaRPr>
          </a:p>
          <a:p>
            <a:pPr>
              <a:lnSpc>
                <a:spcPct val="90000"/>
              </a:lnSpc>
              <a:buFont typeface="Arial" panose="020B0604020202020204" pitchFamily="34" charset="0"/>
              <a:buChar char="•"/>
            </a:pPr>
            <a:endParaRPr lang="en-US" altLang="en-US" sz="1700" b="1" dirty="0">
              <a:latin typeface="Book Antiqua" pitchFamily="18" charset="0"/>
              <a:ea typeface="Book Antiqua" pitchFamily="18" charset="0"/>
              <a:cs typeface="Book Antiqua" pitchFamily="18" charset="0"/>
            </a:endParaRPr>
          </a:p>
          <a:p>
            <a:pPr>
              <a:lnSpc>
                <a:spcPct val="90000"/>
              </a:lnSpc>
              <a:buFont typeface="Arial" panose="020B0604020202020204" pitchFamily="34" charset="0"/>
              <a:buChar char="•"/>
            </a:pPr>
            <a:r>
              <a:rPr lang="en-US" altLang="en-US" sz="1800" dirty="0">
                <a:solidFill>
                  <a:srgbClr val="FFFF66"/>
                </a:solidFill>
                <a:latin typeface="Book Antiqua" pitchFamily="18" charset="0"/>
                <a:ea typeface="Book Antiqua" pitchFamily="18" charset="0"/>
                <a:cs typeface="Book Antiqua" pitchFamily="18" charset="0"/>
              </a:rPr>
              <a:t>The valves that close these openings are also composed of </a:t>
            </a:r>
            <a:br>
              <a:rPr lang="en-US" altLang="en-US" sz="1800" dirty="0">
                <a:solidFill>
                  <a:srgbClr val="FFFF66"/>
                </a:solidFill>
                <a:latin typeface="Book Antiqua" pitchFamily="18" charset="0"/>
                <a:ea typeface="Book Antiqua" pitchFamily="18" charset="0"/>
                <a:cs typeface="Book Antiqua" pitchFamily="18" charset="0"/>
              </a:rPr>
            </a:br>
            <a:r>
              <a:rPr lang="en-US" altLang="en-US" sz="1800" dirty="0">
                <a:solidFill>
                  <a:srgbClr val="FFFF66"/>
                </a:solidFill>
                <a:latin typeface="Book Antiqua" pitchFamily="18" charset="0"/>
                <a:ea typeface="Book Antiqua" pitchFamily="18" charset="0"/>
                <a:cs typeface="Book Antiqua" pitchFamily="18" charset="0"/>
              </a:rPr>
              <a:t>connective tissue, lined by endocardium</a:t>
            </a:r>
            <a:r>
              <a:rPr lang="en-US" altLang="en-US" sz="1800" dirty="0">
                <a:latin typeface="Book Antiqua" pitchFamily="18" charset="0"/>
                <a:ea typeface="Book Antiqua" pitchFamily="18" charset="0"/>
                <a:cs typeface="Book Antiqua" pitchFamily="18" charset="0"/>
              </a:rPr>
              <a:t>.</a:t>
            </a:r>
            <a:endParaRPr lang="sr-Latn-CS" altLang="en-US" sz="1800" i="1" dirty="0">
              <a:latin typeface="Book Antiqua" pitchFamily="18" charset="0"/>
              <a:ea typeface="Book Antiqua" pitchFamily="18" charset="0"/>
              <a:cs typeface="Book Antiqua" pitchFamily="18" charset="0"/>
            </a:endParaRPr>
          </a:p>
          <a:p>
            <a:pPr marL="609600" indent="-609600">
              <a:lnSpc>
                <a:spcPct val="90000"/>
              </a:lnSpc>
              <a:buFontTx/>
              <a:buNone/>
            </a:pPr>
            <a:endParaRPr lang="sr-Latn-CS" altLang="en-US" sz="1800" i="1" dirty="0">
              <a:latin typeface="Book Antiqua" pitchFamily="18" charset="0"/>
              <a:ea typeface="Book Antiqua" pitchFamily="18" charset="0"/>
              <a:cs typeface="Book Antiqua" pitchFamily="18" charset="0"/>
            </a:endParaRPr>
          </a:p>
          <a:p>
            <a:pPr marL="609600" indent="-609600">
              <a:lnSpc>
                <a:spcPct val="90000"/>
              </a:lnSpc>
              <a:buFontTx/>
              <a:buNone/>
            </a:pPr>
            <a:endParaRPr lang="sr-Latn-CS" altLang="en-US" sz="1800" b="1" i="1" dirty="0">
              <a:solidFill>
                <a:srgbClr val="262673"/>
              </a:solidFill>
              <a:latin typeface="Book Antiqua" pitchFamily="18" charset="0"/>
              <a:ea typeface="Book Antiqua" pitchFamily="18" charset="0"/>
              <a:cs typeface="Book Antiqua" pitchFamily="18" charset="0"/>
            </a:endParaRPr>
          </a:p>
        </p:txBody>
      </p:sp>
      <p:pic>
        <p:nvPicPr>
          <p:cNvPr id="8196" name="Picture 2"/>
          <p:cNvPicPr>
            <a:picLocks noChangeAspect="1" noChangeArrowheads="1"/>
          </p:cNvPicPr>
          <p:nvPr/>
        </p:nvPicPr>
        <p:blipFill>
          <a:blip r:embed="rId3" cstate="print">
            <a:lum bright="-12000" contrast="24000"/>
          </a:blip>
          <a:srcRect l="21831" t="27068" r="31477" b="8022"/>
          <a:stretch>
            <a:fillRect/>
          </a:stretch>
        </p:blipFill>
        <p:spPr bwMode="auto">
          <a:xfrm>
            <a:off x="7164288" y="1507887"/>
            <a:ext cx="1820862" cy="1901825"/>
          </a:xfrm>
          <a:prstGeom prst="rect">
            <a:avLst/>
          </a:prstGeom>
          <a:noFill/>
          <a:ln w="9525" cap="flat" cmpd="sng">
            <a:noFill/>
            <a:bevel/>
            <a:headEnd/>
            <a:tailEnd/>
          </a:ln>
          <a:effectLst/>
        </p:spPr>
      </p:pic>
      <p:pic>
        <p:nvPicPr>
          <p:cNvPr id="8197" name="Picture 2"/>
          <p:cNvPicPr>
            <a:picLocks noChangeAspect="1" noChangeArrowheads="1"/>
          </p:cNvPicPr>
          <p:nvPr/>
        </p:nvPicPr>
        <p:blipFill>
          <a:blip r:embed="rId4" cstate="print"/>
          <a:srcRect l="42773" t="41251" r="12109" b="10001"/>
          <a:stretch>
            <a:fillRect/>
          </a:stretch>
        </p:blipFill>
        <p:spPr bwMode="auto">
          <a:xfrm>
            <a:off x="7057925" y="5157192"/>
            <a:ext cx="1927225" cy="1298575"/>
          </a:xfrm>
          <a:prstGeom prst="rect">
            <a:avLst/>
          </a:prstGeom>
          <a:noFill/>
          <a:ln w="9525" cap="flat" cmpd="sng">
            <a:noFill/>
            <a:bevel/>
            <a:headEnd/>
            <a:tailEnd/>
          </a:ln>
          <a:effectLst/>
        </p:spPr>
      </p:pic>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p:cTn id="7" dur="500" fill="hold"/>
                                        <p:tgtEl>
                                          <p:spTgt spid="819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19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8195">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819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8195">
                                            <p:txEl>
                                              <p:pRg st="1" end="1"/>
                                            </p:txEl>
                                          </p:spTgt>
                                        </p:tgtEl>
                                        <p:attrNameLst>
                                          <p:attrName>style.visibility</p:attrName>
                                        </p:attrNameLst>
                                      </p:cBhvr>
                                      <p:to>
                                        <p:strVal val="visible"/>
                                      </p:to>
                                    </p:set>
                                    <p:anim calcmode="lin" valueType="num">
                                      <p:cBhvr>
                                        <p:cTn id="15" dur="500" fill="hold"/>
                                        <p:tgtEl>
                                          <p:spTgt spid="819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8195">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8195">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819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8195">
                                            <p:txEl>
                                              <p:pRg st="3" end="3"/>
                                            </p:txEl>
                                          </p:spTgt>
                                        </p:tgtEl>
                                        <p:attrNameLst>
                                          <p:attrName>style.visibility</p:attrName>
                                        </p:attrNameLst>
                                      </p:cBhvr>
                                      <p:to>
                                        <p:strVal val="visible"/>
                                      </p:to>
                                    </p:set>
                                    <p:anim calcmode="lin" valueType="num">
                                      <p:cBhvr>
                                        <p:cTn id="23" dur="500" fill="hold"/>
                                        <p:tgtEl>
                                          <p:spTgt spid="8195">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8195">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8195">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819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8195">
                                            <p:txEl>
                                              <p:pRg st="4" end="4"/>
                                            </p:txEl>
                                          </p:spTgt>
                                        </p:tgtEl>
                                        <p:attrNameLst>
                                          <p:attrName>style.visibility</p:attrName>
                                        </p:attrNameLst>
                                      </p:cBhvr>
                                      <p:to>
                                        <p:strVal val="visible"/>
                                      </p:to>
                                    </p:set>
                                    <p:anim calcmode="lin" valueType="num">
                                      <p:cBhvr>
                                        <p:cTn id="31" dur="500" fill="hold"/>
                                        <p:tgtEl>
                                          <p:spTgt spid="819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8195">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8195">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8195">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8195">
                                            <p:txEl>
                                              <p:pRg st="6" end="6"/>
                                            </p:txEl>
                                          </p:spTgt>
                                        </p:tgtEl>
                                        <p:attrNameLst>
                                          <p:attrName>style.visibility</p:attrName>
                                        </p:attrNameLst>
                                      </p:cBhvr>
                                      <p:to>
                                        <p:strVal val="visible"/>
                                      </p:to>
                                    </p:set>
                                    <p:anim calcmode="lin" valueType="num">
                                      <p:cBhvr>
                                        <p:cTn id="39" dur="500" fill="hold"/>
                                        <p:tgtEl>
                                          <p:spTgt spid="8195">
                                            <p:txEl>
                                              <p:pRg st="6" end="6"/>
                                            </p:txEl>
                                          </p:spTgt>
                                        </p:tgtEl>
                                        <p:attrNameLst>
                                          <p:attrName>ppt_w</p:attrName>
                                        </p:attrNameLst>
                                      </p:cBhvr>
                                      <p:tavLst>
                                        <p:tav tm="0">
                                          <p:val>
                                            <p:fltVal val="0"/>
                                          </p:val>
                                        </p:tav>
                                        <p:tav tm="100000">
                                          <p:val>
                                            <p:strVal val="#ppt_w"/>
                                          </p:val>
                                        </p:tav>
                                      </p:tavLst>
                                    </p:anim>
                                    <p:anim calcmode="lin" valueType="num">
                                      <p:cBhvr>
                                        <p:cTn id="40" dur="500" fill="hold"/>
                                        <p:tgtEl>
                                          <p:spTgt spid="8195">
                                            <p:txEl>
                                              <p:pRg st="6" end="6"/>
                                            </p:txEl>
                                          </p:spTgt>
                                        </p:tgtEl>
                                        <p:attrNameLst>
                                          <p:attrName>ppt_h</p:attrName>
                                        </p:attrNameLst>
                                      </p:cBhvr>
                                      <p:tavLst>
                                        <p:tav tm="0">
                                          <p:val>
                                            <p:fltVal val="0"/>
                                          </p:val>
                                        </p:tav>
                                        <p:tav tm="100000">
                                          <p:val>
                                            <p:strVal val="#ppt_h"/>
                                          </p:val>
                                        </p:tav>
                                      </p:tavLst>
                                    </p:anim>
                                    <p:anim calcmode="lin" valueType="num">
                                      <p:cBhvr>
                                        <p:cTn id="41" dur="500" fill="hold"/>
                                        <p:tgtEl>
                                          <p:spTgt spid="8195">
                                            <p:txEl>
                                              <p:pRg st="6" end="6"/>
                                            </p:txEl>
                                          </p:spTgt>
                                        </p:tgtEl>
                                        <p:attrNameLst>
                                          <p:attrName>style.rotation</p:attrName>
                                        </p:attrNameLst>
                                      </p:cBhvr>
                                      <p:tavLst>
                                        <p:tav tm="0">
                                          <p:val>
                                            <p:fltVal val="90"/>
                                          </p:val>
                                        </p:tav>
                                        <p:tav tm="100000">
                                          <p:val>
                                            <p:fltVal val="0"/>
                                          </p:val>
                                        </p:tav>
                                      </p:tavLst>
                                    </p:anim>
                                    <p:animEffect transition="in" filter="fade">
                                      <p:cBhvr>
                                        <p:cTn id="42" dur="500"/>
                                        <p:tgtEl>
                                          <p:spTgt spid="819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8195">
                                            <p:txEl>
                                              <p:pRg st="8" end="8"/>
                                            </p:txEl>
                                          </p:spTgt>
                                        </p:tgtEl>
                                        <p:attrNameLst>
                                          <p:attrName>style.visibility</p:attrName>
                                        </p:attrNameLst>
                                      </p:cBhvr>
                                      <p:to>
                                        <p:strVal val="visible"/>
                                      </p:to>
                                    </p:set>
                                    <p:anim calcmode="lin" valueType="num">
                                      <p:cBhvr>
                                        <p:cTn id="47" dur="500" fill="hold"/>
                                        <p:tgtEl>
                                          <p:spTgt spid="8195">
                                            <p:txEl>
                                              <p:pRg st="8" end="8"/>
                                            </p:txEl>
                                          </p:spTgt>
                                        </p:tgtEl>
                                        <p:attrNameLst>
                                          <p:attrName>ppt_w</p:attrName>
                                        </p:attrNameLst>
                                      </p:cBhvr>
                                      <p:tavLst>
                                        <p:tav tm="0">
                                          <p:val>
                                            <p:fltVal val="0"/>
                                          </p:val>
                                        </p:tav>
                                        <p:tav tm="100000">
                                          <p:val>
                                            <p:strVal val="#ppt_w"/>
                                          </p:val>
                                        </p:tav>
                                      </p:tavLst>
                                    </p:anim>
                                    <p:anim calcmode="lin" valueType="num">
                                      <p:cBhvr>
                                        <p:cTn id="48" dur="500" fill="hold"/>
                                        <p:tgtEl>
                                          <p:spTgt spid="8195">
                                            <p:txEl>
                                              <p:pRg st="8" end="8"/>
                                            </p:txEl>
                                          </p:spTgt>
                                        </p:tgtEl>
                                        <p:attrNameLst>
                                          <p:attrName>ppt_h</p:attrName>
                                        </p:attrNameLst>
                                      </p:cBhvr>
                                      <p:tavLst>
                                        <p:tav tm="0">
                                          <p:val>
                                            <p:fltVal val="0"/>
                                          </p:val>
                                        </p:tav>
                                        <p:tav tm="100000">
                                          <p:val>
                                            <p:strVal val="#ppt_h"/>
                                          </p:val>
                                        </p:tav>
                                      </p:tavLst>
                                    </p:anim>
                                    <p:anim calcmode="lin" valueType="num">
                                      <p:cBhvr>
                                        <p:cTn id="49" dur="500" fill="hold"/>
                                        <p:tgtEl>
                                          <p:spTgt spid="8195">
                                            <p:txEl>
                                              <p:pRg st="8" end="8"/>
                                            </p:txEl>
                                          </p:spTgt>
                                        </p:tgtEl>
                                        <p:attrNameLst>
                                          <p:attrName>style.rotation</p:attrName>
                                        </p:attrNameLst>
                                      </p:cBhvr>
                                      <p:tavLst>
                                        <p:tav tm="0">
                                          <p:val>
                                            <p:fltVal val="90"/>
                                          </p:val>
                                        </p:tav>
                                        <p:tav tm="100000">
                                          <p:val>
                                            <p:fltVal val="0"/>
                                          </p:val>
                                        </p:tav>
                                      </p:tavLst>
                                    </p:anim>
                                    <p:animEffect transition="in" filter="fade">
                                      <p:cBhvr>
                                        <p:cTn id="50" dur="500"/>
                                        <p:tgtEl>
                                          <p:spTgt spid="8195">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8195">
                                            <p:txEl>
                                              <p:pRg st="9" end="9"/>
                                            </p:txEl>
                                          </p:spTgt>
                                        </p:tgtEl>
                                        <p:attrNameLst>
                                          <p:attrName>style.visibility</p:attrName>
                                        </p:attrNameLst>
                                      </p:cBhvr>
                                      <p:to>
                                        <p:strVal val="visible"/>
                                      </p:to>
                                    </p:set>
                                    <p:anim calcmode="lin" valueType="num">
                                      <p:cBhvr>
                                        <p:cTn id="55" dur="500" fill="hold"/>
                                        <p:tgtEl>
                                          <p:spTgt spid="8195">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8195">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8195">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8195">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8195">
                                            <p:txEl>
                                              <p:pRg st="11" end="11"/>
                                            </p:txEl>
                                          </p:spTgt>
                                        </p:tgtEl>
                                        <p:attrNameLst>
                                          <p:attrName>style.visibility</p:attrName>
                                        </p:attrNameLst>
                                      </p:cBhvr>
                                      <p:to>
                                        <p:strVal val="visible"/>
                                      </p:to>
                                    </p:set>
                                    <p:anim calcmode="lin" valueType="num">
                                      <p:cBhvr>
                                        <p:cTn id="63" dur="500" fill="hold"/>
                                        <p:tgtEl>
                                          <p:spTgt spid="8195">
                                            <p:txEl>
                                              <p:pRg st="11" end="11"/>
                                            </p:txEl>
                                          </p:spTgt>
                                        </p:tgtEl>
                                        <p:attrNameLst>
                                          <p:attrName>ppt_w</p:attrName>
                                        </p:attrNameLst>
                                      </p:cBhvr>
                                      <p:tavLst>
                                        <p:tav tm="0">
                                          <p:val>
                                            <p:fltVal val="0"/>
                                          </p:val>
                                        </p:tav>
                                        <p:tav tm="100000">
                                          <p:val>
                                            <p:strVal val="#ppt_w"/>
                                          </p:val>
                                        </p:tav>
                                      </p:tavLst>
                                    </p:anim>
                                    <p:anim calcmode="lin" valueType="num">
                                      <p:cBhvr>
                                        <p:cTn id="64" dur="500" fill="hold"/>
                                        <p:tgtEl>
                                          <p:spTgt spid="8195">
                                            <p:txEl>
                                              <p:pRg st="11" end="11"/>
                                            </p:txEl>
                                          </p:spTgt>
                                        </p:tgtEl>
                                        <p:attrNameLst>
                                          <p:attrName>ppt_h</p:attrName>
                                        </p:attrNameLst>
                                      </p:cBhvr>
                                      <p:tavLst>
                                        <p:tav tm="0">
                                          <p:val>
                                            <p:fltVal val="0"/>
                                          </p:val>
                                        </p:tav>
                                        <p:tav tm="100000">
                                          <p:val>
                                            <p:strVal val="#ppt_h"/>
                                          </p:val>
                                        </p:tav>
                                      </p:tavLst>
                                    </p:anim>
                                    <p:anim calcmode="lin" valueType="num">
                                      <p:cBhvr>
                                        <p:cTn id="65" dur="500" fill="hold"/>
                                        <p:tgtEl>
                                          <p:spTgt spid="8195">
                                            <p:txEl>
                                              <p:pRg st="11" end="11"/>
                                            </p:txEl>
                                          </p:spTgt>
                                        </p:tgtEl>
                                        <p:attrNameLst>
                                          <p:attrName>style.rotation</p:attrName>
                                        </p:attrNameLst>
                                      </p:cBhvr>
                                      <p:tavLst>
                                        <p:tav tm="0">
                                          <p:val>
                                            <p:fltVal val="90"/>
                                          </p:val>
                                        </p:tav>
                                        <p:tav tm="100000">
                                          <p:val>
                                            <p:fltVal val="0"/>
                                          </p:val>
                                        </p:tav>
                                      </p:tavLst>
                                    </p:anim>
                                    <p:animEffect transition="in" filter="fade">
                                      <p:cBhvr>
                                        <p:cTn id="66" dur="500"/>
                                        <p:tgtEl>
                                          <p:spTgt spid="819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7"/>
          <p:cNvPicPr>
            <a:picLocks noChangeAspect="1" noChangeArrowheads="1"/>
          </p:cNvPicPr>
          <p:nvPr/>
        </p:nvPicPr>
        <p:blipFill>
          <a:blip r:embed="rId2">
            <a:extLst>
              <a:ext uri="{28A0092B-C50C-407E-A947-70E740481C1C}">
                <a14:useLocalDpi xmlns:a14="http://schemas.microsoft.com/office/drawing/2010/main" val="0"/>
              </a:ext>
            </a:extLst>
          </a:blip>
          <a:srcRect l="39452" t="9988" r="13348" b="7828"/>
          <a:stretch>
            <a:fillRect/>
          </a:stretch>
        </p:blipFill>
        <p:spPr bwMode="auto">
          <a:xfrm>
            <a:off x="5004048" y="1159495"/>
            <a:ext cx="4003655" cy="453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Grp="1" noChangeArrowheads="1"/>
          </p:cNvSpPr>
          <p:nvPr>
            <p:ph type="title" idx="4294967295"/>
          </p:nvPr>
        </p:nvSpPr>
        <p:spPr>
          <a:xfrm>
            <a:off x="500063" y="0"/>
            <a:ext cx="8229600" cy="561975"/>
          </a:xfrm>
        </p:spPr>
        <p:txBody>
          <a:bodyPr/>
          <a:lstStyle/>
          <a:p>
            <a:pPr eaLnBrk="1" hangingPunct="1"/>
            <a:r>
              <a:rPr lang="en-GB" altLang="en-US" sz="3600" b="1" dirty="0">
                <a:solidFill>
                  <a:srgbClr val="FFFF00"/>
                </a:solidFill>
                <a:latin typeface="Book Antiqua" panose="02040602050305030304" pitchFamily="18" charset="0"/>
              </a:rPr>
              <a:t>Fibrous skeleton of the heart</a:t>
            </a:r>
            <a:endParaRPr lang="sr-Latn-CS" altLang="en-US" sz="3600" b="1" dirty="0">
              <a:solidFill>
                <a:srgbClr val="FFFF00"/>
              </a:solidFill>
              <a:latin typeface="Book Antiqua" panose="02040602050305030304" pitchFamily="18" charset="0"/>
            </a:endParaRPr>
          </a:p>
        </p:txBody>
      </p:sp>
      <p:cxnSp>
        <p:nvCxnSpPr>
          <p:cNvPr id="45061" name="Straight Connector 7"/>
          <p:cNvCxnSpPr>
            <a:cxnSpLocks noChangeShapeType="1"/>
          </p:cNvCxnSpPr>
          <p:nvPr/>
        </p:nvCxnSpPr>
        <p:spPr bwMode="auto">
          <a:xfrm>
            <a:off x="5643563" y="3643313"/>
            <a:ext cx="642937" cy="1587"/>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cxnSp>
      <p:cxnSp>
        <p:nvCxnSpPr>
          <p:cNvPr id="45062" name="Straight Connector 8"/>
          <p:cNvCxnSpPr>
            <a:cxnSpLocks noChangeShapeType="1"/>
          </p:cNvCxnSpPr>
          <p:nvPr/>
        </p:nvCxnSpPr>
        <p:spPr bwMode="auto">
          <a:xfrm>
            <a:off x="5500688" y="5429250"/>
            <a:ext cx="642937" cy="1588"/>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cxnSp>
      <p:sp>
        <p:nvSpPr>
          <p:cNvPr id="3" name="Rectangle 3">
            <a:extLst>
              <a:ext uri="{FF2B5EF4-FFF2-40B4-BE49-F238E27FC236}">
                <a16:creationId xmlns:a16="http://schemas.microsoft.com/office/drawing/2014/main" id="{F42E8E9D-AA01-9DD9-60D2-30D4714DCCA6}"/>
              </a:ext>
            </a:extLst>
          </p:cNvPr>
          <p:cNvSpPr txBox="1">
            <a:spLocks noChangeArrowheads="1"/>
          </p:cNvSpPr>
          <p:nvPr/>
        </p:nvSpPr>
        <p:spPr bwMode="auto">
          <a:xfrm>
            <a:off x="0" y="643652"/>
            <a:ext cx="8818563"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nSpc>
                <a:spcPct val="90000"/>
              </a:lnSpc>
              <a:buFontTx/>
              <a:buNone/>
            </a:pPr>
            <a:endParaRPr lang="en-GB" altLang="en-US" sz="1000" dirty="0">
              <a:solidFill>
                <a:srgbClr val="FFFF66"/>
              </a:solidFill>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dirty="0">
                <a:solidFill>
                  <a:srgbClr val="FFFF66"/>
                </a:solidFill>
                <a:latin typeface="Book Antiqua" pitchFamily="18" charset="0"/>
                <a:ea typeface="Book Antiqua" pitchFamily="18" charset="0"/>
                <a:cs typeface="Book Antiqua" pitchFamily="18" charset="0"/>
              </a:rPr>
              <a:t>* </a:t>
            </a:r>
            <a:r>
              <a:rPr lang="en-GB" sz="1800" dirty="0">
                <a:latin typeface="Book Antiqua" panose="02040602050305030304" pitchFamily="18" charset="0"/>
              </a:rPr>
              <a:t>This is a complex framework of dense collagen forming </a:t>
            </a:r>
            <a:r>
              <a:rPr lang="en-GB" sz="1800" dirty="0">
                <a:solidFill>
                  <a:srgbClr val="FFC000"/>
                </a:solidFill>
                <a:latin typeface="Book Antiqua" panose="02040602050305030304" pitchFamily="18" charset="0"/>
              </a:rPr>
              <a:t>four fibrous rings </a:t>
            </a:r>
          </a:p>
          <a:p>
            <a:pPr marL="609600" indent="-609600">
              <a:lnSpc>
                <a:spcPct val="90000"/>
              </a:lnSpc>
              <a:buFontTx/>
              <a:buNone/>
            </a:pPr>
            <a:r>
              <a:rPr lang="en-GB" sz="1800" dirty="0">
                <a:latin typeface="Book Antiqua" panose="02040602050305030304" pitchFamily="18" charset="0"/>
              </a:rPr>
              <a:t>  that surround the orifices of the valves, </a:t>
            </a:r>
          </a:p>
          <a:p>
            <a:pPr marL="609600" indent="-609600">
              <a:lnSpc>
                <a:spcPct val="90000"/>
              </a:lnSpc>
              <a:buFontTx/>
              <a:buNone/>
            </a:pPr>
            <a:r>
              <a:rPr lang="en-GB" sz="1800" dirty="0">
                <a:latin typeface="Book Antiqua" panose="02040602050305030304" pitchFamily="18" charset="0"/>
              </a:rPr>
              <a:t>  </a:t>
            </a:r>
            <a:r>
              <a:rPr lang="en-GB" sz="1800" dirty="0">
                <a:solidFill>
                  <a:srgbClr val="FFC000"/>
                </a:solidFill>
                <a:latin typeface="Book Antiqua" panose="02040602050305030304" pitchFamily="18" charset="0"/>
              </a:rPr>
              <a:t>a right and left fibrous trigone </a:t>
            </a:r>
          </a:p>
          <a:p>
            <a:pPr marL="609600" indent="-609600">
              <a:lnSpc>
                <a:spcPct val="90000"/>
              </a:lnSpc>
              <a:buFontTx/>
              <a:buNone/>
            </a:pPr>
            <a:r>
              <a:rPr lang="en-GB" sz="1800" dirty="0">
                <a:solidFill>
                  <a:srgbClr val="FFC000"/>
                </a:solidFill>
                <a:latin typeface="Book Antiqua" panose="02040602050305030304" pitchFamily="18" charset="0"/>
              </a:rPr>
              <a:t>  </a:t>
            </a:r>
            <a:r>
              <a:rPr lang="en-GB" sz="1800" dirty="0">
                <a:latin typeface="Book Antiqua" panose="02040602050305030304" pitchFamily="18" charset="0"/>
              </a:rPr>
              <a:t>(formed by connections between rings), </a:t>
            </a:r>
          </a:p>
          <a:p>
            <a:pPr marL="609600" indent="-609600">
              <a:lnSpc>
                <a:spcPct val="90000"/>
              </a:lnSpc>
              <a:buFontTx/>
              <a:buNone/>
            </a:pPr>
            <a:r>
              <a:rPr lang="en-GB" sz="1800" dirty="0">
                <a:latin typeface="Book Antiqua" panose="02040602050305030304" pitchFamily="18" charset="0"/>
              </a:rPr>
              <a:t>  </a:t>
            </a:r>
            <a:r>
              <a:rPr lang="en-GB" sz="1800" dirty="0">
                <a:solidFill>
                  <a:srgbClr val="FFC000"/>
                </a:solidFill>
                <a:latin typeface="Book Antiqua" panose="02040602050305030304" pitchFamily="18" charset="0"/>
              </a:rPr>
              <a:t>and the membranous parts of the interatrial </a:t>
            </a:r>
          </a:p>
          <a:p>
            <a:pPr marL="609600" indent="-609600">
              <a:lnSpc>
                <a:spcPct val="90000"/>
              </a:lnSpc>
              <a:buFontTx/>
              <a:buNone/>
            </a:pPr>
            <a:r>
              <a:rPr lang="en-GB" sz="1800" dirty="0">
                <a:solidFill>
                  <a:srgbClr val="FFC000"/>
                </a:solidFill>
                <a:latin typeface="Book Antiqua" panose="02040602050305030304" pitchFamily="18" charset="0"/>
              </a:rPr>
              <a:t>  and interventricular septa</a:t>
            </a:r>
            <a:r>
              <a:rPr lang="en-GB" sz="1800" dirty="0">
                <a:latin typeface="Book Antiqua" panose="02040602050305030304" pitchFamily="18" charset="0"/>
              </a:rPr>
              <a:t>. </a:t>
            </a:r>
          </a:p>
          <a:p>
            <a:pPr marL="609600" indent="-609600">
              <a:lnSpc>
                <a:spcPct val="90000"/>
              </a:lnSpc>
              <a:buFontTx/>
              <a:buNone/>
            </a:pPr>
            <a:r>
              <a:rPr lang="en-GB" sz="1800" dirty="0">
                <a:latin typeface="Book Antiqua" panose="02040602050305030304" pitchFamily="18" charset="0"/>
              </a:rPr>
              <a:t>- fibrous  formations origin from the inner edge</a:t>
            </a:r>
          </a:p>
          <a:p>
            <a:pPr marL="609600" indent="-609600">
              <a:lnSpc>
                <a:spcPct val="90000"/>
              </a:lnSpc>
              <a:buFontTx/>
              <a:buNone/>
            </a:pPr>
            <a:r>
              <a:rPr lang="en-GB" sz="1800" dirty="0">
                <a:latin typeface="Book Antiqua" panose="02040602050305030304" pitchFamily="18" charset="0"/>
              </a:rPr>
              <a:t>  of the fibrous rings form the skeleton of the</a:t>
            </a:r>
          </a:p>
          <a:p>
            <a:pPr marL="609600" indent="-609600">
              <a:lnSpc>
                <a:spcPct val="90000"/>
              </a:lnSpc>
              <a:buFontTx/>
              <a:buNone/>
            </a:pPr>
            <a:r>
              <a:rPr lang="en-GB" sz="1800" dirty="0">
                <a:latin typeface="Book Antiqua" panose="02040602050305030304" pitchFamily="18" charset="0"/>
              </a:rPr>
              <a:t>  AV and semilunar valves</a:t>
            </a:r>
          </a:p>
          <a:p>
            <a:pPr marL="609600" indent="-609600">
              <a:lnSpc>
                <a:spcPct val="90000"/>
              </a:lnSpc>
              <a:buFontTx/>
              <a:buNone/>
            </a:pPr>
            <a:endParaRPr lang="en-GB" sz="1800" dirty="0">
              <a:latin typeface="Book Antiqua" panose="02040602050305030304" pitchFamily="18" charset="0"/>
            </a:endParaRPr>
          </a:p>
          <a:p>
            <a:pPr marL="609600" indent="-609600">
              <a:lnSpc>
                <a:spcPct val="90000"/>
              </a:lnSpc>
              <a:buFontTx/>
              <a:buNone/>
            </a:pPr>
            <a:r>
              <a:rPr lang="en-GB" sz="1800" dirty="0">
                <a:latin typeface="Book Antiqua" panose="02040602050305030304" pitchFamily="18" charset="0"/>
              </a:rPr>
              <a:t>* Four fibrous rings are connected by fibrous</a:t>
            </a:r>
          </a:p>
          <a:p>
            <a:pPr marL="609600" indent="-609600">
              <a:lnSpc>
                <a:spcPct val="90000"/>
              </a:lnSpc>
              <a:buFontTx/>
              <a:buNone/>
            </a:pPr>
            <a:r>
              <a:rPr lang="en-GB" sz="1800" dirty="0">
                <a:latin typeface="Book Antiqua" panose="02040602050305030304" pitchFamily="18" charset="0"/>
              </a:rPr>
              <a:t>   tissue forming:</a:t>
            </a:r>
          </a:p>
          <a:p>
            <a:pPr marL="0" indent="0">
              <a:lnSpc>
                <a:spcPct val="90000"/>
              </a:lnSpc>
              <a:buNone/>
            </a:pPr>
            <a:r>
              <a:rPr lang="en-GB" sz="1800" dirty="0">
                <a:solidFill>
                  <a:srgbClr val="FFC000"/>
                </a:solidFill>
                <a:latin typeface="Book Antiqua" panose="02040602050305030304" pitchFamily="18" charset="0"/>
              </a:rPr>
              <a:t>1) right fibrous trigone (trigonum </a:t>
            </a:r>
            <a:r>
              <a:rPr lang="en-GB" sz="1800" dirty="0" err="1">
                <a:solidFill>
                  <a:srgbClr val="FFC000"/>
                </a:solidFill>
                <a:latin typeface="Book Antiqua" panose="02040602050305030304" pitchFamily="18" charset="0"/>
              </a:rPr>
              <a:t>fibrosum</a:t>
            </a:r>
            <a:r>
              <a:rPr lang="en-GB" sz="1800" dirty="0">
                <a:solidFill>
                  <a:srgbClr val="FFC000"/>
                </a:solidFill>
                <a:latin typeface="Book Antiqua" panose="02040602050305030304" pitchFamily="18" charset="0"/>
              </a:rPr>
              <a:t> dextrum)</a:t>
            </a:r>
          </a:p>
          <a:p>
            <a:pPr marL="0" indent="0">
              <a:lnSpc>
                <a:spcPct val="90000"/>
              </a:lnSpc>
              <a:buNone/>
            </a:pPr>
            <a:r>
              <a:rPr lang="en-GB" sz="1800" dirty="0">
                <a:latin typeface="Book Antiqua" panose="02040602050305030304" pitchFamily="18" charset="0"/>
              </a:rPr>
              <a:t>    </a:t>
            </a:r>
            <a:r>
              <a:rPr lang="en-GB" sz="1600" dirty="0">
                <a:latin typeface="Book Antiqua" panose="02040602050305030304" pitchFamily="18" charset="0"/>
              </a:rPr>
              <a:t>- formed by aortic ring (anteriorly) and both</a:t>
            </a:r>
            <a:br>
              <a:rPr lang="en-GB" sz="1600" dirty="0">
                <a:latin typeface="Book Antiqua" panose="02040602050305030304" pitchFamily="18" charset="0"/>
              </a:rPr>
            </a:br>
            <a:r>
              <a:rPr lang="en-GB" sz="1600" dirty="0">
                <a:latin typeface="Book Antiqua" panose="02040602050305030304" pitchFamily="18" charset="0"/>
              </a:rPr>
              <a:t>      AV rings (posteriorly)</a:t>
            </a:r>
          </a:p>
          <a:p>
            <a:pPr marL="0" indent="0">
              <a:lnSpc>
                <a:spcPct val="90000"/>
              </a:lnSpc>
              <a:buNone/>
            </a:pPr>
            <a:r>
              <a:rPr lang="en-GB" sz="1600" dirty="0">
                <a:latin typeface="Book Antiqua" panose="02040602050305030304" pitchFamily="18" charset="0"/>
              </a:rPr>
              <a:t>    - </a:t>
            </a:r>
            <a:r>
              <a:rPr lang="en-GB" sz="1600" dirty="0">
                <a:solidFill>
                  <a:srgbClr val="FFFF00"/>
                </a:solidFill>
                <a:latin typeface="Book Antiqua" panose="02040602050305030304" pitchFamily="18" charset="0"/>
              </a:rPr>
              <a:t>AV node </a:t>
            </a:r>
            <a:r>
              <a:rPr lang="en-GB" sz="1600" dirty="0">
                <a:latin typeface="Book Antiqua" panose="02040602050305030304" pitchFamily="18" charset="0"/>
              </a:rPr>
              <a:t>of conducting system of the heart, lies on</a:t>
            </a:r>
            <a:br>
              <a:rPr lang="en-GB" sz="1600" dirty="0">
                <a:latin typeface="Book Antiqua" panose="02040602050305030304" pitchFamily="18" charset="0"/>
              </a:rPr>
            </a:br>
            <a:r>
              <a:rPr lang="en-GB" sz="1600" dirty="0">
                <a:latin typeface="Book Antiqua" panose="02040602050305030304" pitchFamily="18" charset="0"/>
              </a:rPr>
              <a:t>      superior surface of this triangle</a:t>
            </a:r>
          </a:p>
          <a:p>
            <a:pPr marL="0" indent="0">
              <a:lnSpc>
                <a:spcPct val="90000"/>
              </a:lnSpc>
              <a:buNone/>
            </a:pPr>
            <a:r>
              <a:rPr lang="en-GB" sz="1600" dirty="0">
                <a:latin typeface="Book Antiqua" panose="02040602050305030304" pitchFamily="18" charset="0"/>
              </a:rPr>
              <a:t>   - </a:t>
            </a:r>
            <a:r>
              <a:rPr lang="en-GB" sz="1600" dirty="0">
                <a:solidFill>
                  <a:srgbClr val="FFFF00"/>
                </a:solidFill>
                <a:latin typeface="Book Antiqua" panose="02040602050305030304" pitchFamily="18" charset="0"/>
              </a:rPr>
              <a:t>Tendo </a:t>
            </a:r>
            <a:r>
              <a:rPr lang="en-GB" sz="1600" dirty="0" err="1">
                <a:solidFill>
                  <a:srgbClr val="FFFF00"/>
                </a:solidFill>
                <a:latin typeface="Book Antiqua" panose="02040602050305030304" pitchFamily="18" charset="0"/>
              </a:rPr>
              <a:t>infundibuli</a:t>
            </a:r>
            <a:r>
              <a:rPr lang="en-GB" sz="1600" dirty="0">
                <a:solidFill>
                  <a:srgbClr val="FFFF00"/>
                </a:solidFill>
                <a:latin typeface="Book Antiqua" panose="02040602050305030304" pitchFamily="18" charset="0"/>
              </a:rPr>
              <a:t> </a:t>
            </a:r>
            <a:r>
              <a:rPr lang="en-GB" sz="1600" dirty="0">
                <a:latin typeface="Book Antiqua" panose="02040602050305030304" pitchFamily="18" charset="0"/>
              </a:rPr>
              <a:t>is extension of this trigone that origin from its the inferior surface</a:t>
            </a:r>
          </a:p>
          <a:p>
            <a:pPr marL="0" indent="0">
              <a:lnSpc>
                <a:spcPct val="90000"/>
              </a:lnSpc>
              <a:buNone/>
            </a:pPr>
            <a:r>
              <a:rPr lang="en-GB" sz="1800" dirty="0">
                <a:solidFill>
                  <a:srgbClr val="FFC000"/>
                </a:solidFill>
                <a:latin typeface="Book Antiqua" panose="02040602050305030304" pitchFamily="18" charset="0"/>
              </a:rPr>
              <a:t>2) left fibrous trigone (trigonum </a:t>
            </a:r>
            <a:r>
              <a:rPr lang="en-GB" sz="1800" dirty="0" err="1">
                <a:solidFill>
                  <a:srgbClr val="FFC000"/>
                </a:solidFill>
                <a:latin typeface="Book Antiqua" panose="02040602050305030304" pitchFamily="18" charset="0"/>
              </a:rPr>
              <a:t>fibrosum</a:t>
            </a:r>
            <a:r>
              <a:rPr lang="en-GB" sz="1800" dirty="0">
                <a:solidFill>
                  <a:srgbClr val="FFC000"/>
                </a:solidFill>
                <a:latin typeface="Book Antiqua" panose="02040602050305030304" pitchFamily="18" charset="0"/>
              </a:rPr>
              <a:t> sinistrum)</a:t>
            </a:r>
          </a:p>
          <a:p>
            <a:pPr marL="0" indent="0">
              <a:lnSpc>
                <a:spcPct val="90000"/>
              </a:lnSpc>
              <a:buNone/>
            </a:pPr>
            <a:r>
              <a:rPr lang="en-GB" sz="1800" dirty="0">
                <a:latin typeface="Book Antiqua" panose="02040602050305030304" pitchFamily="18" charset="0"/>
              </a:rPr>
              <a:t> </a:t>
            </a:r>
            <a:r>
              <a:rPr lang="en-GB" sz="1600" dirty="0">
                <a:latin typeface="Book Antiqua" panose="02040602050305030304" pitchFamily="18" charset="0"/>
              </a:rPr>
              <a:t>- formed by left edge of aortic ring and anterior edge of left AV 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5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0" dur="500"/>
                                        <p:tgtEl>
                                          <p:spTgt spid="3">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p:cTn id="55"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7" dur="5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58" dur="5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3">
                                            <p:txEl>
                                              <p:pRg st="8" end="8"/>
                                            </p:txEl>
                                          </p:spTgt>
                                        </p:tgtEl>
                                        <p:attrNameLst>
                                          <p:attrName>style.visibility</p:attrName>
                                        </p:attrNameLst>
                                      </p:cBhvr>
                                      <p:to>
                                        <p:strVal val="visible"/>
                                      </p:to>
                                    </p:set>
                                    <p:anim calcmode="lin" valueType="num">
                                      <p:cBhvr>
                                        <p:cTn id="63"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5" dur="5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66" dur="500"/>
                                        <p:tgtEl>
                                          <p:spTgt spid="3">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3">
                                            <p:txEl>
                                              <p:pRg st="9" end="9"/>
                                            </p:txEl>
                                          </p:spTgt>
                                        </p:tgtEl>
                                        <p:attrNameLst>
                                          <p:attrName>style.visibility</p:attrName>
                                        </p:attrNameLst>
                                      </p:cBhvr>
                                      <p:to>
                                        <p:strVal val="visible"/>
                                      </p:to>
                                    </p:set>
                                    <p:anim calcmode="lin" valueType="num">
                                      <p:cBhvr>
                                        <p:cTn id="71"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2"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5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74" dur="500"/>
                                        <p:tgtEl>
                                          <p:spTgt spid="3">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p:cTn id="79"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80" dur="5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1" dur="5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82" dur="500"/>
                                        <p:tgtEl>
                                          <p:spTgt spid="3">
                                            <p:txEl>
                                              <p:pRg st="11" end="1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3">
                                            <p:txEl>
                                              <p:pRg st="12" end="12"/>
                                            </p:txEl>
                                          </p:spTgt>
                                        </p:tgtEl>
                                        <p:attrNameLst>
                                          <p:attrName>style.visibility</p:attrName>
                                        </p:attrNameLst>
                                      </p:cBhvr>
                                      <p:to>
                                        <p:strVal val="visible"/>
                                      </p:to>
                                    </p:set>
                                    <p:anim calcmode="lin" valueType="num">
                                      <p:cBhvr>
                                        <p:cTn id="87"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88" dur="5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9" dur="500" fill="hold"/>
                                        <p:tgtEl>
                                          <p:spTgt spid="3">
                                            <p:txEl>
                                              <p:pRg st="12" end="12"/>
                                            </p:txEl>
                                          </p:spTgt>
                                        </p:tgtEl>
                                        <p:attrNameLst>
                                          <p:attrName>style.rotation</p:attrName>
                                        </p:attrNameLst>
                                      </p:cBhvr>
                                      <p:tavLst>
                                        <p:tav tm="0">
                                          <p:val>
                                            <p:fltVal val="90"/>
                                          </p:val>
                                        </p:tav>
                                        <p:tav tm="100000">
                                          <p:val>
                                            <p:fltVal val="0"/>
                                          </p:val>
                                        </p:tav>
                                      </p:tavLst>
                                    </p:anim>
                                    <p:animEffect transition="in" filter="fade">
                                      <p:cBhvr>
                                        <p:cTn id="90" dur="500"/>
                                        <p:tgtEl>
                                          <p:spTgt spid="3">
                                            <p:txEl>
                                              <p:pRg st="12" end="12"/>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3">
                                            <p:txEl>
                                              <p:pRg st="13" end="13"/>
                                            </p:txEl>
                                          </p:spTgt>
                                        </p:tgtEl>
                                        <p:attrNameLst>
                                          <p:attrName>style.visibility</p:attrName>
                                        </p:attrNameLst>
                                      </p:cBhvr>
                                      <p:to>
                                        <p:strVal val="visible"/>
                                      </p:to>
                                    </p:set>
                                    <p:anim calcmode="lin" valueType="num">
                                      <p:cBhvr>
                                        <p:cTn id="95" dur="5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96" dur="5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97" dur="500" fill="hold"/>
                                        <p:tgtEl>
                                          <p:spTgt spid="3">
                                            <p:txEl>
                                              <p:pRg st="13" end="13"/>
                                            </p:txEl>
                                          </p:spTgt>
                                        </p:tgtEl>
                                        <p:attrNameLst>
                                          <p:attrName>style.rotation</p:attrName>
                                        </p:attrNameLst>
                                      </p:cBhvr>
                                      <p:tavLst>
                                        <p:tav tm="0">
                                          <p:val>
                                            <p:fltVal val="90"/>
                                          </p:val>
                                        </p:tav>
                                        <p:tav tm="100000">
                                          <p:val>
                                            <p:fltVal val="0"/>
                                          </p:val>
                                        </p:tav>
                                      </p:tavLst>
                                    </p:anim>
                                    <p:animEffect transition="in" filter="fade">
                                      <p:cBhvr>
                                        <p:cTn id="98" dur="500"/>
                                        <p:tgtEl>
                                          <p:spTgt spid="3">
                                            <p:txEl>
                                              <p:pRg st="13" end="13"/>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3">
                                            <p:txEl>
                                              <p:pRg st="14" end="14"/>
                                            </p:txEl>
                                          </p:spTgt>
                                        </p:tgtEl>
                                        <p:attrNameLst>
                                          <p:attrName>style.visibility</p:attrName>
                                        </p:attrNameLst>
                                      </p:cBhvr>
                                      <p:to>
                                        <p:strVal val="visible"/>
                                      </p:to>
                                    </p:set>
                                    <p:anim calcmode="lin" valueType="num">
                                      <p:cBhvr>
                                        <p:cTn id="103"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104" dur="5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105" dur="500" fill="hold"/>
                                        <p:tgtEl>
                                          <p:spTgt spid="3">
                                            <p:txEl>
                                              <p:pRg st="14" end="14"/>
                                            </p:txEl>
                                          </p:spTgt>
                                        </p:tgtEl>
                                        <p:attrNameLst>
                                          <p:attrName>style.rotation</p:attrName>
                                        </p:attrNameLst>
                                      </p:cBhvr>
                                      <p:tavLst>
                                        <p:tav tm="0">
                                          <p:val>
                                            <p:fltVal val="90"/>
                                          </p:val>
                                        </p:tav>
                                        <p:tav tm="100000">
                                          <p:val>
                                            <p:fltVal val="0"/>
                                          </p:val>
                                        </p:tav>
                                      </p:tavLst>
                                    </p:anim>
                                    <p:animEffect transition="in" filter="fade">
                                      <p:cBhvr>
                                        <p:cTn id="106" dur="500"/>
                                        <p:tgtEl>
                                          <p:spTgt spid="3">
                                            <p:txEl>
                                              <p:pRg st="14" end="14"/>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nodeType="clickEffect">
                                  <p:stCondLst>
                                    <p:cond delay="0"/>
                                  </p:stCondLst>
                                  <p:iterate type="lt">
                                    <p:tmPct val="5000"/>
                                  </p:iterate>
                                  <p:childTnLst>
                                    <p:set>
                                      <p:cBhvr>
                                        <p:cTn id="110" dur="1" fill="hold">
                                          <p:stCondLst>
                                            <p:cond delay="0"/>
                                          </p:stCondLst>
                                        </p:cTn>
                                        <p:tgtEl>
                                          <p:spTgt spid="3">
                                            <p:txEl>
                                              <p:pRg st="15" end="15"/>
                                            </p:txEl>
                                          </p:spTgt>
                                        </p:tgtEl>
                                        <p:attrNameLst>
                                          <p:attrName>style.visibility</p:attrName>
                                        </p:attrNameLst>
                                      </p:cBhvr>
                                      <p:to>
                                        <p:strVal val="visible"/>
                                      </p:to>
                                    </p:set>
                                    <p:anim calcmode="lin" valueType="num">
                                      <p:cBhvr>
                                        <p:cTn id="111" dur="5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112" dur="500" fill="hold"/>
                                        <p:tgtEl>
                                          <p:spTgt spid="3">
                                            <p:txEl>
                                              <p:pRg st="15" end="15"/>
                                            </p:txEl>
                                          </p:spTgt>
                                        </p:tgtEl>
                                        <p:attrNameLst>
                                          <p:attrName>ppt_h</p:attrName>
                                        </p:attrNameLst>
                                      </p:cBhvr>
                                      <p:tavLst>
                                        <p:tav tm="0">
                                          <p:val>
                                            <p:fltVal val="0"/>
                                          </p:val>
                                        </p:tav>
                                        <p:tav tm="100000">
                                          <p:val>
                                            <p:strVal val="#ppt_h"/>
                                          </p:val>
                                        </p:tav>
                                      </p:tavLst>
                                    </p:anim>
                                    <p:anim calcmode="lin" valueType="num">
                                      <p:cBhvr>
                                        <p:cTn id="113" dur="500" fill="hold"/>
                                        <p:tgtEl>
                                          <p:spTgt spid="3">
                                            <p:txEl>
                                              <p:pRg st="15" end="15"/>
                                            </p:txEl>
                                          </p:spTgt>
                                        </p:tgtEl>
                                        <p:attrNameLst>
                                          <p:attrName>style.rotation</p:attrName>
                                        </p:attrNameLst>
                                      </p:cBhvr>
                                      <p:tavLst>
                                        <p:tav tm="0">
                                          <p:val>
                                            <p:fltVal val="90"/>
                                          </p:val>
                                        </p:tav>
                                        <p:tav tm="100000">
                                          <p:val>
                                            <p:fltVal val="0"/>
                                          </p:val>
                                        </p:tav>
                                      </p:tavLst>
                                    </p:anim>
                                    <p:animEffect transition="in" filter="fade">
                                      <p:cBhvr>
                                        <p:cTn id="114" dur="500"/>
                                        <p:tgtEl>
                                          <p:spTgt spid="3">
                                            <p:txEl>
                                              <p:pRg st="15" end="15"/>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31" presetClass="entr" presetSubtype="0" fill="hold" nodeType="clickEffect">
                                  <p:stCondLst>
                                    <p:cond delay="0"/>
                                  </p:stCondLst>
                                  <p:iterate type="lt">
                                    <p:tmPct val="5000"/>
                                  </p:iterate>
                                  <p:childTnLst>
                                    <p:set>
                                      <p:cBhvr>
                                        <p:cTn id="118" dur="1" fill="hold">
                                          <p:stCondLst>
                                            <p:cond delay="0"/>
                                          </p:stCondLst>
                                        </p:cTn>
                                        <p:tgtEl>
                                          <p:spTgt spid="3">
                                            <p:txEl>
                                              <p:pRg st="16" end="16"/>
                                            </p:txEl>
                                          </p:spTgt>
                                        </p:tgtEl>
                                        <p:attrNameLst>
                                          <p:attrName>style.visibility</p:attrName>
                                        </p:attrNameLst>
                                      </p:cBhvr>
                                      <p:to>
                                        <p:strVal val="visible"/>
                                      </p:to>
                                    </p:set>
                                    <p:anim calcmode="lin" valueType="num">
                                      <p:cBhvr>
                                        <p:cTn id="119" dur="500" fill="hold"/>
                                        <p:tgtEl>
                                          <p:spTgt spid="3">
                                            <p:txEl>
                                              <p:pRg st="16" end="16"/>
                                            </p:txEl>
                                          </p:spTgt>
                                        </p:tgtEl>
                                        <p:attrNameLst>
                                          <p:attrName>ppt_w</p:attrName>
                                        </p:attrNameLst>
                                      </p:cBhvr>
                                      <p:tavLst>
                                        <p:tav tm="0">
                                          <p:val>
                                            <p:fltVal val="0"/>
                                          </p:val>
                                        </p:tav>
                                        <p:tav tm="100000">
                                          <p:val>
                                            <p:strVal val="#ppt_w"/>
                                          </p:val>
                                        </p:tav>
                                      </p:tavLst>
                                    </p:anim>
                                    <p:anim calcmode="lin" valueType="num">
                                      <p:cBhvr>
                                        <p:cTn id="120" dur="500" fill="hold"/>
                                        <p:tgtEl>
                                          <p:spTgt spid="3">
                                            <p:txEl>
                                              <p:pRg st="16" end="16"/>
                                            </p:txEl>
                                          </p:spTgt>
                                        </p:tgtEl>
                                        <p:attrNameLst>
                                          <p:attrName>ppt_h</p:attrName>
                                        </p:attrNameLst>
                                      </p:cBhvr>
                                      <p:tavLst>
                                        <p:tav tm="0">
                                          <p:val>
                                            <p:fltVal val="0"/>
                                          </p:val>
                                        </p:tav>
                                        <p:tav tm="100000">
                                          <p:val>
                                            <p:strVal val="#ppt_h"/>
                                          </p:val>
                                        </p:tav>
                                      </p:tavLst>
                                    </p:anim>
                                    <p:anim calcmode="lin" valueType="num">
                                      <p:cBhvr>
                                        <p:cTn id="121" dur="500" fill="hold"/>
                                        <p:tgtEl>
                                          <p:spTgt spid="3">
                                            <p:txEl>
                                              <p:pRg st="16" end="16"/>
                                            </p:txEl>
                                          </p:spTgt>
                                        </p:tgtEl>
                                        <p:attrNameLst>
                                          <p:attrName>style.rotation</p:attrName>
                                        </p:attrNameLst>
                                      </p:cBhvr>
                                      <p:tavLst>
                                        <p:tav tm="0">
                                          <p:val>
                                            <p:fltVal val="90"/>
                                          </p:val>
                                        </p:tav>
                                        <p:tav tm="100000">
                                          <p:val>
                                            <p:fltVal val="0"/>
                                          </p:val>
                                        </p:tav>
                                      </p:tavLst>
                                    </p:anim>
                                    <p:animEffect transition="in" filter="fade">
                                      <p:cBhvr>
                                        <p:cTn id="122" dur="500"/>
                                        <p:tgtEl>
                                          <p:spTgt spid="3">
                                            <p:txEl>
                                              <p:pRg st="16" end="16"/>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1" presetClass="entr" presetSubtype="0" fill="hold" nodeType="clickEffect">
                                  <p:stCondLst>
                                    <p:cond delay="0"/>
                                  </p:stCondLst>
                                  <p:iterate type="lt">
                                    <p:tmPct val="5000"/>
                                  </p:iterate>
                                  <p:childTnLst>
                                    <p:set>
                                      <p:cBhvr>
                                        <p:cTn id="126" dur="1" fill="hold">
                                          <p:stCondLst>
                                            <p:cond delay="0"/>
                                          </p:stCondLst>
                                        </p:cTn>
                                        <p:tgtEl>
                                          <p:spTgt spid="3">
                                            <p:txEl>
                                              <p:pRg st="17" end="17"/>
                                            </p:txEl>
                                          </p:spTgt>
                                        </p:tgtEl>
                                        <p:attrNameLst>
                                          <p:attrName>style.visibility</p:attrName>
                                        </p:attrNameLst>
                                      </p:cBhvr>
                                      <p:to>
                                        <p:strVal val="visible"/>
                                      </p:to>
                                    </p:set>
                                    <p:anim calcmode="lin" valueType="num">
                                      <p:cBhvr>
                                        <p:cTn id="127" dur="500" fill="hold"/>
                                        <p:tgtEl>
                                          <p:spTgt spid="3">
                                            <p:txEl>
                                              <p:pRg st="17" end="17"/>
                                            </p:txEl>
                                          </p:spTgt>
                                        </p:tgtEl>
                                        <p:attrNameLst>
                                          <p:attrName>ppt_w</p:attrName>
                                        </p:attrNameLst>
                                      </p:cBhvr>
                                      <p:tavLst>
                                        <p:tav tm="0">
                                          <p:val>
                                            <p:fltVal val="0"/>
                                          </p:val>
                                        </p:tav>
                                        <p:tav tm="100000">
                                          <p:val>
                                            <p:strVal val="#ppt_w"/>
                                          </p:val>
                                        </p:tav>
                                      </p:tavLst>
                                    </p:anim>
                                    <p:anim calcmode="lin" valueType="num">
                                      <p:cBhvr>
                                        <p:cTn id="128" dur="500" fill="hold"/>
                                        <p:tgtEl>
                                          <p:spTgt spid="3">
                                            <p:txEl>
                                              <p:pRg st="17" end="17"/>
                                            </p:txEl>
                                          </p:spTgt>
                                        </p:tgtEl>
                                        <p:attrNameLst>
                                          <p:attrName>ppt_h</p:attrName>
                                        </p:attrNameLst>
                                      </p:cBhvr>
                                      <p:tavLst>
                                        <p:tav tm="0">
                                          <p:val>
                                            <p:fltVal val="0"/>
                                          </p:val>
                                        </p:tav>
                                        <p:tav tm="100000">
                                          <p:val>
                                            <p:strVal val="#ppt_h"/>
                                          </p:val>
                                        </p:tav>
                                      </p:tavLst>
                                    </p:anim>
                                    <p:anim calcmode="lin" valueType="num">
                                      <p:cBhvr>
                                        <p:cTn id="129" dur="500" fill="hold"/>
                                        <p:tgtEl>
                                          <p:spTgt spid="3">
                                            <p:txEl>
                                              <p:pRg st="17" end="17"/>
                                            </p:txEl>
                                          </p:spTgt>
                                        </p:tgtEl>
                                        <p:attrNameLst>
                                          <p:attrName>style.rotation</p:attrName>
                                        </p:attrNameLst>
                                      </p:cBhvr>
                                      <p:tavLst>
                                        <p:tav tm="0">
                                          <p:val>
                                            <p:fltVal val="90"/>
                                          </p:val>
                                        </p:tav>
                                        <p:tav tm="100000">
                                          <p:val>
                                            <p:fltVal val="0"/>
                                          </p:val>
                                        </p:tav>
                                      </p:tavLst>
                                    </p:anim>
                                    <p:animEffect transition="in" filter="fade">
                                      <p:cBhvr>
                                        <p:cTn id="130" dur="500"/>
                                        <p:tgtEl>
                                          <p:spTgt spid="3">
                                            <p:txEl>
                                              <p:pRg st="17" end="17"/>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31" presetClass="entr" presetSubtype="0" fill="hold" nodeType="clickEffect">
                                  <p:stCondLst>
                                    <p:cond delay="0"/>
                                  </p:stCondLst>
                                  <p:iterate type="lt">
                                    <p:tmPct val="5000"/>
                                  </p:iterate>
                                  <p:childTnLst>
                                    <p:set>
                                      <p:cBhvr>
                                        <p:cTn id="134" dur="1" fill="hold">
                                          <p:stCondLst>
                                            <p:cond delay="0"/>
                                          </p:stCondLst>
                                        </p:cTn>
                                        <p:tgtEl>
                                          <p:spTgt spid="3">
                                            <p:txEl>
                                              <p:pRg st="18" end="18"/>
                                            </p:txEl>
                                          </p:spTgt>
                                        </p:tgtEl>
                                        <p:attrNameLst>
                                          <p:attrName>style.visibility</p:attrName>
                                        </p:attrNameLst>
                                      </p:cBhvr>
                                      <p:to>
                                        <p:strVal val="visible"/>
                                      </p:to>
                                    </p:set>
                                    <p:anim calcmode="lin" valueType="num">
                                      <p:cBhvr>
                                        <p:cTn id="135" dur="500" fill="hold"/>
                                        <p:tgtEl>
                                          <p:spTgt spid="3">
                                            <p:txEl>
                                              <p:pRg st="18" end="18"/>
                                            </p:txEl>
                                          </p:spTgt>
                                        </p:tgtEl>
                                        <p:attrNameLst>
                                          <p:attrName>ppt_w</p:attrName>
                                        </p:attrNameLst>
                                      </p:cBhvr>
                                      <p:tavLst>
                                        <p:tav tm="0">
                                          <p:val>
                                            <p:fltVal val="0"/>
                                          </p:val>
                                        </p:tav>
                                        <p:tav tm="100000">
                                          <p:val>
                                            <p:strVal val="#ppt_w"/>
                                          </p:val>
                                        </p:tav>
                                      </p:tavLst>
                                    </p:anim>
                                    <p:anim calcmode="lin" valueType="num">
                                      <p:cBhvr>
                                        <p:cTn id="136" dur="500" fill="hold"/>
                                        <p:tgtEl>
                                          <p:spTgt spid="3">
                                            <p:txEl>
                                              <p:pRg st="18" end="18"/>
                                            </p:txEl>
                                          </p:spTgt>
                                        </p:tgtEl>
                                        <p:attrNameLst>
                                          <p:attrName>ppt_h</p:attrName>
                                        </p:attrNameLst>
                                      </p:cBhvr>
                                      <p:tavLst>
                                        <p:tav tm="0">
                                          <p:val>
                                            <p:fltVal val="0"/>
                                          </p:val>
                                        </p:tav>
                                        <p:tav tm="100000">
                                          <p:val>
                                            <p:strVal val="#ppt_h"/>
                                          </p:val>
                                        </p:tav>
                                      </p:tavLst>
                                    </p:anim>
                                    <p:anim calcmode="lin" valueType="num">
                                      <p:cBhvr>
                                        <p:cTn id="137" dur="500" fill="hold"/>
                                        <p:tgtEl>
                                          <p:spTgt spid="3">
                                            <p:txEl>
                                              <p:pRg st="18" end="18"/>
                                            </p:txEl>
                                          </p:spTgt>
                                        </p:tgtEl>
                                        <p:attrNameLst>
                                          <p:attrName>style.rotation</p:attrName>
                                        </p:attrNameLst>
                                      </p:cBhvr>
                                      <p:tavLst>
                                        <p:tav tm="0">
                                          <p:val>
                                            <p:fltVal val="90"/>
                                          </p:val>
                                        </p:tav>
                                        <p:tav tm="100000">
                                          <p:val>
                                            <p:fltVal val="0"/>
                                          </p:val>
                                        </p:tav>
                                      </p:tavLst>
                                    </p:anim>
                                    <p:animEffect transition="in" filter="fade">
                                      <p:cBhvr>
                                        <p:cTn id="138" dur="500"/>
                                        <p:tgtEl>
                                          <p:spTgt spid="3">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0034 levo-desno src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2401" y="2636912"/>
            <a:ext cx="3938111" cy="371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505C5FE3-CC6F-4202-29AC-0B54640A6B04}"/>
              </a:ext>
            </a:extLst>
          </p:cNvPr>
          <p:cNvSpPr>
            <a:spLocks noChangeArrowheads="1"/>
          </p:cNvSpPr>
          <p:nvPr/>
        </p:nvSpPr>
        <p:spPr bwMode="auto">
          <a:xfrm>
            <a:off x="0" y="0"/>
            <a:ext cx="7994496" cy="584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GB" altLang="en-US" sz="2800" b="1" dirty="0">
              <a:solidFill>
                <a:srgbClr val="FFCC00"/>
              </a:solidFill>
              <a:effectLst>
                <a:outerShdw blurRad="38100" dist="38100" dir="2700000" algn="tl">
                  <a:srgbClr val="000000"/>
                </a:outerShdw>
              </a:effectLst>
              <a:latin typeface="Comic Sans MS" panose="030F0702030302020204" pitchFamily="66" charset="0"/>
            </a:endParaRPr>
          </a:p>
          <a:p>
            <a:pPr eaLnBrk="1" hangingPunct="1"/>
            <a:r>
              <a:rPr lang="en-GB" altLang="en-US" sz="2800" b="1" dirty="0">
                <a:solidFill>
                  <a:srgbClr val="FFCC00"/>
                </a:solidFill>
                <a:effectLst>
                  <a:outerShdw blurRad="38100" dist="38100" dir="2700000" algn="tl">
                    <a:srgbClr val="000000"/>
                  </a:outerShdw>
                </a:effectLst>
                <a:latin typeface="Comic Sans MS" panose="030F0702030302020204" pitchFamily="66" charset="0"/>
              </a:rPr>
              <a:t>Four (4) chambers:</a:t>
            </a:r>
          </a:p>
          <a:p>
            <a:pPr eaLnBrk="1" hangingPunct="1"/>
            <a:endParaRPr lang="en-GB" altLang="en-US" sz="1200" b="1" dirty="0">
              <a:solidFill>
                <a:srgbClr val="FFCC00"/>
              </a:solidFill>
              <a:effectLst>
                <a:outerShdw blurRad="38100" dist="38100" dir="2700000" algn="tl">
                  <a:srgbClr val="000000"/>
                </a:outerShdw>
              </a:effectLst>
              <a:latin typeface="Comic Sans MS" panose="030F0702030302020204" pitchFamily="66" charset="0"/>
            </a:endParaRPr>
          </a:p>
          <a:p>
            <a:pPr marL="342900" indent="-342900" eaLnBrk="1" hangingPunct="1">
              <a:buFontTx/>
              <a:buChar char="-"/>
            </a:pPr>
            <a:r>
              <a:rPr lang="en-GB" altLang="en-US" sz="2400" b="1" dirty="0">
                <a:solidFill>
                  <a:srgbClr val="FF0000"/>
                </a:solidFill>
                <a:effectLst>
                  <a:outerShdw blurRad="38100" dist="38100" dir="2700000" algn="tl">
                    <a:srgbClr val="000000"/>
                  </a:outerShdw>
                </a:effectLst>
                <a:latin typeface="Comic Sans MS" panose="030F0702030302020204" pitchFamily="66" charset="0"/>
              </a:rPr>
              <a:t>2 atria–right and left</a:t>
            </a:r>
          </a:p>
          <a:p>
            <a:pPr marL="342900" indent="-342900" eaLnBrk="1" hangingPunct="1">
              <a:buFontTx/>
              <a:buChar char="-"/>
            </a:pPr>
            <a:r>
              <a:rPr lang="en-GB" altLang="en-US" sz="2400" b="1" dirty="0">
                <a:solidFill>
                  <a:srgbClr val="FF0000"/>
                </a:solidFill>
                <a:effectLst>
                  <a:outerShdw blurRad="38100" dist="38100" dir="2700000" algn="tl">
                    <a:srgbClr val="000000"/>
                  </a:outerShdw>
                </a:effectLst>
                <a:latin typeface="Comic Sans MS" panose="030F0702030302020204" pitchFamily="66" charset="0"/>
              </a:rPr>
              <a:t>2 ventricles-right and left</a:t>
            </a:r>
          </a:p>
          <a:p>
            <a:pPr marL="342900" indent="-342900" eaLnBrk="1" hangingPunct="1">
              <a:buFontTx/>
              <a:buChar char="-"/>
            </a:pPr>
            <a:endParaRPr lang="en-GB" altLang="en-US" sz="2400" b="1" dirty="0">
              <a:solidFill>
                <a:srgbClr val="FFCC00"/>
              </a:solidFill>
              <a:effectLst>
                <a:outerShdw blurRad="38100" dist="38100" dir="2700000" algn="tl">
                  <a:srgbClr val="000000"/>
                </a:outerShdw>
              </a:effectLst>
              <a:latin typeface="Comic Sans MS" panose="030F0702030302020204" pitchFamily="66" charset="0"/>
            </a:endParaRPr>
          </a:p>
          <a:p>
            <a:pPr marL="342900" indent="-342900" eaLnBrk="1" hangingPunct="1">
              <a:buFontTx/>
              <a:buChar char="-"/>
            </a:pPr>
            <a:r>
              <a:rPr lang="en-GB" altLang="en-US" sz="2400" b="1" dirty="0">
                <a:solidFill>
                  <a:srgbClr val="FFCC00"/>
                </a:solidFill>
                <a:effectLst>
                  <a:outerShdw blurRad="38100" dist="38100" dir="2700000" algn="tl">
                    <a:srgbClr val="000000"/>
                  </a:outerShdw>
                </a:effectLst>
                <a:latin typeface="Comic Sans MS" panose="030F0702030302020204" pitchFamily="66" charset="0"/>
              </a:rPr>
              <a:t>Right chambers are separated from the left ones</a:t>
            </a:r>
          </a:p>
          <a:p>
            <a:pPr eaLnBrk="1" hangingPunct="1"/>
            <a:r>
              <a:rPr lang="en-GB" altLang="en-US" sz="2400" b="1" dirty="0">
                <a:solidFill>
                  <a:srgbClr val="FFCC00"/>
                </a:solidFill>
                <a:effectLst>
                  <a:outerShdw blurRad="38100" dist="38100" dir="2700000" algn="tl">
                    <a:srgbClr val="000000"/>
                  </a:outerShdw>
                </a:effectLst>
                <a:latin typeface="Comic Sans MS" panose="030F0702030302020204" pitchFamily="66" charset="0"/>
              </a:rPr>
              <a:t>   by </a:t>
            </a:r>
            <a:r>
              <a:rPr lang="en-GB" altLang="en-US" sz="2400" b="1" dirty="0">
                <a:solidFill>
                  <a:srgbClr val="FF0000"/>
                </a:solidFill>
                <a:effectLst>
                  <a:outerShdw blurRad="38100" dist="38100" dir="2700000" algn="tl">
                    <a:srgbClr val="000000"/>
                  </a:outerShdw>
                </a:effectLst>
                <a:latin typeface="Comic Sans MS" panose="030F0702030302020204" pitchFamily="66" charset="0"/>
              </a:rPr>
              <a:t>septum cordis</a:t>
            </a:r>
          </a:p>
          <a:p>
            <a:pPr eaLnBrk="1" hangingPunct="1"/>
            <a:endParaRPr lang="en-GB" altLang="en-US" sz="2400" b="1" dirty="0">
              <a:solidFill>
                <a:srgbClr val="FF0000"/>
              </a:solidFill>
              <a:effectLst>
                <a:outerShdw blurRad="38100" dist="38100" dir="2700000" algn="tl">
                  <a:srgbClr val="000000"/>
                </a:outerShdw>
              </a:effectLst>
              <a:latin typeface="Comic Sans MS" panose="030F0702030302020204" pitchFamily="66" charset="0"/>
            </a:endParaRPr>
          </a:p>
          <a:p>
            <a:pPr marL="342900" indent="-342900" eaLnBrk="1" hangingPunct="1">
              <a:buFontTx/>
              <a:buChar char="-"/>
            </a:pPr>
            <a:r>
              <a:rPr lang="en-GB" altLang="en-US" sz="2400" b="1" dirty="0">
                <a:solidFill>
                  <a:srgbClr val="FFC000"/>
                </a:solidFill>
                <a:effectLst>
                  <a:outerShdw blurRad="38100" dist="38100" dir="2700000" algn="tl">
                    <a:srgbClr val="000000"/>
                  </a:outerShdw>
                </a:effectLst>
                <a:latin typeface="Comic Sans MS" panose="030F0702030302020204" pitchFamily="66" charset="0"/>
              </a:rPr>
              <a:t>Right chambers – venous heart</a:t>
            </a:r>
            <a:br>
              <a:rPr lang="en-GB" altLang="en-US" sz="2400" b="1" dirty="0">
                <a:solidFill>
                  <a:srgbClr val="FFC000"/>
                </a:solidFill>
                <a:effectLst>
                  <a:outerShdw blurRad="38100" dist="38100" dir="2700000" algn="tl">
                    <a:srgbClr val="000000"/>
                  </a:outerShdw>
                </a:effectLst>
                <a:latin typeface="Comic Sans MS" panose="030F0702030302020204" pitchFamily="66" charset="0"/>
              </a:rPr>
            </a:br>
            <a:r>
              <a:rPr lang="en-GB" altLang="en-US" sz="2400" b="1" dirty="0">
                <a:solidFill>
                  <a:srgbClr val="FFC000"/>
                </a:solidFill>
                <a:effectLst>
                  <a:outerShdw blurRad="38100" dist="38100" dir="2700000" algn="tl">
                    <a:srgbClr val="000000"/>
                  </a:outerShdw>
                </a:effectLst>
                <a:latin typeface="Comic Sans MS" panose="030F0702030302020204" pitchFamily="66" charset="0"/>
              </a:rPr>
              <a:t>  passes deoxygenated blood</a:t>
            </a:r>
          </a:p>
          <a:p>
            <a:pPr marL="342900" indent="-342900" eaLnBrk="1" hangingPunct="1">
              <a:buFontTx/>
              <a:buChar char="-"/>
            </a:pPr>
            <a:endParaRPr lang="en-GB" altLang="en-US" sz="2400" b="1" dirty="0">
              <a:solidFill>
                <a:srgbClr val="FFC000"/>
              </a:solidFill>
              <a:effectLst>
                <a:outerShdw blurRad="38100" dist="38100" dir="2700000" algn="tl">
                  <a:srgbClr val="000000"/>
                </a:outerShdw>
              </a:effectLst>
              <a:latin typeface="Comic Sans MS" panose="030F0702030302020204" pitchFamily="66" charset="0"/>
            </a:endParaRPr>
          </a:p>
          <a:p>
            <a:pPr marL="342900" indent="-342900" eaLnBrk="1" hangingPunct="1">
              <a:buFontTx/>
              <a:buChar char="-"/>
            </a:pPr>
            <a:r>
              <a:rPr lang="en-GB" altLang="en-US" sz="2400" b="1" dirty="0">
                <a:solidFill>
                  <a:srgbClr val="FFC000"/>
                </a:solidFill>
                <a:effectLst>
                  <a:outerShdw blurRad="38100" dist="38100" dir="2700000" algn="tl">
                    <a:srgbClr val="000000"/>
                  </a:outerShdw>
                </a:effectLst>
                <a:latin typeface="Comic Sans MS" panose="030F0702030302020204" pitchFamily="66" charset="0"/>
              </a:rPr>
              <a:t>Left chambers – arterial heart</a:t>
            </a:r>
            <a:br>
              <a:rPr lang="en-GB" altLang="en-US" sz="2400" b="1" dirty="0">
                <a:solidFill>
                  <a:srgbClr val="FFC000"/>
                </a:solidFill>
                <a:effectLst>
                  <a:outerShdw blurRad="38100" dist="38100" dir="2700000" algn="tl">
                    <a:srgbClr val="000000"/>
                  </a:outerShdw>
                </a:effectLst>
                <a:latin typeface="Comic Sans MS" panose="030F0702030302020204" pitchFamily="66" charset="0"/>
              </a:rPr>
            </a:br>
            <a:r>
              <a:rPr lang="en-GB" altLang="en-US" sz="2400" b="1" dirty="0">
                <a:solidFill>
                  <a:srgbClr val="FFC000"/>
                </a:solidFill>
                <a:effectLst>
                  <a:outerShdw blurRad="38100" dist="38100" dir="2700000" algn="tl">
                    <a:srgbClr val="000000"/>
                  </a:outerShdw>
                </a:effectLst>
                <a:latin typeface="Comic Sans MS" panose="030F0702030302020204" pitchFamily="66" charset="0"/>
              </a:rPr>
              <a:t>  passes oxygenated blood</a:t>
            </a:r>
          </a:p>
          <a:p>
            <a:pPr marL="342900" indent="-342900" eaLnBrk="1" hangingPunct="1">
              <a:buFontTx/>
              <a:buChar char="-"/>
            </a:pPr>
            <a:endParaRPr lang="en-GB" altLang="en-US" sz="2400" b="1" dirty="0">
              <a:solidFill>
                <a:srgbClr val="FFC000"/>
              </a:solidFill>
              <a:effectLst>
                <a:outerShdw blurRad="38100" dist="38100" dir="2700000" algn="tl">
                  <a:srgbClr val="000000"/>
                </a:outerShdw>
              </a:effectLst>
              <a:latin typeface="Comic Sans MS" panose="030F0702030302020204" pitchFamily="66" charset="0"/>
            </a:endParaRPr>
          </a:p>
          <a:p>
            <a:pPr eaLnBrk="1" hangingPunct="1"/>
            <a:endParaRPr lang="en-US" b="1" dirty="0">
              <a:solidFill>
                <a:schemeClr val="tx2"/>
              </a:solidFill>
              <a:effectLst>
                <a:outerShdw blurRad="38100" dist="38100" dir="2700000" algn="tl">
                  <a:srgbClr val="000000"/>
                </a:outerShdw>
              </a:effectLs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7"/>
          <p:cNvPicPr>
            <a:picLocks noChangeAspect="1" noChangeArrowheads="1"/>
          </p:cNvPicPr>
          <p:nvPr/>
        </p:nvPicPr>
        <p:blipFill>
          <a:blip r:embed="rId2">
            <a:extLst>
              <a:ext uri="{28A0092B-C50C-407E-A947-70E740481C1C}">
                <a14:useLocalDpi xmlns:a14="http://schemas.microsoft.com/office/drawing/2010/main" val="0"/>
              </a:ext>
            </a:extLst>
          </a:blip>
          <a:srcRect l="39452" t="9988" r="13348" b="7828"/>
          <a:stretch>
            <a:fillRect/>
          </a:stretch>
        </p:blipFill>
        <p:spPr bwMode="auto">
          <a:xfrm>
            <a:off x="5174564" y="1268759"/>
            <a:ext cx="3969436" cy="450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Grp="1" noChangeArrowheads="1"/>
          </p:cNvSpPr>
          <p:nvPr>
            <p:ph type="title" idx="4294967295"/>
          </p:nvPr>
        </p:nvSpPr>
        <p:spPr>
          <a:xfrm>
            <a:off x="500063" y="0"/>
            <a:ext cx="8229600" cy="561975"/>
          </a:xfrm>
        </p:spPr>
        <p:txBody>
          <a:bodyPr/>
          <a:lstStyle/>
          <a:p>
            <a:pPr eaLnBrk="1" hangingPunct="1"/>
            <a:r>
              <a:rPr lang="en-GB" altLang="en-US" sz="3600" b="1" dirty="0">
                <a:solidFill>
                  <a:srgbClr val="FFFF00"/>
                </a:solidFill>
                <a:latin typeface="Book Antiqua" panose="02040602050305030304" pitchFamily="18" charset="0"/>
              </a:rPr>
              <a:t>Fibrous skeleton of the heart</a:t>
            </a:r>
            <a:endParaRPr lang="sr-Latn-CS" altLang="en-US" sz="3600" b="1" dirty="0">
              <a:solidFill>
                <a:srgbClr val="FFFF00"/>
              </a:solidFill>
              <a:latin typeface="Book Antiqua" panose="02040602050305030304" pitchFamily="18" charset="0"/>
            </a:endParaRPr>
          </a:p>
        </p:txBody>
      </p:sp>
      <p:cxnSp>
        <p:nvCxnSpPr>
          <p:cNvPr id="45061" name="Straight Connector 7"/>
          <p:cNvCxnSpPr>
            <a:cxnSpLocks noChangeShapeType="1"/>
          </p:cNvCxnSpPr>
          <p:nvPr/>
        </p:nvCxnSpPr>
        <p:spPr bwMode="auto">
          <a:xfrm>
            <a:off x="5643563" y="3643313"/>
            <a:ext cx="642937" cy="1587"/>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cxnSp>
      <p:cxnSp>
        <p:nvCxnSpPr>
          <p:cNvPr id="45062" name="Straight Connector 8"/>
          <p:cNvCxnSpPr>
            <a:cxnSpLocks noChangeShapeType="1"/>
          </p:cNvCxnSpPr>
          <p:nvPr/>
        </p:nvCxnSpPr>
        <p:spPr bwMode="auto">
          <a:xfrm>
            <a:off x="5500688" y="5429250"/>
            <a:ext cx="642937" cy="1588"/>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cxnSp>
      <p:sp>
        <p:nvSpPr>
          <p:cNvPr id="3" name="Rectangle 3">
            <a:extLst>
              <a:ext uri="{FF2B5EF4-FFF2-40B4-BE49-F238E27FC236}">
                <a16:creationId xmlns:a16="http://schemas.microsoft.com/office/drawing/2014/main" id="{F42E8E9D-AA01-9DD9-60D2-30D4714DCCA6}"/>
              </a:ext>
            </a:extLst>
          </p:cNvPr>
          <p:cNvSpPr txBox="1">
            <a:spLocks noChangeArrowheads="1"/>
          </p:cNvSpPr>
          <p:nvPr/>
        </p:nvSpPr>
        <p:spPr bwMode="auto">
          <a:xfrm>
            <a:off x="0" y="1196752"/>
            <a:ext cx="8818563"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nSpc>
                <a:spcPct val="90000"/>
              </a:lnSpc>
              <a:buFontTx/>
              <a:buNone/>
            </a:pPr>
            <a:r>
              <a:rPr lang="en-GB" sz="1800" dirty="0">
                <a:latin typeface="Book Antiqua" panose="02040602050305030304" pitchFamily="18" charset="0"/>
              </a:rPr>
              <a:t>* The fibrous skeleton of the heart:</a:t>
            </a:r>
          </a:p>
          <a:p>
            <a:pPr marL="609600" indent="-609600">
              <a:lnSpc>
                <a:spcPct val="90000"/>
              </a:lnSpc>
              <a:buFontTx/>
              <a:buNone/>
            </a:pPr>
            <a:endParaRPr lang="en-GB" sz="1800" dirty="0">
              <a:latin typeface="Book Antiqua" panose="02040602050305030304" pitchFamily="18" charset="0"/>
            </a:endParaRPr>
          </a:p>
          <a:p>
            <a:pPr marL="609600" indent="-609600">
              <a:lnSpc>
                <a:spcPct val="90000"/>
              </a:lnSpc>
              <a:buFontTx/>
              <a:buNone/>
            </a:pPr>
            <a:r>
              <a:rPr lang="en-GB" sz="1600" dirty="0">
                <a:latin typeface="Book Antiqua" panose="02040602050305030304" pitchFamily="18" charset="0"/>
              </a:rPr>
              <a:t>- keeps the orifices of the AV and semilunar valves </a:t>
            </a:r>
          </a:p>
          <a:p>
            <a:pPr marL="609600" indent="-609600">
              <a:lnSpc>
                <a:spcPct val="90000"/>
              </a:lnSpc>
              <a:buFontTx/>
              <a:buNone/>
            </a:pPr>
            <a:r>
              <a:rPr lang="en-GB" sz="1600" dirty="0">
                <a:latin typeface="Book Antiqua" panose="02040602050305030304" pitchFamily="18" charset="0"/>
              </a:rPr>
              <a:t>   patent and prevents them from being overly </a:t>
            </a:r>
          </a:p>
          <a:p>
            <a:pPr marL="609600" indent="-609600">
              <a:lnSpc>
                <a:spcPct val="90000"/>
              </a:lnSpc>
              <a:buFontTx/>
              <a:buNone/>
            </a:pPr>
            <a:r>
              <a:rPr lang="en-GB" sz="1600" dirty="0">
                <a:latin typeface="Book Antiqua" panose="02040602050305030304" pitchFamily="18" charset="0"/>
              </a:rPr>
              <a:t>   distended by an increased volume of blood pumping</a:t>
            </a:r>
          </a:p>
          <a:p>
            <a:pPr marL="609600" indent="-609600">
              <a:lnSpc>
                <a:spcPct val="90000"/>
              </a:lnSpc>
              <a:buFontTx/>
              <a:buNone/>
            </a:pPr>
            <a:r>
              <a:rPr lang="en-GB" sz="1600" dirty="0">
                <a:latin typeface="Book Antiqua" panose="02040602050305030304" pitchFamily="18" charset="0"/>
              </a:rPr>
              <a:t>   through them. </a:t>
            </a:r>
          </a:p>
          <a:p>
            <a:pPr marL="609600" indent="-609600">
              <a:lnSpc>
                <a:spcPct val="90000"/>
              </a:lnSpc>
              <a:buFontTx/>
              <a:buNone/>
            </a:pPr>
            <a:endParaRPr lang="en-GB" sz="1600" dirty="0">
              <a:latin typeface="Book Antiqua" panose="02040602050305030304" pitchFamily="18" charset="0"/>
            </a:endParaRPr>
          </a:p>
          <a:p>
            <a:pPr marL="609600" indent="-609600">
              <a:lnSpc>
                <a:spcPct val="90000"/>
              </a:lnSpc>
              <a:buFontTx/>
              <a:buNone/>
            </a:pPr>
            <a:r>
              <a:rPr lang="en-GB" sz="1600" dirty="0">
                <a:latin typeface="Book Antiqua" panose="02040602050305030304" pitchFamily="18" charset="0"/>
              </a:rPr>
              <a:t>- provides attachments for the cusps of the valves. </a:t>
            </a:r>
          </a:p>
          <a:p>
            <a:pPr marL="609600" indent="-609600">
              <a:lnSpc>
                <a:spcPct val="90000"/>
              </a:lnSpc>
              <a:buFontTx/>
              <a:buNone/>
            </a:pPr>
            <a:endParaRPr lang="en-GB" sz="1600" dirty="0">
              <a:latin typeface="Book Antiqua" panose="02040602050305030304" pitchFamily="18" charset="0"/>
            </a:endParaRPr>
          </a:p>
          <a:p>
            <a:pPr marL="609600" indent="-609600">
              <a:lnSpc>
                <a:spcPct val="90000"/>
              </a:lnSpc>
              <a:buFontTx/>
              <a:buNone/>
            </a:pPr>
            <a:r>
              <a:rPr lang="en-GB" sz="1600" dirty="0">
                <a:latin typeface="Book Antiqua" panose="02040602050305030304" pitchFamily="18" charset="0"/>
              </a:rPr>
              <a:t>- provides attachment for the myocardium,  which,</a:t>
            </a:r>
          </a:p>
          <a:p>
            <a:pPr marL="609600" indent="-609600">
              <a:lnSpc>
                <a:spcPct val="90000"/>
              </a:lnSpc>
              <a:buFontTx/>
              <a:buNone/>
            </a:pPr>
            <a:r>
              <a:rPr lang="en-GB" sz="1600" dirty="0">
                <a:latin typeface="Book Antiqua" panose="02040602050305030304" pitchFamily="18" charset="0"/>
              </a:rPr>
              <a:t>  when uncoiled, forms a continuous ventricular </a:t>
            </a:r>
          </a:p>
          <a:p>
            <a:pPr marL="609600" indent="-609600">
              <a:lnSpc>
                <a:spcPct val="90000"/>
              </a:lnSpc>
              <a:buFontTx/>
              <a:buNone/>
            </a:pPr>
            <a:r>
              <a:rPr lang="en-GB" sz="1600" dirty="0">
                <a:latin typeface="Book Antiqua" panose="02040602050305030304" pitchFamily="18" charset="0"/>
              </a:rPr>
              <a:t>  myocardial band that originates primarily from the</a:t>
            </a:r>
          </a:p>
          <a:p>
            <a:pPr marL="609600" indent="-609600">
              <a:lnSpc>
                <a:spcPct val="90000"/>
              </a:lnSpc>
              <a:buFontTx/>
              <a:buNone/>
            </a:pPr>
            <a:r>
              <a:rPr lang="en-GB" sz="1600" dirty="0">
                <a:latin typeface="Book Antiqua" panose="02040602050305030304" pitchFamily="18" charset="0"/>
              </a:rPr>
              <a:t>  fibrous ring of the pulmonary valve and  inserts </a:t>
            </a:r>
          </a:p>
          <a:p>
            <a:pPr marL="609600" indent="-609600">
              <a:lnSpc>
                <a:spcPct val="90000"/>
              </a:lnSpc>
              <a:buFontTx/>
              <a:buNone/>
            </a:pPr>
            <a:r>
              <a:rPr lang="en-GB" sz="1600" dirty="0">
                <a:latin typeface="Book Antiqua" panose="02040602050305030304" pitchFamily="18" charset="0"/>
              </a:rPr>
              <a:t>  primarily into the fibrous ring of the aortic valve</a:t>
            </a:r>
          </a:p>
          <a:p>
            <a:pPr marL="609600" indent="-609600">
              <a:lnSpc>
                <a:spcPct val="90000"/>
              </a:lnSpc>
              <a:buFontTx/>
              <a:buNone/>
            </a:pPr>
            <a:r>
              <a:rPr lang="en-GB" sz="1600" dirty="0">
                <a:latin typeface="Book Antiqua" panose="02040602050305030304" pitchFamily="18" charset="0"/>
              </a:rPr>
              <a:t> </a:t>
            </a:r>
          </a:p>
          <a:p>
            <a:pPr marL="609600" indent="-609600">
              <a:lnSpc>
                <a:spcPct val="90000"/>
              </a:lnSpc>
              <a:buFontTx/>
              <a:buNone/>
            </a:pPr>
            <a:r>
              <a:rPr lang="en-GB" sz="1600" dirty="0">
                <a:latin typeface="Book Antiqua" panose="02040602050305030304" pitchFamily="18" charset="0"/>
              </a:rPr>
              <a:t>- forms an electrical “insulator,” by separating the</a:t>
            </a:r>
          </a:p>
          <a:p>
            <a:pPr marL="609600" indent="-609600">
              <a:lnSpc>
                <a:spcPct val="90000"/>
              </a:lnSpc>
              <a:buFontTx/>
              <a:buNone/>
            </a:pPr>
            <a:r>
              <a:rPr lang="en-GB" sz="1600" dirty="0">
                <a:latin typeface="Book Antiqua" panose="02040602050305030304" pitchFamily="18" charset="0"/>
              </a:rPr>
              <a:t>  </a:t>
            </a:r>
            <a:r>
              <a:rPr lang="en-GB" sz="1600" dirty="0" err="1">
                <a:latin typeface="Book Antiqua" panose="02040602050305030304" pitchFamily="18" charset="0"/>
              </a:rPr>
              <a:t>myenterically</a:t>
            </a:r>
            <a:r>
              <a:rPr lang="en-GB" sz="1600" dirty="0">
                <a:latin typeface="Book Antiqua" panose="02040602050305030304" pitchFamily="18" charset="0"/>
              </a:rPr>
              <a:t> conducted impulses of the atria and </a:t>
            </a:r>
          </a:p>
          <a:p>
            <a:pPr marL="609600" indent="-609600">
              <a:lnSpc>
                <a:spcPct val="90000"/>
              </a:lnSpc>
              <a:buFontTx/>
              <a:buNone/>
            </a:pPr>
            <a:r>
              <a:rPr lang="en-GB" sz="1600" dirty="0">
                <a:latin typeface="Book Antiqua" panose="02040602050305030304" pitchFamily="18" charset="0"/>
              </a:rPr>
              <a:t>  ventricles so that they contract independently and by surrounding and providing passage for</a:t>
            </a:r>
          </a:p>
          <a:p>
            <a:pPr marL="609600" indent="-609600">
              <a:lnSpc>
                <a:spcPct val="90000"/>
              </a:lnSpc>
              <a:buFontTx/>
              <a:buNone/>
            </a:pPr>
            <a:r>
              <a:rPr lang="en-GB" sz="1600" dirty="0">
                <a:latin typeface="Book Antiqua" panose="02040602050305030304" pitchFamily="18" charset="0"/>
              </a:rPr>
              <a:t>  the initial part of the AV bundle of the conducting system of the heart</a:t>
            </a:r>
            <a:endParaRPr lang="sr-Latn-CS" altLang="en-US" sz="2000" b="1" i="1" dirty="0">
              <a:solidFill>
                <a:srgbClr val="262673"/>
              </a:solidFill>
              <a:latin typeface="Book Antiqua" pitchFamily="18" charset="0"/>
              <a:ea typeface="Book Antiqua" pitchFamily="18" charset="0"/>
              <a:cs typeface="Book Antiqua" pitchFamily="18" charset="0"/>
            </a:endParaRPr>
          </a:p>
        </p:txBody>
      </p:sp>
    </p:spTree>
    <p:extLst>
      <p:ext uri="{BB962C8B-B14F-4D97-AF65-F5344CB8AC3E}">
        <p14:creationId xmlns:p14="http://schemas.microsoft.com/office/powerpoint/2010/main" val="3621703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5" dur="5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1" dur="5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p:cTn id="4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3">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p:cTn id="55"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3">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3">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3">
                                            <p:txEl>
                                              <p:pRg st="10" end="10"/>
                                            </p:txEl>
                                          </p:spTgt>
                                        </p:tgtEl>
                                        <p:attrNameLst>
                                          <p:attrName>style.visibility</p:attrName>
                                        </p:attrNameLst>
                                      </p:cBhvr>
                                      <p:to>
                                        <p:strVal val="visible"/>
                                      </p:to>
                                    </p:set>
                                    <p:anim calcmode="lin" valueType="num">
                                      <p:cBhvr>
                                        <p:cTn id="63"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64" dur="5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65" dur="5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66" dur="500"/>
                                        <p:tgtEl>
                                          <p:spTgt spid="3">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3">
                                            <p:txEl>
                                              <p:pRg st="11" end="11"/>
                                            </p:txEl>
                                          </p:spTgt>
                                        </p:tgtEl>
                                        <p:attrNameLst>
                                          <p:attrName>style.visibility</p:attrName>
                                        </p:attrNameLst>
                                      </p:cBhvr>
                                      <p:to>
                                        <p:strVal val="visible"/>
                                      </p:to>
                                    </p:set>
                                    <p:anim calcmode="lin" valueType="num">
                                      <p:cBhvr>
                                        <p:cTn id="71"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72" dur="5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73" dur="5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74" dur="500"/>
                                        <p:tgtEl>
                                          <p:spTgt spid="3">
                                            <p:txEl>
                                              <p:pRg st="11" end="1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p:cTn id="79"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80" dur="5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1" dur="500" fill="hold"/>
                                        <p:tgtEl>
                                          <p:spTgt spid="3">
                                            <p:txEl>
                                              <p:pRg st="12" end="12"/>
                                            </p:txEl>
                                          </p:spTgt>
                                        </p:tgtEl>
                                        <p:attrNameLst>
                                          <p:attrName>style.rotation</p:attrName>
                                        </p:attrNameLst>
                                      </p:cBhvr>
                                      <p:tavLst>
                                        <p:tav tm="0">
                                          <p:val>
                                            <p:fltVal val="90"/>
                                          </p:val>
                                        </p:tav>
                                        <p:tav tm="100000">
                                          <p:val>
                                            <p:fltVal val="0"/>
                                          </p:val>
                                        </p:tav>
                                      </p:tavLst>
                                    </p:anim>
                                    <p:animEffect transition="in" filter="fade">
                                      <p:cBhvr>
                                        <p:cTn id="82" dur="500"/>
                                        <p:tgtEl>
                                          <p:spTgt spid="3">
                                            <p:txEl>
                                              <p:pRg st="12" end="1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3">
                                            <p:txEl>
                                              <p:pRg st="13" end="13"/>
                                            </p:txEl>
                                          </p:spTgt>
                                        </p:tgtEl>
                                        <p:attrNameLst>
                                          <p:attrName>style.visibility</p:attrName>
                                        </p:attrNameLst>
                                      </p:cBhvr>
                                      <p:to>
                                        <p:strVal val="visible"/>
                                      </p:to>
                                    </p:set>
                                    <p:anim calcmode="lin" valueType="num">
                                      <p:cBhvr>
                                        <p:cTn id="87" dur="5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88" dur="5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89" dur="500" fill="hold"/>
                                        <p:tgtEl>
                                          <p:spTgt spid="3">
                                            <p:txEl>
                                              <p:pRg st="13" end="13"/>
                                            </p:txEl>
                                          </p:spTgt>
                                        </p:tgtEl>
                                        <p:attrNameLst>
                                          <p:attrName>style.rotation</p:attrName>
                                        </p:attrNameLst>
                                      </p:cBhvr>
                                      <p:tavLst>
                                        <p:tav tm="0">
                                          <p:val>
                                            <p:fltVal val="90"/>
                                          </p:val>
                                        </p:tav>
                                        <p:tav tm="100000">
                                          <p:val>
                                            <p:fltVal val="0"/>
                                          </p:val>
                                        </p:tav>
                                      </p:tavLst>
                                    </p:anim>
                                    <p:animEffect transition="in" filter="fade">
                                      <p:cBhvr>
                                        <p:cTn id="90" dur="500"/>
                                        <p:tgtEl>
                                          <p:spTgt spid="3">
                                            <p:txEl>
                                              <p:pRg st="13" end="13"/>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3">
                                            <p:txEl>
                                              <p:pRg st="14" end="14"/>
                                            </p:txEl>
                                          </p:spTgt>
                                        </p:tgtEl>
                                        <p:attrNameLst>
                                          <p:attrName>style.visibility</p:attrName>
                                        </p:attrNameLst>
                                      </p:cBhvr>
                                      <p:to>
                                        <p:strVal val="visible"/>
                                      </p:to>
                                    </p:set>
                                    <p:anim calcmode="lin" valueType="num">
                                      <p:cBhvr>
                                        <p:cTn id="95"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96" dur="5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97" dur="500" fill="hold"/>
                                        <p:tgtEl>
                                          <p:spTgt spid="3">
                                            <p:txEl>
                                              <p:pRg st="14" end="14"/>
                                            </p:txEl>
                                          </p:spTgt>
                                        </p:tgtEl>
                                        <p:attrNameLst>
                                          <p:attrName>style.rotation</p:attrName>
                                        </p:attrNameLst>
                                      </p:cBhvr>
                                      <p:tavLst>
                                        <p:tav tm="0">
                                          <p:val>
                                            <p:fltVal val="90"/>
                                          </p:val>
                                        </p:tav>
                                        <p:tav tm="100000">
                                          <p:val>
                                            <p:fltVal val="0"/>
                                          </p:val>
                                        </p:tav>
                                      </p:tavLst>
                                    </p:anim>
                                    <p:animEffect transition="in" filter="fade">
                                      <p:cBhvr>
                                        <p:cTn id="98" dur="500"/>
                                        <p:tgtEl>
                                          <p:spTgt spid="3">
                                            <p:txEl>
                                              <p:pRg st="14" end="14"/>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3">
                                            <p:txEl>
                                              <p:pRg st="15" end="15"/>
                                            </p:txEl>
                                          </p:spTgt>
                                        </p:tgtEl>
                                        <p:attrNameLst>
                                          <p:attrName>style.visibility</p:attrName>
                                        </p:attrNameLst>
                                      </p:cBhvr>
                                      <p:to>
                                        <p:strVal val="visible"/>
                                      </p:to>
                                    </p:set>
                                    <p:anim calcmode="lin" valueType="num">
                                      <p:cBhvr>
                                        <p:cTn id="103" dur="5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104" dur="500" fill="hold"/>
                                        <p:tgtEl>
                                          <p:spTgt spid="3">
                                            <p:txEl>
                                              <p:pRg st="15" end="15"/>
                                            </p:txEl>
                                          </p:spTgt>
                                        </p:tgtEl>
                                        <p:attrNameLst>
                                          <p:attrName>ppt_h</p:attrName>
                                        </p:attrNameLst>
                                      </p:cBhvr>
                                      <p:tavLst>
                                        <p:tav tm="0">
                                          <p:val>
                                            <p:fltVal val="0"/>
                                          </p:val>
                                        </p:tav>
                                        <p:tav tm="100000">
                                          <p:val>
                                            <p:strVal val="#ppt_h"/>
                                          </p:val>
                                        </p:tav>
                                      </p:tavLst>
                                    </p:anim>
                                    <p:anim calcmode="lin" valueType="num">
                                      <p:cBhvr>
                                        <p:cTn id="105" dur="500" fill="hold"/>
                                        <p:tgtEl>
                                          <p:spTgt spid="3">
                                            <p:txEl>
                                              <p:pRg st="15" end="15"/>
                                            </p:txEl>
                                          </p:spTgt>
                                        </p:tgtEl>
                                        <p:attrNameLst>
                                          <p:attrName>style.rotation</p:attrName>
                                        </p:attrNameLst>
                                      </p:cBhvr>
                                      <p:tavLst>
                                        <p:tav tm="0">
                                          <p:val>
                                            <p:fltVal val="90"/>
                                          </p:val>
                                        </p:tav>
                                        <p:tav tm="100000">
                                          <p:val>
                                            <p:fltVal val="0"/>
                                          </p:val>
                                        </p:tav>
                                      </p:tavLst>
                                    </p:anim>
                                    <p:animEffect transition="in" filter="fade">
                                      <p:cBhvr>
                                        <p:cTn id="106" dur="500"/>
                                        <p:tgtEl>
                                          <p:spTgt spid="3">
                                            <p:txEl>
                                              <p:pRg st="15" end="15"/>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nodeType="clickEffect">
                                  <p:stCondLst>
                                    <p:cond delay="0"/>
                                  </p:stCondLst>
                                  <p:iterate type="lt">
                                    <p:tmPct val="5000"/>
                                  </p:iterate>
                                  <p:childTnLst>
                                    <p:set>
                                      <p:cBhvr>
                                        <p:cTn id="110" dur="1" fill="hold">
                                          <p:stCondLst>
                                            <p:cond delay="0"/>
                                          </p:stCondLst>
                                        </p:cTn>
                                        <p:tgtEl>
                                          <p:spTgt spid="3">
                                            <p:txEl>
                                              <p:pRg st="16" end="16"/>
                                            </p:txEl>
                                          </p:spTgt>
                                        </p:tgtEl>
                                        <p:attrNameLst>
                                          <p:attrName>style.visibility</p:attrName>
                                        </p:attrNameLst>
                                      </p:cBhvr>
                                      <p:to>
                                        <p:strVal val="visible"/>
                                      </p:to>
                                    </p:set>
                                    <p:anim calcmode="lin" valueType="num">
                                      <p:cBhvr>
                                        <p:cTn id="111" dur="500" fill="hold"/>
                                        <p:tgtEl>
                                          <p:spTgt spid="3">
                                            <p:txEl>
                                              <p:pRg st="16" end="16"/>
                                            </p:txEl>
                                          </p:spTgt>
                                        </p:tgtEl>
                                        <p:attrNameLst>
                                          <p:attrName>ppt_w</p:attrName>
                                        </p:attrNameLst>
                                      </p:cBhvr>
                                      <p:tavLst>
                                        <p:tav tm="0">
                                          <p:val>
                                            <p:fltVal val="0"/>
                                          </p:val>
                                        </p:tav>
                                        <p:tav tm="100000">
                                          <p:val>
                                            <p:strVal val="#ppt_w"/>
                                          </p:val>
                                        </p:tav>
                                      </p:tavLst>
                                    </p:anim>
                                    <p:anim calcmode="lin" valueType="num">
                                      <p:cBhvr>
                                        <p:cTn id="112" dur="500" fill="hold"/>
                                        <p:tgtEl>
                                          <p:spTgt spid="3">
                                            <p:txEl>
                                              <p:pRg st="16" end="16"/>
                                            </p:txEl>
                                          </p:spTgt>
                                        </p:tgtEl>
                                        <p:attrNameLst>
                                          <p:attrName>ppt_h</p:attrName>
                                        </p:attrNameLst>
                                      </p:cBhvr>
                                      <p:tavLst>
                                        <p:tav tm="0">
                                          <p:val>
                                            <p:fltVal val="0"/>
                                          </p:val>
                                        </p:tav>
                                        <p:tav tm="100000">
                                          <p:val>
                                            <p:strVal val="#ppt_h"/>
                                          </p:val>
                                        </p:tav>
                                      </p:tavLst>
                                    </p:anim>
                                    <p:anim calcmode="lin" valueType="num">
                                      <p:cBhvr>
                                        <p:cTn id="113" dur="500" fill="hold"/>
                                        <p:tgtEl>
                                          <p:spTgt spid="3">
                                            <p:txEl>
                                              <p:pRg st="16" end="16"/>
                                            </p:txEl>
                                          </p:spTgt>
                                        </p:tgtEl>
                                        <p:attrNameLst>
                                          <p:attrName>style.rotation</p:attrName>
                                        </p:attrNameLst>
                                      </p:cBhvr>
                                      <p:tavLst>
                                        <p:tav tm="0">
                                          <p:val>
                                            <p:fltVal val="90"/>
                                          </p:val>
                                        </p:tav>
                                        <p:tav tm="100000">
                                          <p:val>
                                            <p:fltVal val="0"/>
                                          </p:val>
                                        </p:tav>
                                      </p:tavLst>
                                    </p:anim>
                                    <p:animEffect transition="in" filter="fade">
                                      <p:cBhvr>
                                        <p:cTn id="114" dur="500"/>
                                        <p:tgtEl>
                                          <p:spTgt spid="3">
                                            <p:txEl>
                                              <p:pRg st="16" end="16"/>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31" presetClass="entr" presetSubtype="0" fill="hold" nodeType="clickEffect">
                                  <p:stCondLst>
                                    <p:cond delay="0"/>
                                  </p:stCondLst>
                                  <p:iterate type="lt">
                                    <p:tmPct val="5000"/>
                                  </p:iterate>
                                  <p:childTnLst>
                                    <p:set>
                                      <p:cBhvr>
                                        <p:cTn id="118" dur="1" fill="hold">
                                          <p:stCondLst>
                                            <p:cond delay="0"/>
                                          </p:stCondLst>
                                        </p:cTn>
                                        <p:tgtEl>
                                          <p:spTgt spid="3">
                                            <p:txEl>
                                              <p:pRg st="17" end="17"/>
                                            </p:txEl>
                                          </p:spTgt>
                                        </p:tgtEl>
                                        <p:attrNameLst>
                                          <p:attrName>style.visibility</p:attrName>
                                        </p:attrNameLst>
                                      </p:cBhvr>
                                      <p:to>
                                        <p:strVal val="visible"/>
                                      </p:to>
                                    </p:set>
                                    <p:anim calcmode="lin" valueType="num">
                                      <p:cBhvr>
                                        <p:cTn id="119" dur="500" fill="hold"/>
                                        <p:tgtEl>
                                          <p:spTgt spid="3">
                                            <p:txEl>
                                              <p:pRg st="17" end="17"/>
                                            </p:txEl>
                                          </p:spTgt>
                                        </p:tgtEl>
                                        <p:attrNameLst>
                                          <p:attrName>ppt_w</p:attrName>
                                        </p:attrNameLst>
                                      </p:cBhvr>
                                      <p:tavLst>
                                        <p:tav tm="0">
                                          <p:val>
                                            <p:fltVal val="0"/>
                                          </p:val>
                                        </p:tav>
                                        <p:tav tm="100000">
                                          <p:val>
                                            <p:strVal val="#ppt_w"/>
                                          </p:val>
                                        </p:tav>
                                      </p:tavLst>
                                    </p:anim>
                                    <p:anim calcmode="lin" valueType="num">
                                      <p:cBhvr>
                                        <p:cTn id="120" dur="500" fill="hold"/>
                                        <p:tgtEl>
                                          <p:spTgt spid="3">
                                            <p:txEl>
                                              <p:pRg st="17" end="17"/>
                                            </p:txEl>
                                          </p:spTgt>
                                        </p:tgtEl>
                                        <p:attrNameLst>
                                          <p:attrName>ppt_h</p:attrName>
                                        </p:attrNameLst>
                                      </p:cBhvr>
                                      <p:tavLst>
                                        <p:tav tm="0">
                                          <p:val>
                                            <p:fltVal val="0"/>
                                          </p:val>
                                        </p:tav>
                                        <p:tav tm="100000">
                                          <p:val>
                                            <p:strVal val="#ppt_h"/>
                                          </p:val>
                                        </p:tav>
                                      </p:tavLst>
                                    </p:anim>
                                    <p:anim calcmode="lin" valueType="num">
                                      <p:cBhvr>
                                        <p:cTn id="121" dur="500" fill="hold"/>
                                        <p:tgtEl>
                                          <p:spTgt spid="3">
                                            <p:txEl>
                                              <p:pRg st="17" end="17"/>
                                            </p:txEl>
                                          </p:spTgt>
                                        </p:tgtEl>
                                        <p:attrNameLst>
                                          <p:attrName>style.rotation</p:attrName>
                                        </p:attrNameLst>
                                      </p:cBhvr>
                                      <p:tavLst>
                                        <p:tav tm="0">
                                          <p:val>
                                            <p:fltVal val="90"/>
                                          </p:val>
                                        </p:tav>
                                        <p:tav tm="100000">
                                          <p:val>
                                            <p:fltVal val="0"/>
                                          </p:val>
                                        </p:tav>
                                      </p:tavLst>
                                    </p:anim>
                                    <p:animEffect transition="in" filter="fade">
                                      <p:cBhvr>
                                        <p:cTn id="122" dur="500"/>
                                        <p:tgtEl>
                                          <p:spTgt spid="3">
                                            <p:txEl>
                                              <p:pRg st="17" end="17"/>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1" presetClass="entr" presetSubtype="0" fill="hold" nodeType="clickEffect">
                                  <p:stCondLst>
                                    <p:cond delay="0"/>
                                  </p:stCondLst>
                                  <p:iterate type="lt">
                                    <p:tmPct val="5000"/>
                                  </p:iterate>
                                  <p:childTnLst>
                                    <p:set>
                                      <p:cBhvr>
                                        <p:cTn id="126" dur="1" fill="hold">
                                          <p:stCondLst>
                                            <p:cond delay="0"/>
                                          </p:stCondLst>
                                        </p:cTn>
                                        <p:tgtEl>
                                          <p:spTgt spid="3">
                                            <p:txEl>
                                              <p:pRg st="18" end="18"/>
                                            </p:txEl>
                                          </p:spTgt>
                                        </p:tgtEl>
                                        <p:attrNameLst>
                                          <p:attrName>style.visibility</p:attrName>
                                        </p:attrNameLst>
                                      </p:cBhvr>
                                      <p:to>
                                        <p:strVal val="visible"/>
                                      </p:to>
                                    </p:set>
                                    <p:anim calcmode="lin" valueType="num">
                                      <p:cBhvr>
                                        <p:cTn id="127" dur="500" fill="hold"/>
                                        <p:tgtEl>
                                          <p:spTgt spid="3">
                                            <p:txEl>
                                              <p:pRg st="18" end="18"/>
                                            </p:txEl>
                                          </p:spTgt>
                                        </p:tgtEl>
                                        <p:attrNameLst>
                                          <p:attrName>ppt_w</p:attrName>
                                        </p:attrNameLst>
                                      </p:cBhvr>
                                      <p:tavLst>
                                        <p:tav tm="0">
                                          <p:val>
                                            <p:fltVal val="0"/>
                                          </p:val>
                                        </p:tav>
                                        <p:tav tm="100000">
                                          <p:val>
                                            <p:strVal val="#ppt_w"/>
                                          </p:val>
                                        </p:tav>
                                      </p:tavLst>
                                    </p:anim>
                                    <p:anim calcmode="lin" valueType="num">
                                      <p:cBhvr>
                                        <p:cTn id="128" dur="500" fill="hold"/>
                                        <p:tgtEl>
                                          <p:spTgt spid="3">
                                            <p:txEl>
                                              <p:pRg st="18" end="18"/>
                                            </p:txEl>
                                          </p:spTgt>
                                        </p:tgtEl>
                                        <p:attrNameLst>
                                          <p:attrName>ppt_h</p:attrName>
                                        </p:attrNameLst>
                                      </p:cBhvr>
                                      <p:tavLst>
                                        <p:tav tm="0">
                                          <p:val>
                                            <p:fltVal val="0"/>
                                          </p:val>
                                        </p:tav>
                                        <p:tav tm="100000">
                                          <p:val>
                                            <p:strVal val="#ppt_h"/>
                                          </p:val>
                                        </p:tav>
                                      </p:tavLst>
                                    </p:anim>
                                    <p:anim calcmode="lin" valueType="num">
                                      <p:cBhvr>
                                        <p:cTn id="129" dur="500" fill="hold"/>
                                        <p:tgtEl>
                                          <p:spTgt spid="3">
                                            <p:txEl>
                                              <p:pRg st="18" end="18"/>
                                            </p:txEl>
                                          </p:spTgt>
                                        </p:tgtEl>
                                        <p:attrNameLst>
                                          <p:attrName>style.rotation</p:attrName>
                                        </p:attrNameLst>
                                      </p:cBhvr>
                                      <p:tavLst>
                                        <p:tav tm="0">
                                          <p:val>
                                            <p:fltVal val="90"/>
                                          </p:val>
                                        </p:tav>
                                        <p:tav tm="100000">
                                          <p:val>
                                            <p:fltVal val="0"/>
                                          </p:val>
                                        </p:tav>
                                      </p:tavLst>
                                    </p:anim>
                                    <p:animEffect transition="in" filter="fade">
                                      <p:cBhvr>
                                        <p:cTn id="130" dur="500"/>
                                        <p:tgtEl>
                                          <p:spTgt spid="3">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42773" t="41251" r="12109" b="10001"/>
          <a:stretch>
            <a:fillRect/>
          </a:stretch>
        </p:blipFill>
        <p:spPr bwMode="auto">
          <a:xfrm>
            <a:off x="33866" y="1700808"/>
            <a:ext cx="5500687"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l="39452" t="9988" r="13348" b="7828"/>
          <a:stretch>
            <a:fillRect/>
          </a:stretch>
        </p:blipFill>
        <p:spPr bwMode="auto">
          <a:xfrm>
            <a:off x="5000625" y="1071563"/>
            <a:ext cx="4143375" cy="469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0089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00063" y="0"/>
            <a:ext cx="8229600" cy="561975"/>
          </a:xfrm>
        </p:spPr>
        <p:txBody>
          <a:bodyPr/>
          <a:lstStyle/>
          <a:p>
            <a:pPr eaLnBrk="1" hangingPunct="1"/>
            <a:r>
              <a:rPr lang="sr-Latn-CS" altLang="en-US" sz="3600" b="1" dirty="0">
                <a:solidFill>
                  <a:srgbClr val="FFFF00"/>
                </a:solidFill>
                <a:latin typeface="Book Antiqua" panose="02040602050305030304" pitchFamily="18" charset="0"/>
              </a:rPr>
              <a:t>MYOCARDIUM</a:t>
            </a:r>
          </a:p>
        </p:txBody>
      </p:sp>
      <p:pic>
        <p:nvPicPr>
          <p:cNvPr id="46084" name="Picture 5" descr="0039 myocard"/>
          <p:cNvPicPr>
            <a:picLocks noGrp="1" noChangeAspect="1" noChangeArrowheads="1"/>
          </p:cNvPicPr>
          <p:nvPr>
            <p:ph idx="4294967295"/>
          </p:nvPr>
        </p:nvPicPr>
        <p:blipFill>
          <a:blip r:embed="rId2" cstate="print">
            <a:lum contrast="6000"/>
            <a:extLst>
              <a:ext uri="{28A0092B-C50C-407E-A947-70E740481C1C}">
                <a14:useLocalDpi xmlns:a14="http://schemas.microsoft.com/office/drawing/2010/main" val="0"/>
              </a:ext>
            </a:extLst>
          </a:blip>
          <a:srcRect/>
          <a:stretch>
            <a:fillRect/>
          </a:stretch>
        </p:blipFill>
        <p:spPr>
          <a:xfrm>
            <a:off x="4697837" y="1988840"/>
            <a:ext cx="4396079" cy="3952181"/>
          </a:xfrm>
          <a:noFill/>
          <a:ln w="28575">
            <a:solidFill>
              <a:srgbClr val="FF9900"/>
            </a:solidFill>
            <a:miter lim="800000"/>
            <a:headEnd/>
            <a:tailEnd/>
          </a:ln>
        </p:spPr>
      </p:pic>
      <p:sp>
        <p:nvSpPr>
          <p:cNvPr id="2" name="Rectangle 3">
            <a:extLst>
              <a:ext uri="{FF2B5EF4-FFF2-40B4-BE49-F238E27FC236}">
                <a16:creationId xmlns:a16="http://schemas.microsoft.com/office/drawing/2014/main" id="{19D9BE16-2FD3-7161-B105-3785BD1E1AD4}"/>
              </a:ext>
            </a:extLst>
          </p:cNvPr>
          <p:cNvSpPr txBox="1">
            <a:spLocks noChangeArrowheads="1"/>
          </p:cNvSpPr>
          <p:nvPr/>
        </p:nvSpPr>
        <p:spPr bwMode="auto">
          <a:xfrm>
            <a:off x="33681" y="1052736"/>
            <a:ext cx="8818563"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nSpc>
                <a:spcPct val="90000"/>
              </a:lnSpc>
              <a:buFontTx/>
              <a:buNone/>
            </a:pPr>
            <a:r>
              <a:rPr lang="en-GB" altLang="en-US" sz="1800" dirty="0">
                <a:solidFill>
                  <a:srgbClr val="FFFF66"/>
                </a:solidFill>
                <a:latin typeface="Book Antiqua" pitchFamily="18" charset="0"/>
                <a:ea typeface="Book Antiqua" pitchFamily="18" charset="0"/>
                <a:cs typeface="Book Antiqua" pitchFamily="18" charset="0"/>
              </a:rPr>
              <a:t>*</a:t>
            </a:r>
            <a:r>
              <a:rPr lang="en-US" altLang="en-US" sz="1800" dirty="0">
                <a:solidFill>
                  <a:srgbClr val="FFFF66"/>
                </a:solidFill>
                <a:latin typeface="Book Antiqua" pitchFamily="18" charset="0"/>
                <a:ea typeface="Book Antiqua" pitchFamily="18" charset="0"/>
                <a:cs typeface="Book Antiqua" pitchFamily="18" charset="0"/>
              </a:rPr>
              <a:t> THE THIKNESS:</a:t>
            </a:r>
            <a:br>
              <a:rPr lang="en-US" altLang="en-US" sz="1800" dirty="0">
                <a:latin typeface="Book Antiqua" pitchFamily="18" charset="0"/>
                <a:ea typeface="Book Antiqua" pitchFamily="18" charset="0"/>
                <a:cs typeface="Book Antiqua" pitchFamily="18" charset="0"/>
              </a:rPr>
            </a:b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atria – (</a:t>
            </a:r>
            <a:r>
              <a:rPr lang="en-GB" sz="1800" dirty="0">
                <a:latin typeface="Book Antiqua" panose="02040602050305030304" pitchFamily="18" charset="0"/>
              </a:rPr>
              <a:t>receiving chambers) – 1.5 -2 mm</a:t>
            </a:r>
          </a:p>
          <a:p>
            <a:pPr marL="609600" indent="-609600">
              <a:lnSpc>
                <a:spcPct val="90000"/>
              </a:lnSpc>
              <a:buFontTx/>
              <a:buNone/>
            </a:pPr>
            <a:r>
              <a:rPr lang="en-GB" altLang="en-US" sz="1800" dirty="0">
                <a:latin typeface="Book Antiqua" panose="02040602050305030304" pitchFamily="18" charset="0"/>
                <a:ea typeface="Book Antiqua" pitchFamily="18" charset="0"/>
                <a:cs typeface="Book Antiqua" pitchFamily="18" charset="0"/>
              </a:rPr>
              <a:t>   - ventricles – (discharging chambers):</a:t>
            </a:r>
            <a:br>
              <a:rPr lang="en-GB" altLang="en-US" sz="1800" dirty="0">
                <a:latin typeface="Book Antiqua" panose="02040602050305030304" pitchFamily="18" charset="0"/>
                <a:ea typeface="Book Antiqua" pitchFamily="18" charset="0"/>
                <a:cs typeface="Book Antiqua" pitchFamily="18" charset="0"/>
              </a:rPr>
            </a:br>
            <a:r>
              <a:rPr lang="en-GB" altLang="en-US" sz="1800" dirty="0">
                <a:latin typeface="Book Antiqua" panose="02040602050305030304" pitchFamily="18" charset="0"/>
                <a:ea typeface="Book Antiqua" pitchFamily="18" charset="0"/>
                <a:cs typeface="Book Antiqua" pitchFamily="18" charset="0"/>
              </a:rPr>
              <a:t>right : 4 – 8 mm</a:t>
            </a:r>
            <a:br>
              <a:rPr lang="en-GB" altLang="en-US" sz="1800" dirty="0">
                <a:latin typeface="Book Antiqua" panose="02040602050305030304" pitchFamily="18" charset="0"/>
                <a:ea typeface="Book Antiqua" pitchFamily="18" charset="0"/>
                <a:cs typeface="Book Antiqua" pitchFamily="18" charset="0"/>
              </a:rPr>
            </a:br>
            <a:r>
              <a:rPr lang="en-GB" altLang="en-US" sz="1800" dirty="0">
                <a:latin typeface="Book Antiqua" panose="02040602050305030304" pitchFamily="18" charset="0"/>
                <a:ea typeface="Book Antiqua" pitchFamily="18" charset="0"/>
                <a:cs typeface="Book Antiqua" pitchFamily="18" charset="0"/>
              </a:rPr>
              <a:t>left: up to 14 mm</a:t>
            </a:r>
          </a:p>
          <a:p>
            <a:pPr marL="609600" indent="-609600">
              <a:lnSpc>
                <a:spcPct val="90000"/>
              </a:lnSpc>
              <a:buFontTx/>
              <a:buNone/>
            </a:pPr>
            <a:r>
              <a:rPr lang="en-GB" altLang="en-US" sz="1800" dirty="0">
                <a:latin typeface="Book Antiqua" panose="02040602050305030304" pitchFamily="18" charset="0"/>
                <a:ea typeface="Book Antiqua" pitchFamily="18" charset="0"/>
                <a:cs typeface="Book Antiqua" pitchFamily="18" charset="0"/>
              </a:rPr>
              <a:t>   - septum cordis: 1 – 10 mm</a:t>
            </a:r>
          </a:p>
          <a:p>
            <a:pPr marL="609600" indent="-609600">
              <a:lnSpc>
                <a:spcPct val="90000"/>
              </a:lnSpc>
              <a:buFontTx/>
              <a:buNone/>
            </a:pPr>
            <a:endParaRPr lang="en-GB" altLang="en-US" sz="1800" dirty="0">
              <a:latin typeface="Book Antiqua" panose="02040602050305030304" pitchFamily="18" charset="0"/>
              <a:ea typeface="Book Antiqua" pitchFamily="18" charset="0"/>
              <a:cs typeface="Book Antiqua" pitchFamily="18" charset="0"/>
            </a:endParaRPr>
          </a:p>
          <a:p>
            <a:pPr marL="609600" indent="-609600">
              <a:lnSpc>
                <a:spcPct val="90000"/>
              </a:lnSpc>
              <a:buFontTx/>
              <a:buNone/>
            </a:pPr>
            <a:endParaRPr lang="en-GB" altLang="en-US" sz="1800" dirty="0">
              <a:latin typeface="Book Antiqua" panose="02040602050305030304" pitchFamily="18" charset="0"/>
              <a:ea typeface="Book Antiqua" pitchFamily="18" charset="0"/>
              <a:cs typeface="Book Antiqua" pitchFamily="18" charset="0"/>
            </a:endParaRPr>
          </a:p>
          <a:p>
            <a:pPr marL="609600" indent="-609600">
              <a:lnSpc>
                <a:spcPct val="90000"/>
              </a:lnSpc>
              <a:buFontTx/>
              <a:buNone/>
            </a:pPr>
            <a:r>
              <a:rPr lang="en-GB" altLang="en-US" sz="1800" dirty="0">
                <a:solidFill>
                  <a:srgbClr val="FFFF00"/>
                </a:solidFill>
                <a:latin typeface="Book Antiqua" panose="02040602050305030304" pitchFamily="18" charset="0"/>
                <a:ea typeface="Book Antiqua" pitchFamily="18" charset="0"/>
                <a:cs typeface="Book Antiqua" pitchFamily="18" charset="0"/>
              </a:rPr>
              <a:t>* Muscles fibres of myocardium:</a:t>
            </a:r>
          </a:p>
          <a:p>
            <a:pPr marL="609600" indent="-609600">
              <a:lnSpc>
                <a:spcPct val="90000"/>
              </a:lnSpc>
              <a:buFontTx/>
              <a:buNone/>
            </a:pPr>
            <a:r>
              <a:rPr lang="en-GB" altLang="en-US" sz="1800" dirty="0">
                <a:latin typeface="Book Antiqua" panose="02040602050305030304" pitchFamily="18" charset="0"/>
                <a:ea typeface="Book Antiqua" pitchFamily="18" charset="0"/>
                <a:cs typeface="Book Antiqua" pitchFamily="18" charset="0"/>
              </a:rPr>
              <a:t>   - origin from fibrous rings</a:t>
            </a:r>
          </a:p>
          <a:p>
            <a:pPr marL="609600" indent="-609600">
              <a:lnSpc>
                <a:spcPct val="90000"/>
              </a:lnSpc>
              <a:buFontTx/>
              <a:buNone/>
            </a:pPr>
            <a:r>
              <a:rPr lang="en-GB" altLang="en-US" sz="1800" dirty="0">
                <a:latin typeface="Book Antiqua" panose="02040602050305030304" pitchFamily="18" charset="0"/>
                <a:ea typeface="Book Antiqua" pitchFamily="18" charset="0"/>
                <a:cs typeface="Book Antiqua" pitchFamily="18" charset="0"/>
              </a:rPr>
              <a:t>   - muscle fibres of atria are independent of</a:t>
            </a:r>
          </a:p>
          <a:p>
            <a:pPr marL="609600" indent="-609600">
              <a:lnSpc>
                <a:spcPct val="90000"/>
              </a:lnSpc>
              <a:buFontTx/>
              <a:buNone/>
            </a:pPr>
            <a:r>
              <a:rPr lang="en-GB" altLang="en-US" sz="1800" dirty="0">
                <a:latin typeface="Book Antiqua" panose="02040602050305030304" pitchFamily="18" charset="0"/>
                <a:ea typeface="Book Antiqua" pitchFamily="18" charset="0"/>
                <a:cs typeface="Book Antiqua" pitchFamily="18" charset="0"/>
              </a:rPr>
              <a:t>     muscles fibres of ventricles</a:t>
            </a:r>
          </a:p>
          <a:p>
            <a:pPr marL="609600" indent="-609600">
              <a:lnSpc>
                <a:spcPct val="90000"/>
              </a:lnSpc>
              <a:buFontTx/>
              <a:buNone/>
            </a:pPr>
            <a:endParaRPr lang="en-GB" altLang="en-US" sz="1800" dirty="0">
              <a:latin typeface="Book Antiqua" panose="02040602050305030304" pitchFamily="18" charset="0"/>
              <a:ea typeface="Book Antiqua" pitchFamily="18" charset="0"/>
              <a:cs typeface="Book Antiqua" pitchFamily="18" charset="0"/>
            </a:endParaRPr>
          </a:p>
          <a:p>
            <a:pPr marL="609600" indent="-609600">
              <a:lnSpc>
                <a:spcPct val="90000"/>
              </a:lnSpc>
              <a:buFontTx/>
              <a:buNone/>
            </a:pPr>
            <a:r>
              <a:rPr lang="en-GB" altLang="en-US" sz="1800" dirty="0">
                <a:solidFill>
                  <a:srgbClr val="FFFF00"/>
                </a:solidFill>
                <a:latin typeface="Book Antiqua" pitchFamily="18" charset="0"/>
                <a:ea typeface="Book Antiqua" pitchFamily="18" charset="0"/>
                <a:cs typeface="Book Antiqua" pitchFamily="18" charset="0"/>
              </a:rPr>
              <a:t>* Contractions and relaxation of fibres of</a:t>
            </a:r>
          </a:p>
          <a:p>
            <a:pPr marL="609600" indent="-609600">
              <a:lnSpc>
                <a:spcPct val="90000"/>
              </a:lnSpc>
              <a:buFontTx/>
              <a:buNone/>
            </a:pPr>
            <a:r>
              <a:rPr lang="en-GB" altLang="en-US" sz="1800" dirty="0">
                <a:solidFill>
                  <a:srgbClr val="FFFF00"/>
                </a:solidFill>
                <a:latin typeface="Book Antiqua" pitchFamily="18" charset="0"/>
                <a:ea typeface="Book Antiqua" pitchFamily="18" charset="0"/>
                <a:cs typeface="Book Antiqua" pitchFamily="18" charset="0"/>
              </a:rPr>
              <a:t>  myocardium are under control of </a:t>
            </a:r>
          </a:p>
          <a:p>
            <a:pPr marL="609600" indent="-609600">
              <a:lnSpc>
                <a:spcPct val="90000"/>
              </a:lnSpc>
              <a:buFontTx/>
              <a:buNone/>
            </a:pPr>
            <a:r>
              <a:rPr lang="en-GB" altLang="en-US" sz="1800" dirty="0">
                <a:solidFill>
                  <a:srgbClr val="FFFF00"/>
                </a:solidFill>
                <a:latin typeface="Book Antiqua" pitchFamily="18" charset="0"/>
                <a:ea typeface="Book Antiqua" pitchFamily="18" charset="0"/>
                <a:cs typeface="Book Antiqua" pitchFamily="18" charset="0"/>
              </a:rPr>
              <a:t>  autonomic (vegetative) nervous system</a:t>
            </a:r>
          </a:p>
          <a:p>
            <a:pPr marL="609600" indent="-609600">
              <a:lnSpc>
                <a:spcPct val="90000"/>
              </a:lnSpc>
              <a:buFontTx/>
              <a:buNone/>
            </a:pPr>
            <a:r>
              <a:rPr lang="en-GB" altLang="en-US" sz="1800" dirty="0">
                <a:solidFill>
                  <a:srgbClr val="FFFF00"/>
                </a:solidFill>
                <a:latin typeface="Book Antiqua" pitchFamily="18" charset="0"/>
                <a:ea typeface="Book Antiqua" pitchFamily="18" charset="0"/>
                <a:cs typeface="Book Antiqua" pitchFamily="18" charset="0"/>
              </a:rPr>
              <a:t>  and without the influence of consciousness and will</a:t>
            </a:r>
            <a:endParaRPr lang="sr-Latn-CS" altLang="en-US" sz="1800" dirty="0">
              <a:solidFill>
                <a:srgbClr val="FFFF00"/>
              </a:solidFill>
              <a:latin typeface="Book Antiqua" pitchFamily="18" charset="0"/>
              <a:ea typeface="Book Antiqua" pitchFamily="18" charset="0"/>
              <a:cs typeface="Book Antiqua" pitchFamily="18" charset="0"/>
            </a:endParaRPr>
          </a:p>
          <a:p>
            <a:pPr marL="609600" indent="-609600">
              <a:lnSpc>
                <a:spcPct val="90000"/>
              </a:lnSpc>
              <a:buFontTx/>
              <a:buNone/>
            </a:pPr>
            <a:endParaRPr lang="sr-Latn-CS" altLang="en-US" sz="1800" i="1" dirty="0">
              <a:latin typeface="Book Antiqua" pitchFamily="18" charset="0"/>
              <a:ea typeface="Book Antiqua" pitchFamily="18" charset="0"/>
              <a:cs typeface="Book Antiqua" pitchFamily="18" charset="0"/>
            </a:endParaRPr>
          </a:p>
          <a:p>
            <a:pPr marL="609600" indent="-609600">
              <a:lnSpc>
                <a:spcPct val="90000"/>
              </a:lnSpc>
              <a:buFontTx/>
              <a:buNone/>
            </a:pPr>
            <a:endParaRPr lang="sr-Latn-CS" altLang="en-US" sz="1800" b="1" i="1" dirty="0">
              <a:solidFill>
                <a:srgbClr val="262673"/>
              </a:solidFill>
              <a:latin typeface="Book Antiqua" pitchFamily="18" charset="0"/>
              <a:ea typeface="Book Antiqua" pitchFamily="18" charset="0"/>
              <a:cs typeface="Book Antiqua" pitchFamily="18" charset="0"/>
            </a:endParaRPr>
          </a:p>
        </p:txBody>
      </p:sp>
    </p:spTree>
    <p:extLst>
      <p:ext uri="{BB962C8B-B14F-4D97-AF65-F5344CB8AC3E}">
        <p14:creationId xmlns:p14="http://schemas.microsoft.com/office/powerpoint/2010/main" val="221551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500"/>
                                        <p:tgtEl>
                                          <p:spTgt spid="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4" dur="5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p:cTn id="39"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40" dur="500" fill="hold"/>
                                        <p:tgtEl>
                                          <p:spTgt spid="2">
                                            <p:txEl>
                                              <p:pRg st="6" end="6"/>
                                            </p:txEl>
                                          </p:spTgt>
                                        </p:tgtEl>
                                        <p:attrNameLst>
                                          <p:attrName>ppt_h</p:attrName>
                                        </p:attrNameLst>
                                      </p:cBhvr>
                                      <p:tavLst>
                                        <p:tav tm="0">
                                          <p:val>
                                            <p:fltVal val="0"/>
                                          </p:val>
                                        </p:tav>
                                        <p:tav tm="100000">
                                          <p:val>
                                            <p:strVal val="#ppt_h"/>
                                          </p:val>
                                        </p:tav>
                                      </p:tavLst>
                                    </p:anim>
                                    <p:anim calcmode="lin" valueType="num">
                                      <p:cBhvr>
                                        <p:cTn id="41" dur="5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42" dur="500"/>
                                        <p:tgtEl>
                                          <p:spTgt spid="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p:cTn id="47"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2">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2">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p:cTn id="55"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56" dur="500" fill="hold"/>
                                        <p:tgtEl>
                                          <p:spTgt spid="2">
                                            <p:txEl>
                                              <p:pRg st="8" end="8"/>
                                            </p:txEl>
                                          </p:spTgt>
                                        </p:tgtEl>
                                        <p:attrNameLst>
                                          <p:attrName>ppt_h</p:attrName>
                                        </p:attrNameLst>
                                      </p:cBhvr>
                                      <p:tavLst>
                                        <p:tav tm="0">
                                          <p:val>
                                            <p:fltVal val="0"/>
                                          </p:val>
                                        </p:tav>
                                        <p:tav tm="100000">
                                          <p:val>
                                            <p:strVal val="#ppt_h"/>
                                          </p:val>
                                        </p:tav>
                                      </p:tavLst>
                                    </p:anim>
                                    <p:anim calcmode="lin" valueType="num">
                                      <p:cBhvr>
                                        <p:cTn id="57" dur="5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58" dur="500"/>
                                        <p:tgtEl>
                                          <p:spTgt spid="2">
                                            <p:txEl>
                                              <p:pRg st="8" end="8"/>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2">
                                            <p:txEl>
                                              <p:pRg st="9" end="9"/>
                                            </p:txEl>
                                          </p:spTgt>
                                        </p:tgtEl>
                                        <p:attrNameLst>
                                          <p:attrName>style.visibility</p:attrName>
                                        </p:attrNameLst>
                                      </p:cBhvr>
                                      <p:to>
                                        <p:strVal val="visible"/>
                                      </p:to>
                                    </p:set>
                                    <p:anim calcmode="lin" valueType="num">
                                      <p:cBhvr>
                                        <p:cTn id="63"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64" dur="500" fill="hold"/>
                                        <p:tgtEl>
                                          <p:spTgt spid="2">
                                            <p:txEl>
                                              <p:pRg st="9" end="9"/>
                                            </p:txEl>
                                          </p:spTgt>
                                        </p:tgtEl>
                                        <p:attrNameLst>
                                          <p:attrName>ppt_h</p:attrName>
                                        </p:attrNameLst>
                                      </p:cBhvr>
                                      <p:tavLst>
                                        <p:tav tm="0">
                                          <p:val>
                                            <p:fltVal val="0"/>
                                          </p:val>
                                        </p:tav>
                                        <p:tav tm="100000">
                                          <p:val>
                                            <p:strVal val="#ppt_h"/>
                                          </p:val>
                                        </p:tav>
                                      </p:tavLst>
                                    </p:anim>
                                    <p:anim calcmode="lin" valueType="num">
                                      <p:cBhvr>
                                        <p:cTn id="65" dur="5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66" dur="500"/>
                                        <p:tgtEl>
                                          <p:spTgt spid="2">
                                            <p:txEl>
                                              <p:pRg st="9" end="9"/>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2">
                                            <p:txEl>
                                              <p:pRg st="11" end="11"/>
                                            </p:txEl>
                                          </p:spTgt>
                                        </p:tgtEl>
                                        <p:attrNameLst>
                                          <p:attrName>style.visibility</p:attrName>
                                        </p:attrNameLst>
                                      </p:cBhvr>
                                      <p:to>
                                        <p:strVal val="visible"/>
                                      </p:to>
                                    </p:set>
                                    <p:anim calcmode="lin" valueType="num">
                                      <p:cBhvr>
                                        <p:cTn id="71" dur="500" fill="hold"/>
                                        <p:tgtEl>
                                          <p:spTgt spid="2">
                                            <p:txEl>
                                              <p:pRg st="11" end="11"/>
                                            </p:txEl>
                                          </p:spTgt>
                                        </p:tgtEl>
                                        <p:attrNameLst>
                                          <p:attrName>ppt_w</p:attrName>
                                        </p:attrNameLst>
                                      </p:cBhvr>
                                      <p:tavLst>
                                        <p:tav tm="0">
                                          <p:val>
                                            <p:fltVal val="0"/>
                                          </p:val>
                                        </p:tav>
                                        <p:tav tm="100000">
                                          <p:val>
                                            <p:strVal val="#ppt_w"/>
                                          </p:val>
                                        </p:tav>
                                      </p:tavLst>
                                    </p:anim>
                                    <p:anim calcmode="lin" valueType="num">
                                      <p:cBhvr>
                                        <p:cTn id="72" dur="500" fill="hold"/>
                                        <p:tgtEl>
                                          <p:spTgt spid="2">
                                            <p:txEl>
                                              <p:pRg st="11" end="11"/>
                                            </p:txEl>
                                          </p:spTgt>
                                        </p:tgtEl>
                                        <p:attrNameLst>
                                          <p:attrName>ppt_h</p:attrName>
                                        </p:attrNameLst>
                                      </p:cBhvr>
                                      <p:tavLst>
                                        <p:tav tm="0">
                                          <p:val>
                                            <p:fltVal val="0"/>
                                          </p:val>
                                        </p:tav>
                                        <p:tav tm="100000">
                                          <p:val>
                                            <p:strVal val="#ppt_h"/>
                                          </p:val>
                                        </p:tav>
                                      </p:tavLst>
                                    </p:anim>
                                    <p:anim calcmode="lin" valueType="num">
                                      <p:cBhvr>
                                        <p:cTn id="73" dur="500" fill="hold"/>
                                        <p:tgtEl>
                                          <p:spTgt spid="2">
                                            <p:txEl>
                                              <p:pRg st="11" end="11"/>
                                            </p:txEl>
                                          </p:spTgt>
                                        </p:tgtEl>
                                        <p:attrNameLst>
                                          <p:attrName>style.rotation</p:attrName>
                                        </p:attrNameLst>
                                      </p:cBhvr>
                                      <p:tavLst>
                                        <p:tav tm="0">
                                          <p:val>
                                            <p:fltVal val="90"/>
                                          </p:val>
                                        </p:tav>
                                        <p:tav tm="100000">
                                          <p:val>
                                            <p:fltVal val="0"/>
                                          </p:val>
                                        </p:tav>
                                      </p:tavLst>
                                    </p:anim>
                                    <p:animEffect transition="in" filter="fade">
                                      <p:cBhvr>
                                        <p:cTn id="74" dur="500"/>
                                        <p:tgtEl>
                                          <p:spTgt spid="2">
                                            <p:txEl>
                                              <p:pRg st="11" end="1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2">
                                            <p:txEl>
                                              <p:pRg st="12" end="12"/>
                                            </p:txEl>
                                          </p:spTgt>
                                        </p:tgtEl>
                                        <p:attrNameLst>
                                          <p:attrName>style.visibility</p:attrName>
                                        </p:attrNameLst>
                                      </p:cBhvr>
                                      <p:to>
                                        <p:strVal val="visible"/>
                                      </p:to>
                                    </p:set>
                                    <p:anim calcmode="lin" valueType="num">
                                      <p:cBhvr>
                                        <p:cTn id="79" dur="500" fill="hold"/>
                                        <p:tgtEl>
                                          <p:spTgt spid="2">
                                            <p:txEl>
                                              <p:pRg st="12" end="12"/>
                                            </p:txEl>
                                          </p:spTgt>
                                        </p:tgtEl>
                                        <p:attrNameLst>
                                          <p:attrName>ppt_w</p:attrName>
                                        </p:attrNameLst>
                                      </p:cBhvr>
                                      <p:tavLst>
                                        <p:tav tm="0">
                                          <p:val>
                                            <p:fltVal val="0"/>
                                          </p:val>
                                        </p:tav>
                                        <p:tav tm="100000">
                                          <p:val>
                                            <p:strVal val="#ppt_w"/>
                                          </p:val>
                                        </p:tav>
                                      </p:tavLst>
                                    </p:anim>
                                    <p:anim calcmode="lin" valueType="num">
                                      <p:cBhvr>
                                        <p:cTn id="80" dur="500" fill="hold"/>
                                        <p:tgtEl>
                                          <p:spTgt spid="2">
                                            <p:txEl>
                                              <p:pRg st="12" end="12"/>
                                            </p:txEl>
                                          </p:spTgt>
                                        </p:tgtEl>
                                        <p:attrNameLst>
                                          <p:attrName>ppt_h</p:attrName>
                                        </p:attrNameLst>
                                      </p:cBhvr>
                                      <p:tavLst>
                                        <p:tav tm="0">
                                          <p:val>
                                            <p:fltVal val="0"/>
                                          </p:val>
                                        </p:tav>
                                        <p:tav tm="100000">
                                          <p:val>
                                            <p:strVal val="#ppt_h"/>
                                          </p:val>
                                        </p:tav>
                                      </p:tavLst>
                                    </p:anim>
                                    <p:anim calcmode="lin" valueType="num">
                                      <p:cBhvr>
                                        <p:cTn id="81" dur="500" fill="hold"/>
                                        <p:tgtEl>
                                          <p:spTgt spid="2">
                                            <p:txEl>
                                              <p:pRg st="12" end="12"/>
                                            </p:txEl>
                                          </p:spTgt>
                                        </p:tgtEl>
                                        <p:attrNameLst>
                                          <p:attrName>style.rotation</p:attrName>
                                        </p:attrNameLst>
                                      </p:cBhvr>
                                      <p:tavLst>
                                        <p:tav tm="0">
                                          <p:val>
                                            <p:fltVal val="90"/>
                                          </p:val>
                                        </p:tav>
                                        <p:tav tm="100000">
                                          <p:val>
                                            <p:fltVal val="0"/>
                                          </p:val>
                                        </p:tav>
                                      </p:tavLst>
                                    </p:anim>
                                    <p:animEffect transition="in" filter="fade">
                                      <p:cBhvr>
                                        <p:cTn id="82" dur="500"/>
                                        <p:tgtEl>
                                          <p:spTgt spid="2">
                                            <p:txEl>
                                              <p:pRg st="12" end="12"/>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2">
                                            <p:txEl>
                                              <p:pRg st="13" end="13"/>
                                            </p:txEl>
                                          </p:spTgt>
                                        </p:tgtEl>
                                        <p:attrNameLst>
                                          <p:attrName>style.visibility</p:attrName>
                                        </p:attrNameLst>
                                      </p:cBhvr>
                                      <p:to>
                                        <p:strVal val="visible"/>
                                      </p:to>
                                    </p:set>
                                    <p:anim calcmode="lin" valueType="num">
                                      <p:cBhvr>
                                        <p:cTn id="87" dur="500" fill="hold"/>
                                        <p:tgtEl>
                                          <p:spTgt spid="2">
                                            <p:txEl>
                                              <p:pRg st="13" end="13"/>
                                            </p:txEl>
                                          </p:spTgt>
                                        </p:tgtEl>
                                        <p:attrNameLst>
                                          <p:attrName>ppt_w</p:attrName>
                                        </p:attrNameLst>
                                      </p:cBhvr>
                                      <p:tavLst>
                                        <p:tav tm="0">
                                          <p:val>
                                            <p:fltVal val="0"/>
                                          </p:val>
                                        </p:tav>
                                        <p:tav tm="100000">
                                          <p:val>
                                            <p:strVal val="#ppt_w"/>
                                          </p:val>
                                        </p:tav>
                                      </p:tavLst>
                                    </p:anim>
                                    <p:anim calcmode="lin" valueType="num">
                                      <p:cBhvr>
                                        <p:cTn id="88" dur="500" fill="hold"/>
                                        <p:tgtEl>
                                          <p:spTgt spid="2">
                                            <p:txEl>
                                              <p:pRg st="13" end="13"/>
                                            </p:txEl>
                                          </p:spTgt>
                                        </p:tgtEl>
                                        <p:attrNameLst>
                                          <p:attrName>ppt_h</p:attrName>
                                        </p:attrNameLst>
                                      </p:cBhvr>
                                      <p:tavLst>
                                        <p:tav tm="0">
                                          <p:val>
                                            <p:fltVal val="0"/>
                                          </p:val>
                                        </p:tav>
                                        <p:tav tm="100000">
                                          <p:val>
                                            <p:strVal val="#ppt_h"/>
                                          </p:val>
                                        </p:tav>
                                      </p:tavLst>
                                    </p:anim>
                                    <p:anim calcmode="lin" valueType="num">
                                      <p:cBhvr>
                                        <p:cTn id="89" dur="500" fill="hold"/>
                                        <p:tgtEl>
                                          <p:spTgt spid="2">
                                            <p:txEl>
                                              <p:pRg st="13" end="13"/>
                                            </p:txEl>
                                          </p:spTgt>
                                        </p:tgtEl>
                                        <p:attrNameLst>
                                          <p:attrName>style.rotation</p:attrName>
                                        </p:attrNameLst>
                                      </p:cBhvr>
                                      <p:tavLst>
                                        <p:tav tm="0">
                                          <p:val>
                                            <p:fltVal val="90"/>
                                          </p:val>
                                        </p:tav>
                                        <p:tav tm="100000">
                                          <p:val>
                                            <p:fltVal val="0"/>
                                          </p:val>
                                        </p:tav>
                                      </p:tavLst>
                                    </p:anim>
                                    <p:animEffect transition="in" filter="fade">
                                      <p:cBhvr>
                                        <p:cTn id="90" dur="500"/>
                                        <p:tgtEl>
                                          <p:spTgt spid="2">
                                            <p:txEl>
                                              <p:pRg st="13" end="13"/>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2">
                                            <p:txEl>
                                              <p:pRg st="14" end="14"/>
                                            </p:txEl>
                                          </p:spTgt>
                                        </p:tgtEl>
                                        <p:attrNameLst>
                                          <p:attrName>style.visibility</p:attrName>
                                        </p:attrNameLst>
                                      </p:cBhvr>
                                      <p:to>
                                        <p:strVal val="visible"/>
                                      </p:to>
                                    </p:set>
                                    <p:anim calcmode="lin" valueType="num">
                                      <p:cBhvr>
                                        <p:cTn id="95" dur="500" fill="hold"/>
                                        <p:tgtEl>
                                          <p:spTgt spid="2">
                                            <p:txEl>
                                              <p:pRg st="14" end="14"/>
                                            </p:txEl>
                                          </p:spTgt>
                                        </p:tgtEl>
                                        <p:attrNameLst>
                                          <p:attrName>ppt_w</p:attrName>
                                        </p:attrNameLst>
                                      </p:cBhvr>
                                      <p:tavLst>
                                        <p:tav tm="0">
                                          <p:val>
                                            <p:fltVal val="0"/>
                                          </p:val>
                                        </p:tav>
                                        <p:tav tm="100000">
                                          <p:val>
                                            <p:strVal val="#ppt_w"/>
                                          </p:val>
                                        </p:tav>
                                      </p:tavLst>
                                    </p:anim>
                                    <p:anim calcmode="lin" valueType="num">
                                      <p:cBhvr>
                                        <p:cTn id="96" dur="500" fill="hold"/>
                                        <p:tgtEl>
                                          <p:spTgt spid="2">
                                            <p:txEl>
                                              <p:pRg st="14" end="14"/>
                                            </p:txEl>
                                          </p:spTgt>
                                        </p:tgtEl>
                                        <p:attrNameLst>
                                          <p:attrName>ppt_h</p:attrName>
                                        </p:attrNameLst>
                                      </p:cBhvr>
                                      <p:tavLst>
                                        <p:tav tm="0">
                                          <p:val>
                                            <p:fltVal val="0"/>
                                          </p:val>
                                        </p:tav>
                                        <p:tav tm="100000">
                                          <p:val>
                                            <p:strVal val="#ppt_h"/>
                                          </p:val>
                                        </p:tav>
                                      </p:tavLst>
                                    </p:anim>
                                    <p:anim calcmode="lin" valueType="num">
                                      <p:cBhvr>
                                        <p:cTn id="97" dur="500" fill="hold"/>
                                        <p:tgtEl>
                                          <p:spTgt spid="2">
                                            <p:txEl>
                                              <p:pRg st="14" end="14"/>
                                            </p:txEl>
                                          </p:spTgt>
                                        </p:tgtEl>
                                        <p:attrNameLst>
                                          <p:attrName>style.rotation</p:attrName>
                                        </p:attrNameLst>
                                      </p:cBhvr>
                                      <p:tavLst>
                                        <p:tav tm="0">
                                          <p:val>
                                            <p:fltVal val="90"/>
                                          </p:val>
                                        </p:tav>
                                        <p:tav tm="100000">
                                          <p:val>
                                            <p:fltVal val="0"/>
                                          </p:val>
                                        </p:tav>
                                      </p:tavLst>
                                    </p:anim>
                                    <p:animEffect transition="in" filter="fade">
                                      <p:cBhvr>
                                        <p:cTn id="98" dur="500"/>
                                        <p:tgtEl>
                                          <p:spTgt spid="2">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00063" y="0"/>
            <a:ext cx="8229600" cy="561975"/>
          </a:xfrm>
        </p:spPr>
        <p:txBody>
          <a:bodyPr/>
          <a:lstStyle/>
          <a:p>
            <a:pPr eaLnBrk="1" hangingPunct="1"/>
            <a:r>
              <a:rPr lang="sr-Latn-CS" altLang="en-US" sz="3600" b="1" dirty="0">
                <a:solidFill>
                  <a:srgbClr val="FFFF00"/>
                </a:solidFill>
                <a:latin typeface="Book Antiqua" panose="02040602050305030304" pitchFamily="18" charset="0"/>
              </a:rPr>
              <a:t>MYOCARDIUM</a:t>
            </a:r>
          </a:p>
        </p:txBody>
      </p:sp>
      <p:pic>
        <p:nvPicPr>
          <p:cNvPr id="46084" name="Picture 5" descr="0039 myocard"/>
          <p:cNvPicPr>
            <a:picLocks noGrp="1" noChangeAspect="1" noChangeArrowheads="1"/>
          </p:cNvPicPr>
          <p:nvPr>
            <p:ph idx="4294967295"/>
          </p:nvPr>
        </p:nvPicPr>
        <p:blipFill>
          <a:blip r:embed="rId3" cstate="print">
            <a:lum contrast="6000"/>
            <a:extLst>
              <a:ext uri="{28A0092B-C50C-407E-A947-70E740481C1C}">
                <a14:useLocalDpi xmlns:a14="http://schemas.microsoft.com/office/drawing/2010/main" val="0"/>
              </a:ext>
            </a:extLst>
          </a:blip>
          <a:srcRect/>
          <a:stretch>
            <a:fillRect/>
          </a:stretch>
        </p:blipFill>
        <p:spPr>
          <a:xfrm>
            <a:off x="5033640" y="2996952"/>
            <a:ext cx="4155792" cy="3736157"/>
          </a:xfrm>
          <a:noFill/>
          <a:ln w="28575">
            <a:solidFill>
              <a:srgbClr val="FF9900"/>
            </a:solidFill>
            <a:miter lim="800000"/>
            <a:headEnd/>
            <a:tailEnd/>
          </a:ln>
        </p:spPr>
      </p:pic>
      <p:sp>
        <p:nvSpPr>
          <p:cNvPr id="2" name="Rectangle 3">
            <a:extLst>
              <a:ext uri="{FF2B5EF4-FFF2-40B4-BE49-F238E27FC236}">
                <a16:creationId xmlns:a16="http://schemas.microsoft.com/office/drawing/2014/main" id="{19D9BE16-2FD3-7161-B105-3785BD1E1AD4}"/>
              </a:ext>
            </a:extLst>
          </p:cNvPr>
          <p:cNvSpPr txBox="1">
            <a:spLocks noChangeArrowheads="1"/>
          </p:cNvSpPr>
          <p:nvPr/>
        </p:nvSpPr>
        <p:spPr bwMode="auto">
          <a:xfrm>
            <a:off x="0" y="980728"/>
            <a:ext cx="9189432"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nSpc>
                <a:spcPct val="90000"/>
              </a:lnSpc>
              <a:buFontTx/>
              <a:buNone/>
            </a:pPr>
            <a:r>
              <a:rPr lang="en-GB" altLang="en-US" sz="1800" b="1" dirty="0">
                <a:solidFill>
                  <a:srgbClr val="FFFF66"/>
                </a:solidFill>
                <a:latin typeface="Book Antiqua" pitchFamily="18" charset="0"/>
                <a:ea typeface="Book Antiqua" pitchFamily="18" charset="0"/>
                <a:cs typeface="Book Antiqua" pitchFamily="18" charset="0"/>
              </a:rPr>
              <a:t>*</a:t>
            </a:r>
            <a:r>
              <a:rPr lang="en-US" altLang="en-US" sz="1800" b="1" dirty="0">
                <a:solidFill>
                  <a:srgbClr val="FFFF66"/>
                </a:solidFill>
                <a:latin typeface="Book Antiqua" pitchFamily="18" charset="0"/>
                <a:ea typeface="Book Antiqua" pitchFamily="18" charset="0"/>
                <a:cs typeface="Book Antiqua" pitchFamily="18" charset="0"/>
              </a:rPr>
              <a:t> ATRIAL PART:</a:t>
            </a:r>
            <a:br>
              <a:rPr lang="en-US" altLang="en-US" sz="1800" dirty="0">
                <a:latin typeface="Book Antiqua" pitchFamily="18" charset="0"/>
                <a:ea typeface="Book Antiqua" pitchFamily="18" charset="0"/>
                <a:cs typeface="Book Antiqua" pitchFamily="18" charset="0"/>
              </a:rPr>
            </a:b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DEEP LAYER:</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these fibres form the wall of single atrium independent of the fibres for opposite</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atrium</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fibres extend arched from fibrous ring forming walls of each atrium independently</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these fibres are circular around the orifices </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of the veins that drain in the </a:t>
            </a:r>
            <a:r>
              <a:rPr lang="en-GB" altLang="en-US" sz="1800" dirty="0" err="1">
                <a:latin typeface="Book Antiqua" pitchFamily="18" charset="0"/>
                <a:ea typeface="Book Antiqua" pitchFamily="18" charset="0"/>
                <a:cs typeface="Book Antiqua" pitchFamily="18" charset="0"/>
              </a:rPr>
              <a:t>artria</a:t>
            </a:r>
            <a:r>
              <a:rPr lang="en-GB" altLang="en-US" sz="1800" dirty="0">
                <a:latin typeface="Book Antiqua" pitchFamily="18" charset="0"/>
                <a:ea typeface="Book Antiqua" pitchFamily="18" charset="0"/>
                <a:cs typeface="Book Antiqua" pitchFamily="18" charset="0"/>
              </a:rPr>
              <a:t> and</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in auricula of atria</a:t>
            </a:r>
          </a:p>
          <a:p>
            <a:pPr marL="609600" indent="-609600">
              <a:lnSpc>
                <a:spcPct val="9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SUPERFICIAL LAYER:</a:t>
            </a:r>
            <a:endParaRPr lang="en-GB" altLang="en-US" sz="1800" b="1" i="1" dirty="0">
              <a:solidFill>
                <a:srgbClr val="262673"/>
              </a:solidFill>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b="1" i="1" dirty="0">
                <a:solidFill>
                  <a:srgbClr val="262673"/>
                </a:solidFill>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these </a:t>
            </a:r>
            <a:r>
              <a:rPr lang="en-GB" altLang="en-US" sz="1800" dirty="0" err="1">
                <a:latin typeface="Book Antiqua" pitchFamily="18" charset="0"/>
                <a:ea typeface="Book Antiqua" pitchFamily="18" charset="0"/>
                <a:cs typeface="Book Antiqua" pitchFamily="18" charset="0"/>
              </a:rPr>
              <a:t>fibers</a:t>
            </a:r>
            <a:r>
              <a:rPr lang="en-GB" altLang="en-US" sz="1800" dirty="0">
                <a:latin typeface="Book Antiqua" pitchFamily="18" charset="0"/>
                <a:ea typeface="Book Antiqua" pitchFamily="18" charset="0"/>
                <a:cs typeface="Book Antiqua" pitchFamily="18" charset="0"/>
              </a:rPr>
              <a:t> are common to both atria, </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they extend like a fan from anterior to</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posterior surface</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some of these fibres are transverse oriented</a:t>
            </a:r>
          </a:p>
        </p:txBody>
      </p:sp>
    </p:spTree>
    <p:extLst>
      <p:ext uri="{BB962C8B-B14F-4D97-AF65-F5344CB8AC3E}">
        <p14:creationId xmlns:p14="http://schemas.microsoft.com/office/powerpoint/2010/main" val="382189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500"/>
                                        <p:tgtEl>
                                          <p:spTgt spid="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4" dur="5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
                                            <p:txEl>
                                              <p:pRg st="4" end="4"/>
                                            </p:txEl>
                                          </p:spTgt>
                                        </p:tgtEl>
                                        <p:attrNameLst>
                                          <p:attrName>style.visibility</p:attrName>
                                        </p:attrNameLst>
                                      </p:cBhvr>
                                      <p:to>
                                        <p:strVal val="visible"/>
                                      </p:to>
                                    </p:set>
                                    <p:anim calcmode="lin" valueType="num">
                                      <p:cBhvr>
                                        <p:cTn id="39"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2" dur="500"/>
                                        <p:tgtEl>
                                          <p:spTgt spid="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
                                            <p:txEl>
                                              <p:pRg st="5" end="5"/>
                                            </p:txEl>
                                          </p:spTgt>
                                        </p:tgtEl>
                                        <p:attrNameLst>
                                          <p:attrName>style.visibility</p:attrName>
                                        </p:attrNameLst>
                                      </p:cBhvr>
                                      <p:to>
                                        <p:strVal val="visible"/>
                                      </p:to>
                                    </p:set>
                                    <p:anim calcmode="lin" valueType="num">
                                      <p:cBhvr>
                                        <p:cTn id="47"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0" dur="500"/>
                                        <p:tgtEl>
                                          <p:spTgt spid="2">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
                                            <p:txEl>
                                              <p:pRg st="6" end="6"/>
                                            </p:txEl>
                                          </p:spTgt>
                                        </p:tgtEl>
                                        <p:attrNameLst>
                                          <p:attrName>style.visibility</p:attrName>
                                        </p:attrNameLst>
                                      </p:cBhvr>
                                      <p:to>
                                        <p:strVal val="visible"/>
                                      </p:to>
                                    </p:set>
                                    <p:anim calcmode="lin" valueType="num">
                                      <p:cBhvr>
                                        <p:cTn id="55"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2">
                                            <p:txEl>
                                              <p:pRg st="6" end="6"/>
                                            </p:txEl>
                                          </p:spTgt>
                                        </p:tgtEl>
                                        <p:attrNameLst>
                                          <p:attrName>ppt_h</p:attrName>
                                        </p:attrNameLst>
                                      </p:cBhvr>
                                      <p:tavLst>
                                        <p:tav tm="0">
                                          <p:val>
                                            <p:fltVal val="0"/>
                                          </p:val>
                                        </p:tav>
                                        <p:tav tm="100000">
                                          <p:val>
                                            <p:strVal val="#ppt_h"/>
                                          </p:val>
                                        </p:tav>
                                      </p:tavLst>
                                    </p:anim>
                                    <p:anim calcmode="lin" valueType="num">
                                      <p:cBhvr>
                                        <p:cTn id="57" dur="5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58" dur="500"/>
                                        <p:tgtEl>
                                          <p:spTgt spid="2">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2">
                                            <p:txEl>
                                              <p:pRg st="7" end="7"/>
                                            </p:txEl>
                                          </p:spTgt>
                                        </p:tgtEl>
                                        <p:attrNameLst>
                                          <p:attrName>style.visibility</p:attrName>
                                        </p:attrNameLst>
                                      </p:cBhvr>
                                      <p:to>
                                        <p:strVal val="visible"/>
                                      </p:to>
                                    </p:set>
                                    <p:anim calcmode="lin" valueType="num">
                                      <p:cBhvr>
                                        <p:cTn id="63"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64" dur="500" fill="hold"/>
                                        <p:tgtEl>
                                          <p:spTgt spid="2">
                                            <p:txEl>
                                              <p:pRg st="7" end="7"/>
                                            </p:txEl>
                                          </p:spTgt>
                                        </p:tgtEl>
                                        <p:attrNameLst>
                                          <p:attrName>ppt_h</p:attrName>
                                        </p:attrNameLst>
                                      </p:cBhvr>
                                      <p:tavLst>
                                        <p:tav tm="0">
                                          <p:val>
                                            <p:fltVal val="0"/>
                                          </p:val>
                                        </p:tav>
                                        <p:tav tm="100000">
                                          <p:val>
                                            <p:strVal val="#ppt_h"/>
                                          </p:val>
                                        </p:tav>
                                      </p:tavLst>
                                    </p:anim>
                                    <p:anim calcmode="lin" valueType="num">
                                      <p:cBhvr>
                                        <p:cTn id="65" dur="5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66" dur="500"/>
                                        <p:tgtEl>
                                          <p:spTgt spid="2">
                                            <p:txEl>
                                              <p:pRg st="7" end="7"/>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2">
                                            <p:txEl>
                                              <p:pRg st="9" end="9"/>
                                            </p:txEl>
                                          </p:spTgt>
                                        </p:tgtEl>
                                        <p:attrNameLst>
                                          <p:attrName>style.visibility</p:attrName>
                                        </p:attrNameLst>
                                      </p:cBhvr>
                                      <p:to>
                                        <p:strVal val="visible"/>
                                      </p:to>
                                    </p:set>
                                    <p:anim calcmode="lin" valueType="num">
                                      <p:cBhvr>
                                        <p:cTn id="71"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72" dur="500" fill="hold"/>
                                        <p:tgtEl>
                                          <p:spTgt spid="2">
                                            <p:txEl>
                                              <p:pRg st="9" end="9"/>
                                            </p:txEl>
                                          </p:spTgt>
                                        </p:tgtEl>
                                        <p:attrNameLst>
                                          <p:attrName>ppt_h</p:attrName>
                                        </p:attrNameLst>
                                      </p:cBhvr>
                                      <p:tavLst>
                                        <p:tav tm="0">
                                          <p:val>
                                            <p:fltVal val="0"/>
                                          </p:val>
                                        </p:tav>
                                        <p:tav tm="100000">
                                          <p:val>
                                            <p:strVal val="#ppt_h"/>
                                          </p:val>
                                        </p:tav>
                                      </p:tavLst>
                                    </p:anim>
                                    <p:anim calcmode="lin" valueType="num">
                                      <p:cBhvr>
                                        <p:cTn id="73" dur="5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74" dur="500"/>
                                        <p:tgtEl>
                                          <p:spTgt spid="2">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2">
                                            <p:txEl>
                                              <p:pRg st="10" end="10"/>
                                            </p:txEl>
                                          </p:spTgt>
                                        </p:tgtEl>
                                        <p:attrNameLst>
                                          <p:attrName>style.visibility</p:attrName>
                                        </p:attrNameLst>
                                      </p:cBhvr>
                                      <p:to>
                                        <p:strVal val="visible"/>
                                      </p:to>
                                    </p:set>
                                    <p:anim calcmode="lin" valueType="num">
                                      <p:cBhvr>
                                        <p:cTn id="79" dur="5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80" dur="500" fill="hold"/>
                                        <p:tgtEl>
                                          <p:spTgt spid="2">
                                            <p:txEl>
                                              <p:pRg st="10" end="10"/>
                                            </p:txEl>
                                          </p:spTgt>
                                        </p:tgtEl>
                                        <p:attrNameLst>
                                          <p:attrName>ppt_h</p:attrName>
                                        </p:attrNameLst>
                                      </p:cBhvr>
                                      <p:tavLst>
                                        <p:tav tm="0">
                                          <p:val>
                                            <p:fltVal val="0"/>
                                          </p:val>
                                        </p:tav>
                                        <p:tav tm="100000">
                                          <p:val>
                                            <p:strVal val="#ppt_h"/>
                                          </p:val>
                                        </p:tav>
                                      </p:tavLst>
                                    </p:anim>
                                    <p:anim calcmode="lin" valueType="num">
                                      <p:cBhvr>
                                        <p:cTn id="81" dur="500" fill="hold"/>
                                        <p:tgtEl>
                                          <p:spTgt spid="2">
                                            <p:txEl>
                                              <p:pRg st="10" end="10"/>
                                            </p:txEl>
                                          </p:spTgt>
                                        </p:tgtEl>
                                        <p:attrNameLst>
                                          <p:attrName>style.rotation</p:attrName>
                                        </p:attrNameLst>
                                      </p:cBhvr>
                                      <p:tavLst>
                                        <p:tav tm="0">
                                          <p:val>
                                            <p:fltVal val="90"/>
                                          </p:val>
                                        </p:tav>
                                        <p:tav tm="100000">
                                          <p:val>
                                            <p:fltVal val="0"/>
                                          </p:val>
                                        </p:tav>
                                      </p:tavLst>
                                    </p:anim>
                                    <p:animEffect transition="in" filter="fade">
                                      <p:cBhvr>
                                        <p:cTn id="82" dur="500"/>
                                        <p:tgtEl>
                                          <p:spTgt spid="2">
                                            <p:txEl>
                                              <p:pRg st="10" end="1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2">
                                            <p:txEl>
                                              <p:pRg st="11" end="11"/>
                                            </p:txEl>
                                          </p:spTgt>
                                        </p:tgtEl>
                                        <p:attrNameLst>
                                          <p:attrName>style.visibility</p:attrName>
                                        </p:attrNameLst>
                                      </p:cBhvr>
                                      <p:to>
                                        <p:strVal val="visible"/>
                                      </p:to>
                                    </p:set>
                                    <p:anim calcmode="lin" valueType="num">
                                      <p:cBhvr>
                                        <p:cTn id="87" dur="500" fill="hold"/>
                                        <p:tgtEl>
                                          <p:spTgt spid="2">
                                            <p:txEl>
                                              <p:pRg st="11" end="11"/>
                                            </p:txEl>
                                          </p:spTgt>
                                        </p:tgtEl>
                                        <p:attrNameLst>
                                          <p:attrName>ppt_w</p:attrName>
                                        </p:attrNameLst>
                                      </p:cBhvr>
                                      <p:tavLst>
                                        <p:tav tm="0">
                                          <p:val>
                                            <p:fltVal val="0"/>
                                          </p:val>
                                        </p:tav>
                                        <p:tav tm="100000">
                                          <p:val>
                                            <p:strVal val="#ppt_w"/>
                                          </p:val>
                                        </p:tav>
                                      </p:tavLst>
                                    </p:anim>
                                    <p:anim calcmode="lin" valueType="num">
                                      <p:cBhvr>
                                        <p:cTn id="88" dur="500" fill="hold"/>
                                        <p:tgtEl>
                                          <p:spTgt spid="2">
                                            <p:txEl>
                                              <p:pRg st="11" end="11"/>
                                            </p:txEl>
                                          </p:spTgt>
                                        </p:tgtEl>
                                        <p:attrNameLst>
                                          <p:attrName>ppt_h</p:attrName>
                                        </p:attrNameLst>
                                      </p:cBhvr>
                                      <p:tavLst>
                                        <p:tav tm="0">
                                          <p:val>
                                            <p:fltVal val="0"/>
                                          </p:val>
                                        </p:tav>
                                        <p:tav tm="100000">
                                          <p:val>
                                            <p:strVal val="#ppt_h"/>
                                          </p:val>
                                        </p:tav>
                                      </p:tavLst>
                                    </p:anim>
                                    <p:anim calcmode="lin" valueType="num">
                                      <p:cBhvr>
                                        <p:cTn id="89" dur="500" fill="hold"/>
                                        <p:tgtEl>
                                          <p:spTgt spid="2">
                                            <p:txEl>
                                              <p:pRg st="11" end="11"/>
                                            </p:txEl>
                                          </p:spTgt>
                                        </p:tgtEl>
                                        <p:attrNameLst>
                                          <p:attrName>style.rotation</p:attrName>
                                        </p:attrNameLst>
                                      </p:cBhvr>
                                      <p:tavLst>
                                        <p:tav tm="0">
                                          <p:val>
                                            <p:fltVal val="90"/>
                                          </p:val>
                                        </p:tav>
                                        <p:tav tm="100000">
                                          <p:val>
                                            <p:fltVal val="0"/>
                                          </p:val>
                                        </p:tav>
                                      </p:tavLst>
                                    </p:anim>
                                    <p:animEffect transition="in" filter="fade">
                                      <p:cBhvr>
                                        <p:cTn id="90" dur="500"/>
                                        <p:tgtEl>
                                          <p:spTgt spid="2">
                                            <p:txEl>
                                              <p:pRg st="11" end="1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2">
                                            <p:txEl>
                                              <p:pRg st="12" end="12"/>
                                            </p:txEl>
                                          </p:spTgt>
                                        </p:tgtEl>
                                        <p:attrNameLst>
                                          <p:attrName>style.visibility</p:attrName>
                                        </p:attrNameLst>
                                      </p:cBhvr>
                                      <p:to>
                                        <p:strVal val="visible"/>
                                      </p:to>
                                    </p:set>
                                    <p:anim calcmode="lin" valueType="num">
                                      <p:cBhvr>
                                        <p:cTn id="95" dur="500" fill="hold"/>
                                        <p:tgtEl>
                                          <p:spTgt spid="2">
                                            <p:txEl>
                                              <p:pRg st="12" end="12"/>
                                            </p:txEl>
                                          </p:spTgt>
                                        </p:tgtEl>
                                        <p:attrNameLst>
                                          <p:attrName>ppt_w</p:attrName>
                                        </p:attrNameLst>
                                      </p:cBhvr>
                                      <p:tavLst>
                                        <p:tav tm="0">
                                          <p:val>
                                            <p:fltVal val="0"/>
                                          </p:val>
                                        </p:tav>
                                        <p:tav tm="100000">
                                          <p:val>
                                            <p:strVal val="#ppt_w"/>
                                          </p:val>
                                        </p:tav>
                                      </p:tavLst>
                                    </p:anim>
                                    <p:anim calcmode="lin" valueType="num">
                                      <p:cBhvr>
                                        <p:cTn id="96" dur="500" fill="hold"/>
                                        <p:tgtEl>
                                          <p:spTgt spid="2">
                                            <p:txEl>
                                              <p:pRg st="12" end="12"/>
                                            </p:txEl>
                                          </p:spTgt>
                                        </p:tgtEl>
                                        <p:attrNameLst>
                                          <p:attrName>ppt_h</p:attrName>
                                        </p:attrNameLst>
                                      </p:cBhvr>
                                      <p:tavLst>
                                        <p:tav tm="0">
                                          <p:val>
                                            <p:fltVal val="0"/>
                                          </p:val>
                                        </p:tav>
                                        <p:tav tm="100000">
                                          <p:val>
                                            <p:strVal val="#ppt_h"/>
                                          </p:val>
                                        </p:tav>
                                      </p:tavLst>
                                    </p:anim>
                                    <p:anim calcmode="lin" valueType="num">
                                      <p:cBhvr>
                                        <p:cTn id="97" dur="500" fill="hold"/>
                                        <p:tgtEl>
                                          <p:spTgt spid="2">
                                            <p:txEl>
                                              <p:pRg st="12" end="12"/>
                                            </p:txEl>
                                          </p:spTgt>
                                        </p:tgtEl>
                                        <p:attrNameLst>
                                          <p:attrName>style.rotation</p:attrName>
                                        </p:attrNameLst>
                                      </p:cBhvr>
                                      <p:tavLst>
                                        <p:tav tm="0">
                                          <p:val>
                                            <p:fltVal val="90"/>
                                          </p:val>
                                        </p:tav>
                                        <p:tav tm="100000">
                                          <p:val>
                                            <p:fltVal val="0"/>
                                          </p:val>
                                        </p:tav>
                                      </p:tavLst>
                                    </p:anim>
                                    <p:animEffect transition="in" filter="fade">
                                      <p:cBhvr>
                                        <p:cTn id="98" dur="500"/>
                                        <p:tgtEl>
                                          <p:spTgt spid="2">
                                            <p:txEl>
                                              <p:pRg st="12" end="12"/>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2">
                                            <p:txEl>
                                              <p:pRg st="13" end="13"/>
                                            </p:txEl>
                                          </p:spTgt>
                                        </p:tgtEl>
                                        <p:attrNameLst>
                                          <p:attrName>style.visibility</p:attrName>
                                        </p:attrNameLst>
                                      </p:cBhvr>
                                      <p:to>
                                        <p:strVal val="visible"/>
                                      </p:to>
                                    </p:set>
                                    <p:anim calcmode="lin" valueType="num">
                                      <p:cBhvr>
                                        <p:cTn id="103" dur="500" fill="hold"/>
                                        <p:tgtEl>
                                          <p:spTgt spid="2">
                                            <p:txEl>
                                              <p:pRg st="13" end="13"/>
                                            </p:txEl>
                                          </p:spTgt>
                                        </p:tgtEl>
                                        <p:attrNameLst>
                                          <p:attrName>ppt_w</p:attrName>
                                        </p:attrNameLst>
                                      </p:cBhvr>
                                      <p:tavLst>
                                        <p:tav tm="0">
                                          <p:val>
                                            <p:fltVal val="0"/>
                                          </p:val>
                                        </p:tav>
                                        <p:tav tm="100000">
                                          <p:val>
                                            <p:strVal val="#ppt_w"/>
                                          </p:val>
                                        </p:tav>
                                      </p:tavLst>
                                    </p:anim>
                                    <p:anim calcmode="lin" valueType="num">
                                      <p:cBhvr>
                                        <p:cTn id="104" dur="500" fill="hold"/>
                                        <p:tgtEl>
                                          <p:spTgt spid="2">
                                            <p:txEl>
                                              <p:pRg st="13" end="13"/>
                                            </p:txEl>
                                          </p:spTgt>
                                        </p:tgtEl>
                                        <p:attrNameLst>
                                          <p:attrName>ppt_h</p:attrName>
                                        </p:attrNameLst>
                                      </p:cBhvr>
                                      <p:tavLst>
                                        <p:tav tm="0">
                                          <p:val>
                                            <p:fltVal val="0"/>
                                          </p:val>
                                        </p:tav>
                                        <p:tav tm="100000">
                                          <p:val>
                                            <p:strVal val="#ppt_h"/>
                                          </p:val>
                                        </p:tav>
                                      </p:tavLst>
                                    </p:anim>
                                    <p:anim calcmode="lin" valueType="num">
                                      <p:cBhvr>
                                        <p:cTn id="105" dur="500" fill="hold"/>
                                        <p:tgtEl>
                                          <p:spTgt spid="2">
                                            <p:txEl>
                                              <p:pRg st="13" end="13"/>
                                            </p:txEl>
                                          </p:spTgt>
                                        </p:tgtEl>
                                        <p:attrNameLst>
                                          <p:attrName>style.rotation</p:attrName>
                                        </p:attrNameLst>
                                      </p:cBhvr>
                                      <p:tavLst>
                                        <p:tav tm="0">
                                          <p:val>
                                            <p:fltVal val="90"/>
                                          </p:val>
                                        </p:tav>
                                        <p:tav tm="100000">
                                          <p:val>
                                            <p:fltVal val="0"/>
                                          </p:val>
                                        </p:tav>
                                      </p:tavLst>
                                    </p:anim>
                                    <p:animEffect transition="in" filter="fade">
                                      <p:cBhvr>
                                        <p:cTn id="106"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00063" y="21248"/>
            <a:ext cx="8229600" cy="561975"/>
          </a:xfrm>
        </p:spPr>
        <p:txBody>
          <a:bodyPr/>
          <a:lstStyle/>
          <a:p>
            <a:pPr eaLnBrk="1" hangingPunct="1"/>
            <a:r>
              <a:rPr lang="sr-Latn-CS" altLang="en-US" sz="3600" b="1" dirty="0">
                <a:solidFill>
                  <a:srgbClr val="FFFF00"/>
                </a:solidFill>
                <a:latin typeface="Book Antiqua" panose="02040602050305030304" pitchFamily="18" charset="0"/>
              </a:rPr>
              <a:t>MYOCARDIUM</a:t>
            </a:r>
          </a:p>
        </p:txBody>
      </p:sp>
      <p:sp>
        <p:nvSpPr>
          <p:cNvPr id="2" name="Rectangle 3">
            <a:extLst>
              <a:ext uri="{FF2B5EF4-FFF2-40B4-BE49-F238E27FC236}">
                <a16:creationId xmlns:a16="http://schemas.microsoft.com/office/drawing/2014/main" id="{19D9BE16-2FD3-7161-B105-3785BD1E1AD4}"/>
              </a:ext>
            </a:extLst>
          </p:cNvPr>
          <p:cNvSpPr txBox="1">
            <a:spLocks noChangeArrowheads="1"/>
          </p:cNvSpPr>
          <p:nvPr/>
        </p:nvSpPr>
        <p:spPr bwMode="auto">
          <a:xfrm>
            <a:off x="-992" y="836712"/>
            <a:ext cx="9115112"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9600" indent="-609600">
              <a:lnSpc>
                <a:spcPct val="90000"/>
              </a:lnSpc>
              <a:buFontTx/>
              <a:buNone/>
            </a:pPr>
            <a:r>
              <a:rPr lang="en-GB" altLang="en-US" sz="1800" b="1" dirty="0">
                <a:solidFill>
                  <a:srgbClr val="FFFF66"/>
                </a:solidFill>
                <a:latin typeface="Book Antiqua" pitchFamily="18" charset="0"/>
                <a:ea typeface="Book Antiqua" pitchFamily="18" charset="0"/>
                <a:cs typeface="Book Antiqua" pitchFamily="18" charset="0"/>
              </a:rPr>
              <a:t>*</a:t>
            </a:r>
            <a:r>
              <a:rPr lang="en-US" altLang="en-US" sz="1800" b="1" dirty="0">
                <a:solidFill>
                  <a:srgbClr val="FFFF66"/>
                </a:solidFill>
                <a:latin typeface="Book Antiqua" pitchFamily="18" charset="0"/>
                <a:ea typeface="Book Antiqua" pitchFamily="18" charset="0"/>
                <a:cs typeface="Book Antiqua" pitchFamily="18" charset="0"/>
              </a:rPr>
              <a:t> VENTRICULAR PART:</a:t>
            </a:r>
            <a:br>
              <a:rPr lang="en-US" altLang="en-US" sz="1800" dirty="0">
                <a:latin typeface="Book Antiqua" pitchFamily="18" charset="0"/>
                <a:ea typeface="Book Antiqua" pitchFamily="18" charset="0"/>
                <a:cs typeface="Book Antiqua" pitchFamily="18" charset="0"/>
              </a:rPr>
            </a:br>
            <a:endParaRPr lang="en-US"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U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DEEP LAYER:</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these fibres form the wall of single ventricle</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independent of the fibres for opposite one</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fibres descend obliquely and spirally in the </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form of arch, from fibrous ring forming</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walls of each ventricle independently</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descends to the apex of the heart and turn</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back to the fibrous rings</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the top of thus created cone-shaped formation</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is opened             </a:t>
            </a:r>
          </a:p>
          <a:p>
            <a:pPr marL="609600" indent="-609600">
              <a:lnSpc>
                <a:spcPct val="90000"/>
              </a:lnSpc>
              <a:buFontTx/>
              <a:buNone/>
            </a:pPr>
            <a:endParaRPr lang="en-GB" altLang="en-US" sz="1800" dirty="0">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SUPERFICIAL LAYER:</a:t>
            </a:r>
            <a:endParaRPr lang="en-GB" altLang="en-US" sz="1800" b="1" i="1" dirty="0">
              <a:solidFill>
                <a:srgbClr val="262673"/>
              </a:solidFill>
              <a:latin typeface="Book Antiqua" pitchFamily="18" charset="0"/>
              <a:ea typeface="Book Antiqua" pitchFamily="18" charset="0"/>
              <a:cs typeface="Book Antiqua" pitchFamily="18" charset="0"/>
            </a:endParaRPr>
          </a:p>
          <a:p>
            <a:pPr marL="609600" indent="-609600">
              <a:lnSpc>
                <a:spcPct val="90000"/>
              </a:lnSpc>
              <a:buFontTx/>
              <a:buNone/>
            </a:pPr>
            <a:r>
              <a:rPr lang="en-GB" altLang="en-US" sz="1800" b="1" i="1" dirty="0">
                <a:solidFill>
                  <a:srgbClr val="262673"/>
                </a:solidFill>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these </a:t>
            </a:r>
            <a:r>
              <a:rPr lang="en-GB" altLang="en-US" sz="1800" dirty="0" err="1">
                <a:latin typeface="Book Antiqua" pitchFamily="18" charset="0"/>
                <a:ea typeface="Book Antiqua" pitchFamily="18" charset="0"/>
                <a:cs typeface="Book Antiqua" pitchFamily="18" charset="0"/>
              </a:rPr>
              <a:t>fibers</a:t>
            </a:r>
            <a:r>
              <a:rPr lang="en-GB" altLang="en-US" sz="1800" dirty="0">
                <a:latin typeface="Book Antiqua" pitchFamily="18" charset="0"/>
                <a:ea typeface="Book Antiqua" pitchFamily="18" charset="0"/>
                <a:cs typeface="Book Antiqua" pitchFamily="18" charset="0"/>
              </a:rPr>
              <a:t> are common to both ventricles</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anterior and posterior fibres descends spirally from fibrous rings and at the apex of</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the heart, turn back forming VORTEX CORDIS and enters into, by deep-fibres</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formed ventricular cavity, through the hole at the apex of deep layer</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 then, these fibres attach superiorly to fibrous ring, forming interventricular septum;</a:t>
            </a:r>
          </a:p>
          <a:p>
            <a:pPr marL="609600" indent="-609600">
              <a:lnSpc>
                <a:spcPct val="90000"/>
              </a:lnSpc>
              <a:buFontTx/>
              <a:buNone/>
            </a:pPr>
            <a:r>
              <a:rPr lang="en-GB" altLang="en-US" sz="1800" dirty="0">
                <a:latin typeface="Book Antiqua" pitchFamily="18" charset="0"/>
                <a:ea typeface="Book Antiqua" pitchFamily="18" charset="0"/>
                <a:cs typeface="Book Antiqua" pitchFamily="18" charset="0"/>
              </a:rPr>
              <a:t>       these fibres also form papillary muscles inside the ventricles</a:t>
            </a:r>
          </a:p>
        </p:txBody>
      </p:sp>
      <p:pic>
        <p:nvPicPr>
          <p:cNvPr id="3" name="Picture 5" descr="0040 myocard">
            <a:extLst>
              <a:ext uri="{FF2B5EF4-FFF2-40B4-BE49-F238E27FC236}">
                <a16:creationId xmlns:a16="http://schemas.microsoft.com/office/drawing/2014/main" id="{E7190A9D-2598-AA74-BDFA-510F7B0AC935}"/>
              </a:ext>
            </a:extLst>
          </p:cNvPr>
          <p:cNvPicPr>
            <a:picLocks noChangeAspect="1" noChangeArrowheads="1"/>
          </p:cNvPicPr>
          <p:nvPr/>
        </p:nvPicPr>
        <p:blipFill>
          <a:blip r:embed="rId3">
            <a:lum contrast="6000"/>
            <a:extLst>
              <a:ext uri="{28A0092B-C50C-407E-A947-70E740481C1C}">
                <a14:useLocalDpi xmlns:a14="http://schemas.microsoft.com/office/drawing/2010/main" val="0"/>
              </a:ext>
            </a:extLst>
          </a:blip>
          <a:srcRect l="9247"/>
          <a:stretch>
            <a:fillRect/>
          </a:stretch>
        </p:blipFill>
        <p:spPr bwMode="auto">
          <a:xfrm>
            <a:off x="5328925" y="836712"/>
            <a:ext cx="3786187" cy="425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92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2">
                                            <p:txEl>
                                              <p:pRg st="1" end="1"/>
                                            </p:txEl>
                                          </p:spTgt>
                                        </p:tgtEl>
                                        <p:attrNameLst>
                                          <p:attrName>style.visibility</p:attrName>
                                        </p:attrNameLst>
                                      </p:cBhvr>
                                      <p:to>
                                        <p:strVal val="visible"/>
                                      </p:to>
                                    </p:set>
                                    <p:anim calcmode="lin" valueType="num">
                                      <p:cBhvr>
                                        <p:cTn id="15"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p:cTn id="23"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6" dur="500"/>
                                        <p:tgtEl>
                                          <p:spTgt spid="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5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4" dur="5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2">
                                            <p:txEl>
                                              <p:pRg st="4" end="4"/>
                                            </p:txEl>
                                          </p:spTgt>
                                        </p:tgtEl>
                                        <p:attrNameLst>
                                          <p:attrName>style.visibility</p:attrName>
                                        </p:attrNameLst>
                                      </p:cBhvr>
                                      <p:to>
                                        <p:strVal val="visible"/>
                                      </p:to>
                                    </p:set>
                                    <p:anim calcmode="lin" valueType="num">
                                      <p:cBhvr>
                                        <p:cTn id="39"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2" dur="500"/>
                                        <p:tgtEl>
                                          <p:spTgt spid="2">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2">
                                            <p:txEl>
                                              <p:pRg st="5" end="5"/>
                                            </p:txEl>
                                          </p:spTgt>
                                        </p:tgtEl>
                                        <p:attrNameLst>
                                          <p:attrName>style.visibility</p:attrName>
                                        </p:attrNameLst>
                                      </p:cBhvr>
                                      <p:to>
                                        <p:strVal val="visible"/>
                                      </p:to>
                                    </p:set>
                                    <p:anim calcmode="lin" valueType="num">
                                      <p:cBhvr>
                                        <p:cTn id="47" dur="5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50" dur="500"/>
                                        <p:tgtEl>
                                          <p:spTgt spid="2">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2">
                                            <p:txEl>
                                              <p:pRg st="6" end="6"/>
                                            </p:txEl>
                                          </p:spTgt>
                                        </p:tgtEl>
                                        <p:attrNameLst>
                                          <p:attrName>style.visibility</p:attrName>
                                        </p:attrNameLst>
                                      </p:cBhvr>
                                      <p:to>
                                        <p:strVal val="visible"/>
                                      </p:to>
                                    </p:set>
                                    <p:anim calcmode="lin" valueType="num">
                                      <p:cBhvr>
                                        <p:cTn id="55" dur="500" fill="hold"/>
                                        <p:tgtEl>
                                          <p:spTgt spid="2">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2">
                                            <p:txEl>
                                              <p:pRg st="6" end="6"/>
                                            </p:txEl>
                                          </p:spTgt>
                                        </p:tgtEl>
                                        <p:attrNameLst>
                                          <p:attrName>ppt_h</p:attrName>
                                        </p:attrNameLst>
                                      </p:cBhvr>
                                      <p:tavLst>
                                        <p:tav tm="0">
                                          <p:val>
                                            <p:fltVal val="0"/>
                                          </p:val>
                                        </p:tav>
                                        <p:tav tm="100000">
                                          <p:val>
                                            <p:strVal val="#ppt_h"/>
                                          </p:val>
                                        </p:tav>
                                      </p:tavLst>
                                    </p:anim>
                                    <p:anim calcmode="lin" valueType="num">
                                      <p:cBhvr>
                                        <p:cTn id="57" dur="500" fill="hold"/>
                                        <p:tgtEl>
                                          <p:spTgt spid="2">
                                            <p:txEl>
                                              <p:pRg st="6" end="6"/>
                                            </p:txEl>
                                          </p:spTgt>
                                        </p:tgtEl>
                                        <p:attrNameLst>
                                          <p:attrName>style.rotation</p:attrName>
                                        </p:attrNameLst>
                                      </p:cBhvr>
                                      <p:tavLst>
                                        <p:tav tm="0">
                                          <p:val>
                                            <p:fltVal val="90"/>
                                          </p:val>
                                        </p:tav>
                                        <p:tav tm="100000">
                                          <p:val>
                                            <p:fltVal val="0"/>
                                          </p:val>
                                        </p:tav>
                                      </p:tavLst>
                                    </p:anim>
                                    <p:animEffect transition="in" filter="fade">
                                      <p:cBhvr>
                                        <p:cTn id="58" dur="500"/>
                                        <p:tgtEl>
                                          <p:spTgt spid="2">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2">
                                            <p:txEl>
                                              <p:pRg st="7" end="7"/>
                                            </p:txEl>
                                          </p:spTgt>
                                        </p:tgtEl>
                                        <p:attrNameLst>
                                          <p:attrName>style.visibility</p:attrName>
                                        </p:attrNameLst>
                                      </p:cBhvr>
                                      <p:to>
                                        <p:strVal val="visible"/>
                                      </p:to>
                                    </p:set>
                                    <p:anim calcmode="lin" valueType="num">
                                      <p:cBhvr>
                                        <p:cTn id="63" dur="500" fill="hold"/>
                                        <p:tgtEl>
                                          <p:spTgt spid="2">
                                            <p:txEl>
                                              <p:pRg st="7" end="7"/>
                                            </p:txEl>
                                          </p:spTgt>
                                        </p:tgtEl>
                                        <p:attrNameLst>
                                          <p:attrName>ppt_w</p:attrName>
                                        </p:attrNameLst>
                                      </p:cBhvr>
                                      <p:tavLst>
                                        <p:tav tm="0">
                                          <p:val>
                                            <p:fltVal val="0"/>
                                          </p:val>
                                        </p:tav>
                                        <p:tav tm="100000">
                                          <p:val>
                                            <p:strVal val="#ppt_w"/>
                                          </p:val>
                                        </p:tav>
                                      </p:tavLst>
                                    </p:anim>
                                    <p:anim calcmode="lin" valueType="num">
                                      <p:cBhvr>
                                        <p:cTn id="64" dur="500" fill="hold"/>
                                        <p:tgtEl>
                                          <p:spTgt spid="2">
                                            <p:txEl>
                                              <p:pRg st="7" end="7"/>
                                            </p:txEl>
                                          </p:spTgt>
                                        </p:tgtEl>
                                        <p:attrNameLst>
                                          <p:attrName>ppt_h</p:attrName>
                                        </p:attrNameLst>
                                      </p:cBhvr>
                                      <p:tavLst>
                                        <p:tav tm="0">
                                          <p:val>
                                            <p:fltVal val="0"/>
                                          </p:val>
                                        </p:tav>
                                        <p:tav tm="100000">
                                          <p:val>
                                            <p:strVal val="#ppt_h"/>
                                          </p:val>
                                        </p:tav>
                                      </p:tavLst>
                                    </p:anim>
                                    <p:anim calcmode="lin" valueType="num">
                                      <p:cBhvr>
                                        <p:cTn id="65" dur="500" fill="hold"/>
                                        <p:tgtEl>
                                          <p:spTgt spid="2">
                                            <p:txEl>
                                              <p:pRg st="7" end="7"/>
                                            </p:txEl>
                                          </p:spTgt>
                                        </p:tgtEl>
                                        <p:attrNameLst>
                                          <p:attrName>style.rotation</p:attrName>
                                        </p:attrNameLst>
                                      </p:cBhvr>
                                      <p:tavLst>
                                        <p:tav tm="0">
                                          <p:val>
                                            <p:fltVal val="90"/>
                                          </p:val>
                                        </p:tav>
                                        <p:tav tm="100000">
                                          <p:val>
                                            <p:fltVal val="0"/>
                                          </p:val>
                                        </p:tav>
                                      </p:tavLst>
                                    </p:anim>
                                    <p:animEffect transition="in" filter="fade">
                                      <p:cBhvr>
                                        <p:cTn id="66" dur="500"/>
                                        <p:tgtEl>
                                          <p:spTgt spid="2">
                                            <p:txEl>
                                              <p:pRg st="7" end="7"/>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2">
                                            <p:txEl>
                                              <p:pRg st="8" end="8"/>
                                            </p:txEl>
                                          </p:spTgt>
                                        </p:tgtEl>
                                        <p:attrNameLst>
                                          <p:attrName>style.visibility</p:attrName>
                                        </p:attrNameLst>
                                      </p:cBhvr>
                                      <p:to>
                                        <p:strVal val="visible"/>
                                      </p:to>
                                    </p:set>
                                    <p:anim calcmode="lin" valueType="num">
                                      <p:cBhvr>
                                        <p:cTn id="71" dur="500" fill="hold"/>
                                        <p:tgtEl>
                                          <p:spTgt spid="2">
                                            <p:txEl>
                                              <p:pRg st="8" end="8"/>
                                            </p:txEl>
                                          </p:spTgt>
                                        </p:tgtEl>
                                        <p:attrNameLst>
                                          <p:attrName>ppt_w</p:attrName>
                                        </p:attrNameLst>
                                      </p:cBhvr>
                                      <p:tavLst>
                                        <p:tav tm="0">
                                          <p:val>
                                            <p:fltVal val="0"/>
                                          </p:val>
                                        </p:tav>
                                        <p:tav tm="100000">
                                          <p:val>
                                            <p:strVal val="#ppt_w"/>
                                          </p:val>
                                        </p:tav>
                                      </p:tavLst>
                                    </p:anim>
                                    <p:anim calcmode="lin" valueType="num">
                                      <p:cBhvr>
                                        <p:cTn id="72" dur="500" fill="hold"/>
                                        <p:tgtEl>
                                          <p:spTgt spid="2">
                                            <p:txEl>
                                              <p:pRg st="8" end="8"/>
                                            </p:txEl>
                                          </p:spTgt>
                                        </p:tgtEl>
                                        <p:attrNameLst>
                                          <p:attrName>ppt_h</p:attrName>
                                        </p:attrNameLst>
                                      </p:cBhvr>
                                      <p:tavLst>
                                        <p:tav tm="0">
                                          <p:val>
                                            <p:fltVal val="0"/>
                                          </p:val>
                                        </p:tav>
                                        <p:tav tm="100000">
                                          <p:val>
                                            <p:strVal val="#ppt_h"/>
                                          </p:val>
                                        </p:tav>
                                      </p:tavLst>
                                    </p:anim>
                                    <p:anim calcmode="lin" valueType="num">
                                      <p:cBhvr>
                                        <p:cTn id="73" dur="500" fill="hold"/>
                                        <p:tgtEl>
                                          <p:spTgt spid="2">
                                            <p:txEl>
                                              <p:pRg st="8" end="8"/>
                                            </p:txEl>
                                          </p:spTgt>
                                        </p:tgtEl>
                                        <p:attrNameLst>
                                          <p:attrName>style.rotation</p:attrName>
                                        </p:attrNameLst>
                                      </p:cBhvr>
                                      <p:tavLst>
                                        <p:tav tm="0">
                                          <p:val>
                                            <p:fltVal val="90"/>
                                          </p:val>
                                        </p:tav>
                                        <p:tav tm="100000">
                                          <p:val>
                                            <p:fltVal val="0"/>
                                          </p:val>
                                        </p:tav>
                                      </p:tavLst>
                                    </p:anim>
                                    <p:animEffect transition="in" filter="fade">
                                      <p:cBhvr>
                                        <p:cTn id="74" dur="500"/>
                                        <p:tgtEl>
                                          <p:spTgt spid="2">
                                            <p:txEl>
                                              <p:pRg st="8" end="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2">
                                            <p:txEl>
                                              <p:pRg st="9" end="9"/>
                                            </p:txEl>
                                          </p:spTgt>
                                        </p:tgtEl>
                                        <p:attrNameLst>
                                          <p:attrName>style.visibility</p:attrName>
                                        </p:attrNameLst>
                                      </p:cBhvr>
                                      <p:to>
                                        <p:strVal val="visible"/>
                                      </p:to>
                                    </p:set>
                                    <p:anim calcmode="lin" valueType="num">
                                      <p:cBhvr>
                                        <p:cTn id="79" dur="500" fill="hold"/>
                                        <p:tgtEl>
                                          <p:spTgt spid="2">
                                            <p:txEl>
                                              <p:pRg st="9" end="9"/>
                                            </p:txEl>
                                          </p:spTgt>
                                        </p:tgtEl>
                                        <p:attrNameLst>
                                          <p:attrName>ppt_w</p:attrName>
                                        </p:attrNameLst>
                                      </p:cBhvr>
                                      <p:tavLst>
                                        <p:tav tm="0">
                                          <p:val>
                                            <p:fltVal val="0"/>
                                          </p:val>
                                        </p:tav>
                                        <p:tav tm="100000">
                                          <p:val>
                                            <p:strVal val="#ppt_w"/>
                                          </p:val>
                                        </p:tav>
                                      </p:tavLst>
                                    </p:anim>
                                    <p:anim calcmode="lin" valueType="num">
                                      <p:cBhvr>
                                        <p:cTn id="80" dur="500" fill="hold"/>
                                        <p:tgtEl>
                                          <p:spTgt spid="2">
                                            <p:txEl>
                                              <p:pRg st="9" end="9"/>
                                            </p:txEl>
                                          </p:spTgt>
                                        </p:tgtEl>
                                        <p:attrNameLst>
                                          <p:attrName>ppt_h</p:attrName>
                                        </p:attrNameLst>
                                      </p:cBhvr>
                                      <p:tavLst>
                                        <p:tav tm="0">
                                          <p:val>
                                            <p:fltVal val="0"/>
                                          </p:val>
                                        </p:tav>
                                        <p:tav tm="100000">
                                          <p:val>
                                            <p:strVal val="#ppt_h"/>
                                          </p:val>
                                        </p:tav>
                                      </p:tavLst>
                                    </p:anim>
                                    <p:anim calcmode="lin" valueType="num">
                                      <p:cBhvr>
                                        <p:cTn id="81" dur="500" fill="hold"/>
                                        <p:tgtEl>
                                          <p:spTgt spid="2">
                                            <p:txEl>
                                              <p:pRg st="9" end="9"/>
                                            </p:txEl>
                                          </p:spTgt>
                                        </p:tgtEl>
                                        <p:attrNameLst>
                                          <p:attrName>style.rotation</p:attrName>
                                        </p:attrNameLst>
                                      </p:cBhvr>
                                      <p:tavLst>
                                        <p:tav tm="0">
                                          <p:val>
                                            <p:fltVal val="90"/>
                                          </p:val>
                                        </p:tav>
                                        <p:tav tm="100000">
                                          <p:val>
                                            <p:fltVal val="0"/>
                                          </p:val>
                                        </p:tav>
                                      </p:tavLst>
                                    </p:anim>
                                    <p:animEffect transition="in" filter="fade">
                                      <p:cBhvr>
                                        <p:cTn id="82" dur="500"/>
                                        <p:tgtEl>
                                          <p:spTgt spid="2">
                                            <p:txEl>
                                              <p:pRg st="9" end="9"/>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2">
                                            <p:txEl>
                                              <p:pRg st="10" end="10"/>
                                            </p:txEl>
                                          </p:spTgt>
                                        </p:tgtEl>
                                        <p:attrNameLst>
                                          <p:attrName>style.visibility</p:attrName>
                                        </p:attrNameLst>
                                      </p:cBhvr>
                                      <p:to>
                                        <p:strVal val="visible"/>
                                      </p:to>
                                    </p:set>
                                    <p:anim calcmode="lin" valueType="num">
                                      <p:cBhvr>
                                        <p:cTn id="87" dur="500" fill="hold"/>
                                        <p:tgtEl>
                                          <p:spTgt spid="2">
                                            <p:txEl>
                                              <p:pRg st="10" end="10"/>
                                            </p:txEl>
                                          </p:spTgt>
                                        </p:tgtEl>
                                        <p:attrNameLst>
                                          <p:attrName>ppt_w</p:attrName>
                                        </p:attrNameLst>
                                      </p:cBhvr>
                                      <p:tavLst>
                                        <p:tav tm="0">
                                          <p:val>
                                            <p:fltVal val="0"/>
                                          </p:val>
                                        </p:tav>
                                        <p:tav tm="100000">
                                          <p:val>
                                            <p:strVal val="#ppt_w"/>
                                          </p:val>
                                        </p:tav>
                                      </p:tavLst>
                                    </p:anim>
                                    <p:anim calcmode="lin" valueType="num">
                                      <p:cBhvr>
                                        <p:cTn id="88" dur="500" fill="hold"/>
                                        <p:tgtEl>
                                          <p:spTgt spid="2">
                                            <p:txEl>
                                              <p:pRg st="10" end="10"/>
                                            </p:txEl>
                                          </p:spTgt>
                                        </p:tgtEl>
                                        <p:attrNameLst>
                                          <p:attrName>ppt_h</p:attrName>
                                        </p:attrNameLst>
                                      </p:cBhvr>
                                      <p:tavLst>
                                        <p:tav tm="0">
                                          <p:val>
                                            <p:fltVal val="0"/>
                                          </p:val>
                                        </p:tav>
                                        <p:tav tm="100000">
                                          <p:val>
                                            <p:strVal val="#ppt_h"/>
                                          </p:val>
                                        </p:tav>
                                      </p:tavLst>
                                    </p:anim>
                                    <p:anim calcmode="lin" valueType="num">
                                      <p:cBhvr>
                                        <p:cTn id="89" dur="500" fill="hold"/>
                                        <p:tgtEl>
                                          <p:spTgt spid="2">
                                            <p:txEl>
                                              <p:pRg st="10" end="10"/>
                                            </p:txEl>
                                          </p:spTgt>
                                        </p:tgtEl>
                                        <p:attrNameLst>
                                          <p:attrName>style.rotation</p:attrName>
                                        </p:attrNameLst>
                                      </p:cBhvr>
                                      <p:tavLst>
                                        <p:tav tm="0">
                                          <p:val>
                                            <p:fltVal val="90"/>
                                          </p:val>
                                        </p:tav>
                                        <p:tav tm="100000">
                                          <p:val>
                                            <p:fltVal val="0"/>
                                          </p:val>
                                        </p:tav>
                                      </p:tavLst>
                                    </p:anim>
                                    <p:animEffect transition="in" filter="fade">
                                      <p:cBhvr>
                                        <p:cTn id="90" dur="500"/>
                                        <p:tgtEl>
                                          <p:spTgt spid="2">
                                            <p:txEl>
                                              <p:pRg st="10" end="1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iterate type="lt">
                                    <p:tmPct val="5000"/>
                                  </p:iterate>
                                  <p:childTnLst>
                                    <p:set>
                                      <p:cBhvr>
                                        <p:cTn id="94" dur="1" fill="hold">
                                          <p:stCondLst>
                                            <p:cond delay="0"/>
                                          </p:stCondLst>
                                        </p:cTn>
                                        <p:tgtEl>
                                          <p:spTgt spid="2">
                                            <p:txEl>
                                              <p:pRg st="12" end="12"/>
                                            </p:txEl>
                                          </p:spTgt>
                                        </p:tgtEl>
                                        <p:attrNameLst>
                                          <p:attrName>style.visibility</p:attrName>
                                        </p:attrNameLst>
                                      </p:cBhvr>
                                      <p:to>
                                        <p:strVal val="visible"/>
                                      </p:to>
                                    </p:set>
                                    <p:anim calcmode="lin" valueType="num">
                                      <p:cBhvr>
                                        <p:cTn id="95" dur="500" fill="hold"/>
                                        <p:tgtEl>
                                          <p:spTgt spid="2">
                                            <p:txEl>
                                              <p:pRg st="12" end="12"/>
                                            </p:txEl>
                                          </p:spTgt>
                                        </p:tgtEl>
                                        <p:attrNameLst>
                                          <p:attrName>ppt_w</p:attrName>
                                        </p:attrNameLst>
                                      </p:cBhvr>
                                      <p:tavLst>
                                        <p:tav tm="0">
                                          <p:val>
                                            <p:fltVal val="0"/>
                                          </p:val>
                                        </p:tav>
                                        <p:tav tm="100000">
                                          <p:val>
                                            <p:strVal val="#ppt_w"/>
                                          </p:val>
                                        </p:tav>
                                      </p:tavLst>
                                    </p:anim>
                                    <p:anim calcmode="lin" valueType="num">
                                      <p:cBhvr>
                                        <p:cTn id="96" dur="500" fill="hold"/>
                                        <p:tgtEl>
                                          <p:spTgt spid="2">
                                            <p:txEl>
                                              <p:pRg st="12" end="12"/>
                                            </p:txEl>
                                          </p:spTgt>
                                        </p:tgtEl>
                                        <p:attrNameLst>
                                          <p:attrName>ppt_h</p:attrName>
                                        </p:attrNameLst>
                                      </p:cBhvr>
                                      <p:tavLst>
                                        <p:tav tm="0">
                                          <p:val>
                                            <p:fltVal val="0"/>
                                          </p:val>
                                        </p:tav>
                                        <p:tav tm="100000">
                                          <p:val>
                                            <p:strVal val="#ppt_h"/>
                                          </p:val>
                                        </p:tav>
                                      </p:tavLst>
                                    </p:anim>
                                    <p:anim calcmode="lin" valueType="num">
                                      <p:cBhvr>
                                        <p:cTn id="97" dur="500" fill="hold"/>
                                        <p:tgtEl>
                                          <p:spTgt spid="2">
                                            <p:txEl>
                                              <p:pRg st="12" end="12"/>
                                            </p:txEl>
                                          </p:spTgt>
                                        </p:tgtEl>
                                        <p:attrNameLst>
                                          <p:attrName>style.rotation</p:attrName>
                                        </p:attrNameLst>
                                      </p:cBhvr>
                                      <p:tavLst>
                                        <p:tav tm="0">
                                          <p:val>
                                            <p:fltVal val="90"/>
                                          </p:val>
                                        </p:tav>
                                        <p:tav tm="100000">
                                          <p:val>
                                            <p:fltVal val="0"/>
                                          </p:val>
                                        </p:tav>
                                      </p:tavLst>
                                    </p:anim>
                                    <p:animEffect transition="in" filter="fade">
                                      <p:cBhvr>
                                        <p:cTn id="98" dur="500"/>
                                        <p:tgtEl>
                                          <p:spTgt spid="2">
                                            <p:txEl>
                                              <p:pRg st="12" end="12"/>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iterate type="lt">
                                    <p:tmPct val="5000"/>
                                  </p:iterate>
                                  <p:childTnLst>
                                    <p:set>
                                      <p:cBhvr>
                                        <p:cTn id="102" dur="1" fill="hold">
                                          <p:stCondLst>
                                            <p:cond delay="0"/>
                                          </p:stCondLst>
                                        </p:cTn>
                                        <p:tgtEl>
                                          <p:spTgt spid="2">
                                            <p:txEl>
                                              <p:pRg st="13" end="13"/>
                                            </p:txEl>
                                          </p:spTgt>
                                        </p:tgtEl>
                                        <p:attrNameLst>
                                          <p:attrName>style.visibility</p:attrName>
                                        </p:attrNameLst>
                                      </p:cBhvr>
                                      <p:to>
                                        <p:strVal val="visible"/>
                                      </p:to>
                                    </p:set>
                                    <p:anim calcmode="lin" valueType="num">
                                      <p:cBhvr>
                                        <p:cTn id="103" dur="500" fill="hold"/>
                                        <p:tgtEl>
                                          <p:spTgt spid="2">
                                            <p:txEl>
                                              <p:pRg st="13" end="13"/>
                                            </p:txEl>
                                          </p:spTgt>
                                        </p:tgtEl>
                                        <p:attrNameLst>
                                          <p:attrName>ppt_w</p:attrName>
                                        </p:attrNameLst>
                                      </p:cBhvr>
                                      <p:tavLst>
                                        <p:tav tm="0">
                                          <p:val>
                                            <p:fltVal val="0"/>
                                          </p:val>
                                        </p:tav>
                                        <p:tav tm="100000">
                                          <p:val>
                                            <p:strVal val="#ppt_w"/>
                                          </p:val>
                                        </p:tav>
                                      </p:tavLst>
                                    </p:anim>
                                    <p:anim calcmode="lin" valueType="num">
                                      <p:cBhvr>
                                        <p:cTn id="104" dur="500" fill="hold"/>
                                        <p:tgtEl>
                                          <p:spTgt spid="2">
                                            <p:txEl>
                                              <p:pRg st="13" end="13"/>
                                            </p:txEl>
                                          </p:spTgt>
                                        </p:tgtEl>
                                        <p:attrNameLst>
                                          <p:attrName>ppt_h</p:attrName>
                                        </p:attrNameLst>
                                      </p:cBhvr>
                                      <p:tavLst>
                                        <p:tav tm="0">
                                          <p:val>
                                            <p:fltVal val="0"/>
                                          </p:val>
                                        </p:tav>
                                        <p:tav tm="100000">
                                          <p:val>
                                            <p:strVal val="#ppt_h"/>
                                          </p:val>
                                        </p:tav>
                                      </p:tavLst>
                                    </p:anim>
                                    <p:anim calcmode="lin" valueType="num">
                                      <p:cBhvr>
                                        <p:cTn id="105" dur="500" fill="hold"/>
                                        <p:tgtEl>
                                          <p:spTgt spid="2">
                                            <p:txEl>
                                              <p:pRg st="13" end="13"/>
                                            </p:txEl>
                                          </p:spTgt>
                                        </p:tgtEl>
                                        <p:attrNameLst>
                                          <p:attrName>style.rotation</p:attrName>
                                        </p:attrNameLst>
                                      </p:cBhvr>
                                      <p:tavLst>
                                        <p:tav tm="0">
                                          <p:val>
                                            <p:fltVal val="90"/>
                                          </p:val>
                                        </p:tav>
                                        <p:tav tm="100000">
                                          <p:val>
                                            <p:fltVal val="0"/>
                                          </p:val>
                                        </p:tav>
                                      </p:tavLst>
                                    </p:anim>
                                    <p:animEffect transition="in" filter="fade">
                                      <p:cBhvr>
                                        <p:cTn id="106" dur="500"/>
                                        <p:tgtEl>
                                          <p:spTgt spid="2">
                                            <p:txEl>
                                              <p:pRg st="13" end="13"/>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31" presetClass="entr" presetSubtype="0" fill="hold" nodeType="clickEffect">
                                  <p:stCondLst>
                                    <p:cond delay="0"/>
                                  </p:stCondLst>
                                  <p:iterate type="lt">
                                    <p:tmPct val="5000"/>
                                  </p:iterate>
                                  <p:childTnLst>
                                    <p:set>
                                      <p:cBhvr>
                                        <p:cTn id="110" dur="1" fill="hold">
                                          <p:stCondLst>
                                            <p:cond delay="0"/>
                                          </p:stCondLst>
                                        </p:cTn>
                                        <p:tgtEl>
                                          <p:spTgt spid="2">
                                            <p:txEl>
                                              <p:pRg st="14" end="14"/>
                                            </p:txEl>
                                          </p:spTgt>
                                        </p:tgtEl>
                                        <p:attrNameLst>
                                          <p:attrName>style.visibility</p:attrName>
                                        </p:attrNameLst>
                                      </p:cBhvr>
                                      <p:to>
                                        <p:strVal val="visible"/>
                                      </p:to>
                                    </p:set>
                                    <p:anim calcmode="lin" valueType="num">
                                      <p:cBhvr>
                                        <p:cTn id="111" dur="500" fill="hold"/>
                                        <p:tgtEl>
                                          <p:spTgt spid="2">
                                            <p:txEl>
                                              <p:pRg st="14" end="14"/>
                                            </p:txEl>
                                          </p:spTgt>
                                        </p:tgtEl>
                                        <p:attrNameLst>
                                          <p:attrName>ppt_w</p:attrName>
                                        </p:attrNameLst>
                                      </p:cBhvr>
                                      <p:tavLst>
                                        <p:tav tm="0">
                                          <p:val>
                                            <p:fltVal val="0"/>
                                          </p:val>
                                        </p:tav>
                                        <p:tav tm="100000">
                                          <p:val>
                                            <p:strVal val="#ppt_w"/>
                                          </p:val>
                                        </p:tav>
                                      </p:tavLst>
                                    </p:anim>
                                    <p:anim calcmode="lin" valueType="num">
                                      <p:cBhvr>
                                        <p:cTn id="112" dur="500" fill="hold"/>
                                        <p:tgtEl>
                                          <p:spTgt spid="2">
                                            <p:txEl>
                                              <p:pRg st="14" end="14"/>
                                            </p:txEl>
                                          </p:spTgt>
                                        </p:tgtEl>
                                        <p:attrNameLst>
                                          <p:attrName>ppt_h</p:attrName>
                                        </p:attrNameLst>
                                      </p:cBhvr>
                                      <p:tavLst>
                                        <p:tav tm="0">
                                          <p:val>
                                            <p:fltVal val="0"/>
                                          </p:val>
                                        </p:tav>
                                        <p:tav tm="100000">
                                          <p:val>
                                            <p:strVal val="#ppt_h"/>
                                          </p:val>
                                        </p:tav>
                                      </p:tavLst>
                                    </p:anim>
                                    <p:anim calcmode="lin" valueType="num">
                                      <p:cBhvr>
                                        <p:cTn id="113" dur="500" fill="hold"/>
                                        <p:tgtEl>
                                          <p:spTgt spid="2">
                                            <p:txEl>
                                              <p:pRg st="14" end="14"/>
                                            </p:txEl>
                                          </p:spTgt>
                                        </p:tgtEl>
                                        <p:attrNameLst>
                                          <p:attrName>style.rotation</p:attrName>
                                        </p:attrNameLst>
                                      </p:cBhvr>
                                      <p:tavLst>
                                        <p:tav tm="0">
                                          <p:val>
                                            <p:fltVal val="90"/>
                                          </p:val>
                                        </p:tav>
                                        <p:tav tm="100000">
                                          <p:val>
                                            <p:fltVal val="0"/>
                                          </p:val>
                                        </p:tav>
                                      </p:tavLst>
                                    </p:anim>
                                    <p:animEffect transition="in" filter="fade">
                                      <p:cBhvr>
                                        <p:cTn id="114" dur="500"/>
                                        <p:tgtEl>
                                          <p:spTgt spid="2">
                                            <p:txEl>
                                              <p:pRg st="14" end="14"/>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31" presetClass="entr" presetSubtype="0" fill="hold" nodeType="clickEffect">
                                  <p:stCondLst>
                                    <p:cond delay="0"/>
                                  </p:stCondLst>
                                  <p:iterate type="lt">
                                    <p:tmPct val="5000"/>
                                  </p:iterate>
                                  <p:childTnLst>
                                    <p:set>
                                      <p:cBhvr>
                                        <p:cTn id="118" dur="1" fill="hold">
                                          <p:stCondLst>
                                            <p:cond delay="0"/>
                                          </p:stCondLst>
                                        </p:cTn>
                                        <p:tgtEl>
                                          <p:spTgt spid="2">
                                            <p:txEl>
                                              <p:pRg st="15" end="15"/>
                                            </p:txEl>
                                          </p:spTgt>
                                        </p:tgtEl>
                                        <p:attrNameLst>
                                          <p:attrName>style.visibility</p:attrName>
                                        </p:attrNameLst>
                                      </p:cBhvr>
                                      <p:to>
                                        <p:strVal val="visible"/>
                                      </p:to>
                                    </p:set>
                                    <p:anim calcmode="lin" valueType="num">
                                      <p:cBhvr>
                                        <p:cTn id="119" dur="500" fill="hold"/>
                                        <p:tgtEl>
                                          <p:spTgt spid="2">
                                            <p:txEl>
                                              <p:pRg st="15" end="15"/>
                                            </p:txEl>
                                          </p:spTgt>
                                        </p:tgtEl>
                                        <p:attrNameLst>
                                          <p:attrName>ppt_w</p:attrName>
                                        </p:attrNameLst>
                                      </p:cBhvr>
                                      <p:tavLst>
                                        <p:tav tm="0">
                                          <p:val>
                                            <p:fltVal val="0"/>
                                          </p:val>
                                        </p:tav>
                                        <p:tav tm="100000">
                                          <p:val>
                                            <p:strVal val="#ppt_w"/>
                                          </p:val>
                                        </p:tav>
                                      </p:tavLst>
                                    </p:anim>
                                    <p:anim calcmode="lin" valueType="num">
                                      <p:cBhvr>
                                        <p:cTn id="120" dur="500" fill="hold"/>
                                        <p:tgtEl>
                                          <p:spTgt spid="2">
                                            <p:txEl>
                                              <p:pRg st="15" end="15"/>
                                            </p:txEl>
                                          </p:spTgt>
                                        </p:tgtEl>
                                        <p:attrNameLst>
                                          <p:attrName>ppt_h</p:attrName>
                                        </p:attrNameLst>
                                      </p:cBhvr>
                                      <p:tavLst>
                                        <p:tav tm="0">
                                          <p:val>
                                            <p:fltVal val="0"/>
                                          </p:val>
                                        </p:tav>
                                        <p:tav tm="100000">
                                          <p:val>
                                            <p:strVal val="#ppt_h"/>
                                          </p:val>
                                        </p:tav>
                                      </p:tavLst>
                                    </p:anim>
                                    <p:anim calcmode="lin" valueType="num">
                                      <p:cBhvr>
                                        <p:cTn id="121" dur="500" fill="hold"/>
                                        <p:tgtEl>
                                          <p:spTgt spid="2">
                                            <p:txEl>
                                              <p:pRg st="15" end="15"/>
                                            </p:txEl>
                                          </p:spTgt>
                                        </p:tgtEl>
                                        <p:attrNameLst>
                                          <p:attrName>style.rotation</p:attrName>
                                        </p:attrNameLst>
                                      </p:cBhvr>
                                      <p:tavLst>
                                        <p:tav tm="0">
                                          <p:val>
                                            <p:fltVal val="90"/>
                                          </p:val>
                                        </p:tav>
                                        <p:tav tm="100000">
                                          <p:val>
                                            <p:fltVal val="0"/>
                                          </p:val>
                                        </p:tav>
                                      </p:tavLst>
                                    </p:anim>
                                    <p:animEffect transition="in" filter="fade">
                                      <p:cBhvr>
                                        <p:cTn id="122" dur="500"/>
                                        <p:tgtEl>
                                          <p:spTgt spid="2">
                                            <p:txEl>
                                              <p:pRg st="15" end="15"/>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31" presetClass="entr" presetSubtype="0" fill="hold" nodeType="clickEffect">
                                  <p:stCondLst>
                                    <p:cond delay="0"/>
                                  </p:stCondLst>
                                  <p:iterate type="lt">
                                    <p:tmPct val="5000"/>
                                  </p:iterate>
                                  <p:childTnLst>
                                    <p:set>
                                      <p:cBhvr>
                                        <p:cTn id="126" dur="1" fill="hold">
                                          <p:stCondLst>
                                            <p:cond delay="0"/>
                                          </p:stCondLst>
                                        </p:cTn>
                                        <p:tgtEl>
                                          <p:spTgt spid="2">
                                            <p:txEl>
                                              <p:pRg st="16" end="16"/>
                                            </p:txEl>
                                          </p:spTgt>
                                        </p:tgtEl>
                                        <p:attrNameLst>
                                          <p:attrName>style.visibility</p:attrName>
                                        </p:attrNameLst>
                                      </p:cBhvr>
                                      <p:to>
                                        <p:strVal val="visible"/>
                                      </p:to>
                                    </p:set>
                                    <p:anim calcmode="lin" valueType="num">
                                      <p:cBhvr>
                                        <p:cTn id="127" dur="500" fill="hold"/>
                                        <p:tgtEl>
                                          <p:spTgt spid="2">
                                            <p:txEl>
                                              <p:pRg st="16" end="16"/>
                                            </p:txEl>
                                          </p:spTgt>
                                        </p:tgtEl>
                                        <p:attrNameLst>
                                          <p:attrName>ppt_w</p:attrName>
                                        </p:attrNameLst>
                                      </p:cBhvr>
                                      <p:tavLst>
                                        <p:tav tm="0">
                                          <p:val>
                                            <p:fltVal val="0"/>
                                          </p:val>
                                        </p:tav>
                                        <p:tav tm="100000">
                                          <p:val>
                                            <p:strVal val="#ppt_w"/>
                                          </p:val>
                                        </p:tav>
                                      </p:tavLst>
                                    </p:anim>
                                    <p:anim calcmode="lin" valueType="num">
                                      <p:cBhvr>
                                        <p:cTn id="128" dur="500" fill="hold"/>
                                        <p:tgtEl>
                                          <p:spTgt spid="2">
                                            <p:txEl>
                                              <p:pRg st="16" end="16"/>
                                            </p:txEl>
                                          </p:spTgt>
                                        </p:tgtEl>
                                        <p:attrNameLst>
                                          <p:attrName>ppt_h</p:attrName>
                                        </p:attrNameLst>
                                      </p:cBhvr>
                                      <p:tavLst>
                                        <p:tav tm="0">
                                          <p:val>
                                            <p:fltVal val="0"/>
                                          </p:val>
                                        </p:tav>
                                        <p:tav tm="100000">
                                          <p:val>
                                            <p:strVal val="#ppt_h"/>
                                          </p:val>
                                        </p:tav>
                                      </p:tavLst>
                                    </p:anim>
                                    <p:anim calcmode="lin" valueType="num">
                                      <p:cBhvr>
                                        <p:cTn id="129" dur="500" fill="hold"/>
                                        <p:tgtEl>
                                          <p:spTgt spid="2">
                                            <p:txEl>
                                              <p:pRg st="16" end="16"/>
                                            </p:txEl>
                                          </p:spTgt>
                                        </p:tgtEl>
                                        <p:attrNameLst>
                                          <p:attrName>style.rotation</p:attrName>
                                        </p:attrNameLst>
                                      </p:cBhvr>
                                      <p:tavLst>
                                        <p:tav tm="0">
                                          <p:val>
                                            <p:fltVal val="90"/>
                                          </p:val>
                                        </p:tav>
                                        <p:tav tm="100000">
                                          <p:val>
                                            <p:fltVal val="0"/>
                                          </p:val>
                                        </p:tav>
                                      </p:tavLst>
                                    </p:anim>
                                    <p:animEffect transition="in" filter="fade">
                                      <p:cBhvr>
                                        <p:cTn id="130" dur="500"/>
                                        <p:tgtEl>
                                          <p:spTgt spid="2">
                                            <p:txEl>
                                              <p:pRg st="16" end="16"/>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31" presetClass="entr" presetSubtype="0" fill="hold" nodeType="clickEffect">
                                  <p:stCondLst>
                                    <p:cond delay="0"/>
                                  </p:stCondLst>
                                  <p:iterate type="lt">
                                    <p:tmPct val="5000"/>
                                  </p:iterate>
                                  <p:childTnLst>
                                    <p:set>
                                      <p:cBhvr>
                                        <p:cTn id="134" dur="1" fill="hold">
                                          <p:stCondLst>
                                            <p:cond delay="0"/>
                                          </p:stCondLst>
                                        </p:cTn>
                                        <p:tgtEl>
                                          <p:spTgt spid="2">
                                            <p:txEl>
                                              <p:pRg st="17" end="17"/>
                                            </p:txEl>
                                          </p:spTgt>
                                        </p:tgtEl>
                                        <p:attrNameLst>
                                          <p:attrName>style.visibility</p:attrName>
                                        </p:attrNameLst>
                                      </p:cBhvr>
                                      <p:to>
                                        <p:strVal val="visible"/>
                                      </p:to>
                                    </p:set>
                                    <p:anim calcmode="lin" valueType="num">
                                      <p:cBhvr>
                                        <p:cTn id="135" dur="500" fill="hold"/>
                                        <p:tgtEl>
                                          <p:spTgt spid="2">
                                            <p:txEl>
                                              <p:pRg st="17" end="17"/>
                                            </p:txEl>
                                          </p:spTgt>
                                        </p:tgtEl>
                                        <p:attrNameLst>
                                          <p:attrName>ppt_w</p:attrName>
                                        </p:attrNameLst>
                                      </p:cBhvr>
                                      <p:tavLst>
                                        <p:tav tm="0">
                                          <p:val>
                                            <p:fltVal val="0"/>
                                          </p:val>
                                        </p:tav>
                                        <p:tav tm="100000">
                                          <p:val>
                                            <p:strVal val="#ppt_w"/>
                                          </p:val>
                                        </p:tav>
                                      </p:tavLst>
                                    </p:anim>
                                    <p:anim calcmode="lin" valueType="num">
                                      <p:cBhvr>
                                        <p:cTn id="136" dur="500" fill="hold"/>
                                        <p:tgtEl>
                                          <p:spTgt spid="2">
                                            <p:txEl>
                                              <p:pRg st="17" end="17"/>
                                            </p:txEl>
                                          </p:spTgt>
                                        </p:tgtEl>
                                        <p:attrNameLst>
                                          <p:attrName>ppt_h</p:attrName>
                                        </p:attrNameLst>
                                      </p:cBhvr>
                                      <p:tavLst>
                                        <p:tav tm="0">
                                          <p:val>
                                            <p:fltVal val="0"/>
                                          </p:val>
                                        </p:tav>
                                        <p:tav tm="100000">
                                          <p:val>
                                            <p:strVal val="#ppt_h"/>
                                          </p:val>
                                        </p:tav>
                                      </p:tavLst>
                                    </p:anim>
                                    <p:anim calcmode="lin" valueType="num">
                                      <p:cBhvr>
                                        <p:cTn id="137" dur="500" fill="hold"/>
                                        <p:tgtEl>
                                          <p:spTgt spid="2">
                                            <p:txEl>
                                              <p:pRg st="17" end="17"/>
                                            </p:txEl>
                                          </p:spTgt>
                                        </p:tgtEl>
                                        <p:attrNameLst>
                                          <p:attrName>style.rotation</p:attrName>
                                        </p:attrNameLst>
                                      </p:cBhvr>
                                      <p:tavLst>
                                        <p:tav tm="0">
                                          <p:val>
                                            <p:fltVal val="90"/>
                                          </p:val>
                                        </p:tav>
                                        <p:tav tm="100000">
                                          <p:val>
                                            <p:fltVal val="0"/>
                                          </p:val>
                                        </p:tav>
                                      </p:tavLst>
                                    </p:anim>
                                    <p:animEffect transition="in" filter="fade">
                                      <p:cBhvr>
                                        <p:cTn id="138" dur="500"/>
                                        <p:tgtEl>
                                          <p:spTgt spid="2">
                                            <p:txEl>
                                              <p:pRg st="17" end="17"/>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31" presetClass="entr" presetSubtype="0" fill="hold" nodeType="clickEffect">
                                  <p:stCondLst>
                                    <p:cond delay="0"/>
                                  </p:stCondLst>
                                  <p:iterate type="lt">
                                    <p:tmPct val="5000"/>
                                  </p:iterate>
                                  <p:childTnLst>
                                    <p:set>
                                      <p:cBhvr>
                                        <p:cTn id="142" dur="1" fill="hold">
                                          <p:stCondLst>
                                            <p:cond delay="0"/>
                                          </p:stCondLst>
                                        </p:cTn>
                                        <p:tgtEl>
                                          <p:spTgt spid="2">
                                            <p:txEl>
                                              <p:pRg st="18" end="18"/>
                                            </p:txEl>
                                          </p:spTgt>
                                        </p:tgtEl>
                                        <p:attrNameLst>
                                          <p:attrName>style.visibility</p:attrName>
                                        </p:attrNameLst>
                                      </p:cBhvr>
                                      <p:to>
                                        <p:strVal val="visible"/>
                                      </p:to>
                                    </p:set>
                                    <p:anim calcmode="lin" valueType="num">
                                      <p:cBhvr>
                                        <p:cTn id="143" dur="500" fill="hold"/>
                                        <p:tgtEl>
                                          <p:spTgt spid="2">
                                            <p:txEl>
                                              <p:pRg st="18" end="18"/>
                                            </p:txEl>
                                          </p:spTgt>
                                        </p:tgtEl>
                                        <p:attrNameLst>
                                          <p:attrName>ppt_w</p:attrName>
                                        </p:attrNameLst>
                                      </p:cBhvr>
                                      <p:tavLst>
                                        <p:tav tm="0">
                                          <p:val>
                                            <p:fltVal val="0"/>
                                          </p:val>
                                        </p:tav>
                                        <p:tav tm="100000">
                                          <p:val>
                                            <p:strVal val="#ppt_w"/>
                                          </p:val>
                                        </p:tav>
                                      </p:tavLst>
                                    </p:anim>
                                    <p:anim calcmode="lin" valueType="num">
                                      <p:cBhvr>
                                        <p:cTn id="144" dur="500" fill="hold"/>
                                        <p:tgtEl>
                                          <p:spTgt spid="2">
                                            <p:txEl>
                                              <p:pRg st="18" end="18"/>
                                            </p:txEl>
                                          </p:spTgt>
                                        </p:tgtEl>
                                        <p:attrNameLst>
                                          <p:attrName>ppt_h</p:attrName>
                                        </p:attrNameLst>
                                      </p:cBhvr>
                                      <p:tavLst>
                                        <p:tav tm="0">
                                          <p:val>
                                            <p:fltVal val="0"/>
                                          </p:val>
                                        </p:tav>
                                        <p:tav tm="100000">
                                          <p:val>
                                            <p:strVal val="#ppt_h"/>
                                          </p:val>
                                        </p:tav>
                                      </p:tavLst>
                                    </p:anim>
                                    <p:anim calcmode="lin" valueType="num">
                                      <p:cBhvr>
                                        <p:cTn id="145" dur="500" fill="hold"/>
                                        <p:tgtEl>
                                          <p:spTgt spid="2">
                                            <p:txEl>
                                              <p:pRg st="18" end="18"/>
                                            </p:txEl>
                                          </p:spTgt>
                                        </p:tgtEl>
                                        <p:attrNameLst>
                                          <p:attrName>style.rotation</p:attrName>
                                        </p:attrNameLst>
                                      </p:cBhvr>
                                      <p:tavLst>
                                        <p:tav tm="0">
                                          <p:val>
                                            <p:fltVal val="90"/>
                                          </p:val>
                                        </p:tav>
                                        <p:tav tm="100000">
                                          <p:val>
                                            <p:fltVal val="0"/>
                                          </p:val>
                                        </p:tav>
                                      </p:tavLst>
                                    </p:anim>
                                    <p:animEffect transition="in" filter="fade">
                                      <p:cBhvr>
                                        <p:cTn id="146" dur="500"/>
                                        <p:tgtEl>
                                          <p:spTgt spid="2">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6" descr="20_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357188"/>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9"/>
          <p:cNvPicPr>
            <a:picLocks noChangeAspect="1" noChangeArrowheads="1"/>
          </p:cNvPicPr>
          <p:nvPr/>
        </p:nvPicPr>
        <p:blipFill>
          <a:blip r:embed="rId2">
            <a:extLst>
              <a:ext uri="{28A0092B-C50C-407E-A947-70E740481C1C}">
                <a14:useLocalDpi xmlns:a14="http://schemas.microsoft.com/office/drawing/2010/main" val="0"/>
              </a:ext>
            </a:extLst>
          </a:blip>
          <a:srcRect l="30724" t="6573" r="34653" b="20982"/>
          <a:stretch>
            <a:fillRect/>
          </a:stretch>
        </p:blipFill>
        <p:spPr bwMode="auto">
          <a:xfrm>
            <a:off x="4500563" y="500063"/>
            <a:ext cx="4643437" cy="60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37B1C7AD-C0A9-AFA9-8A85-21D012FFAB03}"/>
              </a:ext>
            </a:extLst>
          </p:cNvPr>
          <p:cNvSpPr txBox="1"/>
          <p:nvPr/>
        </p:nvSpPr>
        <p:spPr>
          <a:xfrm rot="20735821" flipH="1">
            <a:off x="184908" y="1006768"/>
            <a:ext cx="4130745" cy="707886"/>
          </a:xfrm>
          <a:prstGeom prst="rect">
            <a:avLst/>
          </a:prstGeom>
          <a:noFill/>
        </p:spPr>
        <p:txBody>
          <a:bodyPr wrap="square" rtlCol="0">
            <a:spAutoFit/>
          </a:bodyPr>
          <a:lstStyle/>
          <a:p>
            <a:r>
              <a:rPr lang="en-GB" sz="4000" b="1" dirty="0">
                <a:ln w="22225">
                  <a:solidFill>
                    <a:srgbClr val="FFFF99"/>
                  </a:solidFill>
                  <a:prstDash val="solid"/>
                </a:ln>
                <a:solidFill>
                  <a:schemeClr val="accent2">
                    <a:lumMod val="40000"/>
                    <a:lumOff val="60000"/>
                  </a:schemeClr>
                </a:solidFill>
              </a:rPr>
              <a:t>HEART (COR)</a:t>
            </a:r>
          </a:p>
        </p:txBody>
      </p:sp>
      <p:sp>
        <p:nvSpPr>
          <p:cNvPr id="3" name="TextBox 2">
            <a:extLst>
              <a:ext uri="{FF2B5EF4-FFF2-40B4-BE49-F238E27FC236}">
                <a16:creationId xmlns:a16="http://schemas.microsoft.com/office/drawing/2014/main" id="{2963BA7B-C5CC-4E43-944B-34C7AD615DFE}"/>
              </a:ext>
            </a:extLst>
          </p:cNvPr>
          <p:cNvSpPr txBox="1"/>
          <p:nvPr/>
        </p:nvSpPr>
        <p:spPr>
          <a:xfrm flipH="1">
            <a:off x="-1" y="3068960"/>
            <a:ext cx="4643437" cy="1569660"/>
          </a:xfrm>
          <a:prstGeom prst="rect">
            <a:avLst/>
          </a:prstGeom>
          <a:noFill/>
        </p:spPr>
        <p:txBody>
          <a:bodyPr wrap="square" rtlCol="0">
            <a:spAutoFit/>
          </a:bodyPr>
          <a:lstStyle/>
          <a:p>
            <a:pPr marL="457200" indent="-457200">
              <a:buFontTx/>
              <a:buChar char="-"/>
            </a:pPr>
            <a:r>
              <a:rPr lang="en-GB" sz="3200" b="1" dirty="0">
                <a:ln w="22225">
                  <a:solidFill>
                    <a:srgbClr val="FFFF99"/>
                  </a:solidFill>
                  <a:prstDash val="solid"/>
                </a:ln>
                <a:solidFill>
                  <a:schemeClr val="accent2">
                    <a:lumMod val="40000"/>
                    <a:lumOff val="60000"/>
                  </a:schemeClr>
                </a:solidFill>
              </a:rPr>
              <a:t>Conducting system</a:t>
            </a:r>
          </a:p>
          <a:p>
            <a:pPr marL="457200" indent="-457200">
              <a:buFontTx/>
              <a:buChar char="-"/>
            </a:pPr>
            <a:r>
              <a:rPr lang="en-GB" sz="3200" b="1" dirty="0">
                <a:ln w="22225">
                  <a:solidFill>
                    <a:srgbClr val="FFFF99"/>
                  </a:solidFill>
                  <a:prstDash val="solid"/>
                </a:ln>
                <a:solidFill>
                  <a:schemeClr val="accent2">
                    <a:lumMod val="40000"/>
                    <a:lumOff val="60000"/>
                  </a:schemeClr>
                </a:solidFill>
              </a:rPr>
              <a:t>Vasculature</a:t>
            </a:r>
          </a:p>
          <a:p>
            <a:pPr marL="457200" indent="-457200">
              <a:buFontTx/>
              <a:buChar char="-"/>
            </a:pPr>
            <a:r>
              <a:rPr lang="en-GB" sz="3200" b="1" dirty="0">
                <a:ln w="22225">
                  <a:solidFill>
                    <a:srgbClr val="FFFF99"/>
                  </a:solidFill>
                  <a:prstDash val="solid"/>
                </a:ln>
                <a:solidFill>
                  <a:schemeClr val="accent2">
                    <a:lumMod val="40000"/>
                    <a:lumOff val="60000"/>
                  </a:schemeClr>
                </a:solidFill>
              </a:rPr>
              <a:t>Innervation</a:t>
            </a:r>
          </a:p>
        </p:txBody>
      </p:sp>
    </p:spTree>
    <p:extLst>
      <p:ext uri="{BB962C8B-B14F-4D97-AF65-F5344CB8AC3E}">
        <p14:creationId xmlns:p14="http://schemas.microsoft.com/office/powerpoint/2010/main" val="15392697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p:cNvPicPr>
            <a:picLocks noChangeAspect="1" noChangeArrowheads="1"/>
          </p:cNvPicPr>
          <p:nvPr/>
        </p:nvPicPr>
        <p:blipFill>
          <a:blip r:embed="rId3" cstate="print">
            <a:lum bright="-12000" contrast="30000"/>
          </a:blip>
          <a:srcRect l="19710" t="27068" r="21149" b="4430"/>
          <a:stretch>
            <a:fillRect/>
          </a:stretch>
        </p:blipFill>
        <p:spPr bwMode="auto">
          <a:xfrm>
            <a:off x="4498370" y="2847975"/>
            <a:ext cx="4614862" cy="4010025"/>
          </a:xfrm>
          <a:prstGeom prst="rect">
            <a:avLst/>
          </a:prstGeom>
          <a:noFill/>
          <a:ln w="9525">
            <a:noFill/>
            <a:miter lim="800000"/>
            <a:headEnd/>
            <a:tailEnd/>
          </a:ln>
        </p:spPr>
      </p:pic>
      <p:sp>
        <p:nvSpPr>
          <p:cNvPr id="20483" name="Rectangle 5"/>
          <p:cNvSpPr>
            <a:spLocks noChangeArrowheads="1"/>
          </p:cNvSpPr>
          <p:nvPr/>
        </p:nvSpPr>
        <p:spPr bwMode="auto">
          <a:xfrm>
            <a:off x="1585482" y="111116"/>
            <a:ext cx="6293711" cy="954107"/>
          </a:xfrm>
          <a:prstGeom prst="rect">
            <a:avLst/>
          </a:prstGeom>
          <a:noFill/>
          <a:ln w="9525">
            <a:noFill/>
            <a:miter lim="800000"/>
            <a:headEnd/>
            <a:tailEnd/>
          </a:ln>
        </p:spPr>
        <p:txBody>
          <a:bodyPr wrap="none" anchor="ctr">
            <a:spAutoFit/>
          </a:bodyPr>
          <a:lstStyle/>
          <a:p>
            <a:pPr algn="ctr"/>
            <a:r>
              <a:rPr lang="en-US" altLang="en-US" sz="2800" b="1" dirty="0">
                <a:solidFill>
                  <a:srgbClr val="FFFF00"/>
                </a:solidFill>
                <a:latin typeface="Book Antiqua" pitchFamily="18" charset="0"/>
              </a:rPr>
              <a:t>Conducting system of the heart</a:t>
            </a:r>
            <a:br>
              <a:rPr lang="en-US" altLang="en-US" sz="2800" b="1" dirty="0">
                <a:solidFill>
                  <a:srgbClr val="FFFF00"/>
                </a:solidFill>
                <a:latin typeface="Book Antiqua" pitchFamily="18" charset="0"/>
              </a:rPr>
            </a:br>
            <a:r>
              <a:rPr lang="en-US" altLang="en-US" sz="2800" b="1" dirty="0">
                <a:solidFill>
                  <a:srgbClr val="FFFF00"/>
                </a:solidFill>
                <a:latin typeface="Book Antiqua" pitchFamily="18" charset="0"/>
              </a:rPr>
              <a:t>(SYSTEMA CONDUCENS CORDIS)</a:t>
            </a:r>
          </a:p>
        </p:txBody>
      </p:sp>
      <p:sp>
        <p:nvSpPr>
          <p:cNvPr id="20484" name="Rectangle 5"/>
          <p:cNvSpPr>
            <a:spLocks noChangeArrowheads="1"/>
          </p:cNvSpPr>
          <p:nvPr/>
        </p:nvSpPr>
        <p:spPr bwMode="auto">
          <a:xfrm>
            <a:off x="0" y="3380125"/>
            <a:ext cx="4572000" cy="3477875"/>
          </a:xfrm>
          <a:prstGeom prst="rect">
            <a:avLst/>
          </a:prstGeom>
          <a:noFill/>
          <a:ln w="9525">
            <a:noFill/>
            <a:miter lim="800000"/>
            <a:headEnd/>
            <a:tailEnd/>
          </a:ln>
        </p:spPr>
        <p:txBody>
          <a:bodyPr>
            <a:spAutoFit/>
          </a:bodyPr>
          <a:lstStyle/>
          <a:p>
            <a:r>
              <a:rPr lang="sr-Latn-CS" altLang="en-US" sz="2000" b="1" dirty="0">
                <a:effectLst>
                  <a:outerShdw blurRad="38100" dist="38100" dir="2700000" algn="tl">
                    <a:srgbClr val="C0C0C0"/>
                  </a:outerShdw>
                </a:effectLst>
                <a:cs typeface="Arial" pitchFamily="34" charset="0"/>
              </a:rPr>
              <a:t>●</a:t>
            </a:r>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Nodus sin</a:t>
            </a:r>
            <a:r>
              <a:rPr lang="en-GB"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o</a:t>
            </a:r>
            <a:r>
              <a:rPr lang="sr-Latn-CS" altLang="en-US" sz="2000" b="1" dirty="0" err="1">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atrialis</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 </a:t>
            </a:r>
          </a:p>
          <a:p>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en-GB" altLang="en-US" sz="2000" b="1" dirty="0" err="1">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sinoatrial</a:t>
            </a:r>
            <a:r>
              <a:rPr lang="en-GB"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 node </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(SA </a:t>
            </a:r>
            <a:r>
              <a:rPr lang="en-GB"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node</a:t>
            </a:r>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a:t>
            </a:r>
            <a: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b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br>
            <a: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 </a:t>
            </a:r>
            <a:r>
              <a:rPr lang="en-US" altLang="en-US" sz="2000" dirty="0">
                <a:effectLst>
                  <a:outerShdw blurRad="38100" dist="38100" dir="2700000" algn="tl">
                    <a:srgbClr val="C0C0C0"/>
                  </a:outerShdw>
                </a:effectLst>
                <a:latin typeface="Book Antiqua" pitchFamily="18" charset="0"/>
                <a:ea typeface="Book Antiqua" pitchFamily="18" charset="0"/>
                <a:cs typeface="Book Antiqua" pitchFamily="18" charset="0"/>
              </a:rPr>
              <a:t> located in the </a:t>
            </a:r>
            <a:r>
              <a:rPr lang="en-US" altLang="en-US" dirty="0">
                <a:effectLst>
                  <a:outerShdw blurRad="38100" dist="38100" dir="2700000" algn="tl">
                    <a:srgbClr val="C0C0C0"/>
                  </a:outerShdw>
                </a:effectLst>
                <a:latin typeface="Book Antiqua" pitchFamily="18" charset="0"/>
                <a:ea typeface="Book Antiqua" pitchFamily="18" charset="0"/>
                <a:cs typeface="Book Antiqua" pitchFamily="18" charset="0"/>
              </a:rPr>
              <a:t>right atrium</a:t>
            </a:r>
          </a:p>
          <a:p>
            <a:endPar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endParaRPr>
          </a:p>
          <a:p>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Nodus atrioventricularis</a:t>
            </a:r>
          </a:p>
          <a:p>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en-GB" altLang="en-US" sz="2000" b="1" dirty="0" err="1">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atrioventricular</a:t>
            </a:r>
            <a:r>
              <a:rPr lang="en-GB"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 node </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(AV </a:t>
            </a:r>
            <a:r>
              <a:rPr lang="en-GB"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node</a:t>
            </a:r>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a:t>
            </a:r>
            <a: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b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br>
            <a:r>
              <a:rPr lang="en-U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  </a:t>
            </a:r>
            <a:r>
              <a:rPr lang="en-US" altLang="en-US" dirty="0">
                <a:effectLst>
                  <a:outerShdw blurRad="38100" dist="38100" dir="2700000" algn="tl">
                    <a:srgbClr val="C0C0C0"/>
                  </a:outerShdw>
                </a:effectLst>
                <a:latin typeface="Book Antiqua" pitchFamily="18" charset="0"/>
                <a:ea typeface="Book Antiqua" pitchFamily="18" charset="0"/>
                <a:cs typeface="Book Antiqua" pitchFamily="18" charset="0"/>
              </a:rPr>
              <a:t>located in the right atrium</a:t>
            </a:r>
          </a:p>
          <a:p>
            <a:endPar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endParaRPr>
          </a:p>
          <a:p>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dirty="0">
                <a:solidFill>
                  <a:srgbClr val="FFFF00"/>
                </a:solidFill>
                <a:effectLst>
                  <a:outerShdw blurRad="38100" dist="38100" dir="2700000" algn="tl">
                    <a:srgbClr val="C0C0C0"/>
                  </a:outerShdw>
                </a:effectLst>
                <a:latin typeface="Book Antiqua" pitchFamily="18" charset="0"/>
                <a:ea typeface="Book Antiqua" pitchFamily="18" charset="0"/>
                <a:cs typeface="Book Antiqua" pitchFamily="18" charset="0"/>
              </a:rPr>
              <a:t>Fasciculus atrioventricularis</a:t>
            </a:r>
          </a:p>
          <a:p>
            <a:r>
              <a:rPr lang="sr-Latn-CS" altLang="en-US" sz="2000" b="1" dirty="0">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i="1" dirty="0">
                <a:effectLst>
                  <a:outerShdw blurRad="38100" dist="38100" dir="2700000" algn="tl">
                    <a:srgbClr val="C0C0C0"/>
                  </a:outerShdw>
                </a:effectLst>
                <a:latin typeface="Book Antiqua" pitchFamily="18" charset="0"/>
                <a:ea typeface="Book Antiqua" pitchFamily="18" charset="0"/>
                <a:cs typeface="Book Antiqua" pitchFamily="18" charset="0"/>
              </a:rPr>
              <a:t>     - crus dextrum</a:t>
            </a:r>
          </a:p>
          <a:p>
            <a:r>
              <a:rPr lang="sr-Latn-CS" altLang="en-US" sz="2000" b="1" i="1" dirty="0">
                <a:effectLst>
                  <a:outerShdw blurRad="38100" dist="38100" dir="2700000" algn="tl">
                    <a:srgbClr val="C0C0C0"/>
                  </a:outerShdw>
                </a:effectLst>
                <a:latin typeface="Book Antiqua" pitchFamily="18" charset="0"/>
                <a:ea typeface="Book Antiqua" pitchFamily="18" charset="0"/>
                <a:cs typeface="Book Antiqua" pitchFamily="18" charset="0"/>
              </a:rPr>
              <a:t>         - crus sinistrum</a:t>
            </a:r>
            <a:endParaRPr lang="sr-Latn-CS" altLang="en-US" sz="2000" dirty="0">
              <a:latin typeface="Book Antiqua" pitchFamily="18" charset="0"/>
              <a:ea typeface="Book Antiqua" pitchFamily="18" charset="0"/>
              <a:cs typeface="Book Antiqua" pitchFamily="18" charset="0"/>
            </a:endParaRPr>
          </a:p>
        </p:txBody>
      </p:sp>
      <p:sp>
        <p:nvSpPr>
          <p:cNvPr id="20485" name="Rectangle 5"/>
          <p:cNvSpPr>
            <a:spLocks noChangeArrowheads="1"/>
          </p:cNvSpPr>
          <p:nvPr/>
        </p:nvSpPr>
        <p:spPr bwMode="auto">
          <a:xfrm>
            <a:off x="79375" y="1156855"/>
            <a:ext cx="9064625" cy="2308324"/>
          </a:xfrm>
          <a:prstGeom prst="rect">
            <a:avLst/>
          </a:prstGeom>
          <a:noFill/>
          <a:ln w="9525">
            <a:noFill/>
            <a:miter lim="800000"/>
            <a:headEnd/>
            <a:tailEnd/>
          </a:ln>
          <a:effectLst/>
        </p:spPr>
        <p:txBody>
          <a:bodyPr wrap="square">
            <a:spAutoFit/>
          </a:bodyPr>
          <a:lstStyle/>
          <a:p>
            <a:r>
              <a:rPr lang="en-US" altLang="en-US" dirty="0">
                <a:effectLst>
                  <a:outerShdw blurRad="38100" dist="38100" dir="2700000" algn="tl">
                    <a:srgbClr val="C0C0C0"/>
                  </a:outerShdw>
                </a:effectLst>
                <a:cs typeface="Arial" pitchFamily="34" charset="0"/>
              </a:rPr>
              <a:t>* </a:t>
            </a:r>
            <a:r>
              <a:rPr lang="en-GB" dirty="0">
                <a:latin typeface="Book Antiqua" panose="02040602050305030304" pitchFamily="18" charset="0"/>
              </a:rPr>
              <a:t>The</a:t>
            </a:r>
            <a:r>
              <a:rPr lang="en-GB" b="1" dirty="0">
                <a:latin typeface="Book Antiqua" panose="02040602050305030304" pitchFamily="18" charset="0"/>
              </a:rPr>
              <a:t> cardiac conduction system</a:t>
            </a:r>
            <a:r>
              <a:rPr lang="en-GB" dirty="0">
                <a:latin typeface="Book Antiqua" panose="02040602050305030304" pitchFamily="18" charset="0"/>
              </a:rPr>
              <a:t> is a collection of nodes and specialised conduction</a:t>
            </a:r>
            <a:br>
              <a:rPr lang="en-GB" dirty="0">
                <a:latin typeface="Book Antiqua" panose="02040602050305030304" pitchFamily="18" charset="0"/>
              </a:rPr>
            </a:br>
            <a:r>
              <a:rPr lang="en-GB" dirty="0">
                <a:latin typeface="Book Antiqua" panose="02040602050305030304" pitchFamily="18" charset="0"/>
              </a:rPr>
              <a:t>   cells that initiate, coordinate and conduct contraction of the four heart chambers. </a:t>
            </a:r>
            <a:br>
              <a:rPr lang="en-GB" dirty="0">
                <a:latin typeface="Book Antiqua" panose="02040602050305030304" pitchFamily="18" charset="0"/>
              </a:rPr>
            </a:br>
            <a:endParaRPr lang="en-US" altLang="en-US" dirty="0">
              <a:effectLst>
                <a:outerShdw blurRad="38100" dist="38100" dir="2700000" algn="tl">
                  <a:srgbClr val="C0C0C0"/>
                </a:outerShdw>
              </a:effectLst>
              <a:latin typeface="Book Antiqua" pitchFamily="18" charset="0"/>
              <a:ea typeface="Book Antiqua" pitchFamily="18" charset="0"/>
              <a:cs typeface="Book Antiqua" pitchFamily="18" charset="0"/>
            </a:endParaRPr>
          </a:p>
          <a:p>
            <a:r>
              <a:rPr lang="en-US" altLang="en-US" dirty="0">
                <a:latin typeface="Book Antiqua" pitchFamily="18" charset="0"/>
                <a:ea typeface="Book Antiqua" pitchFamily="18" charset="0"/>
                <a:cs typeface="Book Antiqua" pitchFamily="18" charset="0"/>
              </a:rPr>
              <a:t>* It is the system important for automatic and rhythmic cardiac action (sinus rhythm</a:t>
            </a:r>
            <a:br>
              <a:rPr lang="en-US" altLang="en-US" dirty="0">
                <a:latin typeface="Book Antiqua" pitchFamily="18" charset="0"/>
                <a:ea typeface="Book Antiqua" pitchFamily="18" charset="0"/>
                <a:cs typeface="Book Antiqua" pitchFamily="18" charset="0"/>
              </a:rPr>
            </a:br>
            <a:r>
              <a:rPr lang="en-US" altLang="en-US" dirty="0">
                <a:latin typeface="Book Antiqua" pitchFamily="18" charset="0"/>
                <a:ea typeface="Book Antiqua" pitchFamily="18" charset="0"/>
                <a:cs typeface="Book Antiqua" pitchFamily="18" charset="0"/>
              </a:rPr>
              <a:t>   with frequency of 60-80 beats per minute)</a:t>
            </a:r>
          </a:p>
          <a:p>
            <a:r>
              <a:rPr lang="en-US" altLang="en-US" dirty="0">
                <a:latin typeface="Book Antiqua" pitchFamily="18" charset="0"/>
                <a:ea typeface="Book Antiqua" pitchFamily="18" charset="0"/>
                <a:cs typeface="Book Antiqua" pitchFamily="18" charset="0"/>
              </a:rPr>
              <a:t>* Coordinates the function of atria and ventricles</a:t>
            </a:r>
          </a:p>
          <a:p>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en-GB" dirty="0">
                <a:latin typeface="Book Antiqua" panose="02040602050305030304" pitchFamily="18" charset="0"/>
              </a:rPr>
              <a:t>It consists of:</a:t>
            </a:r>
            <a:endParaRPr lang="sr-Latn-CS" altLang="en-US"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6"/>
          <p:cNvSpPr txBox="1">
            <a:spLocks noChangeArrowheads="1"/>
          </p:cNvSpPr>
          <p:nvPr/>
        </p:nvSpPr>
        <p:spPr bwMode="auto">
          <a:xfrm>
            <a:off x="0" y="1785476"/>
            <a:ext cx="9035526" cy="464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75000"/>
              </a:lnSpc>
              <a:spcBef>
                <a:spcPct val="50000"/>
              </a:spcBef>
            </a:pPr>
            <a:r>
              <a:rPr lang="en-GB" sz="2000" dirty="0">
                <a:latin typeface="Book Antiqua" panose="02040602050305030304" pitchFamily="18" charset="0"/>
              </a:rPr>
              <a:t>- a small collection of nodal tissue, specialized cardiac muscle </a:t>
            </a:r>
            <a:r>
              <a:rPr lang="en-GB" sz="2000" dirty="0" err="1">
                <a:latin typeface="Book Antiqua" panose="02040602050305030304" pitchFamily="18" charset="0"/>
              </a:rPr>
              <a:t>fibers</a:t>
            </a:r>
            <a:r>
              <a:rPr lang="en-GB" sz="2000" dirty="0">
                <a:latin typeface="Book Antiqua" panose="02040602050305030304" pitchFamily="18" charset="0"/>
              </a:rPr>
              <a:t>, and</a:t>
            </a:r>
            <a:br>
              <a:rPr lang="en-GB" sz="2000" dirty="0">
                <a:latin typeface="Book Antiqua" panose="02040602050305030304" pitchFamily="18" charset="0"/>
              </a:rPr>
            </a:br>
            <a:r>
              <a:rPr lang="en-GB" sz="2000" dirty="0">
                <a:latin typeface="Book Antiqua" panose="02040602050305030304" pitchFamily="18" charset="0"/>
              </a:rPr>
              <a:t>  associated fibro-elastic connective tissue</a:t>
            </a:r>
            <a:endParaRPr lang="sr-Latn-CS" altLang="en-US" sz="2000" dirty="0">
              <a:solidFill>
                <a:srgbClr val="FFFF00"/>
              </a:solidFill>
              <a:latin typeface="Book Antiqua" panose="02040602050305030304" pitchFamily="18" charset="0"/>
            </a:endParaRPr>
          </a:p>
          <a:p>
            <a:pPr eaLnBrk="1" hangingPunct="1">
              <a:lnSpc>
                <a:spcPct val="75000"/>
              </a:lnSpc>
              <a:spcBef>
                <a:spcPct val="50000"/>
              </a:spcBef>
            </a:pPr>
            <a:r>
              <a:rPr lang="sr-Latn-CS" altLang="en-US" sz="2000" b="1" dirty="0">
                <a:solidFill>
                  <a:srgbClr val="FFFF00"/>
                </a:solidFill>
                <a:effectLst>
                  <a:outerShdw blurRad="38100" dist="38100" dir="2700000" algn="tl">
                    <a:srgbClr val="000000"/>
                  </a:outerShdw>
                </a:effectLst>
                <a:latin typeface="Book Antiqua" panose="02040602050305030304" pitchFamily="18" charset="0"/>
              </a:rPr>
              <a:t>- </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located </a:t>
            </a:r>
            <a:r>
              <a:rPr lang="en-GB" sz="2000" b="1" dirty="0">
                <a:solidFill>
                  <a:srgbClr val="FFFF00"/>
                </a:solidFill>
                <a:effectLst>
                  <a:outerShdw blurRad="38100" dist="38100" dir="2700000" algn="tl">
                    <a:srgbClr val="000000">
                      <a:alpha val="43137"/>
                    </a:srgbClr>
                  </a:outerShdw>
                </a:effectLst>
                <a:latin typeface="Book Antiqua" panose="02040602050305030304" pitchFamily="18" charset="0"/>
              </a:rPr>
              <a:t>deep to the epicardium, </a:t>
            </a:r>
          </a:p>
          <a:p>
            <a:pPr eaLnBrk="1" hangingPunct="1">
              <a:lnSpc>
                <a:spcPct val="75000"/>
              </a:lnSpc>
              <a:spcBef>
                <a:spcPct val="50000"/>
              </a:spcBef>
            </a:pPr>
            <a:r>
              <a:rPr lang="en-GB" altLang="en-US" sz="2000" b="1" dirty="0">
                <a:solidFill>
                  <a:srgbClr val="FFFF00"/>
                </a:solidFill>
                <a:effectLst>
                  <a:outerShdw blurRad="38100" dist="38100" dir="2700000" algn="tl">
                    <a:srgbClr val="000000">
                      <a:alpha val="43137"/>
                    </a:srgbClr>
                  </a:outerShdw>
                </a:effectLst>
                <a:latin typeface="Book Antiqua" panose="02040602050305030304" pitchFamily="18" charset="0"/>
              </a:rPr>
              <a:t>   </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in the wall of right atrium</a:t>
            </a:r>
          </a:p>
          <a:p>
            <a:pPr eaLnBrk="1" hangingPunct="1">
              <a:lnSpc>
                <a:spcPct val="75000"/>
              </a:lnSpc>
              <a:spcBef>
                <a:spcPct val="50000"/>
              </a:spcBef>
            </a:pPr>
            <a:br>
              <a:rPr lang="en-GB" sz="800" b="1" dirty="0">
                <a:solidFill>
                  <a:srgbClr val="FFFF00"/>
                </a:solidFill>
                <a:effectLst>
                  <a:outerShdw blurRad="38100" dist="38100" dir="2700000" algn="tl">
                    <a:srgbClr val="000000">
                      <a:alpha val="43137"/>
                    </a:srgbClr>
                  </a:outerShdw>
                </a:effectLst>
                <a:latin typeface="Book Antiqua" panose="02040602050305030304" pitchFamily="18" charset="0"/>
              </a:rPr>
            </a:br>
            <a:r>
              <a:rPr lang="en-GB" sz="2000" b="1" dirty="0">
                <a:solidFill>
                  <a:srgbClr val="FFFF00"/>
                </a:solidFill>
                <a:effectLst>
                  <a:outerShdw blurRad="38100" dist="38100" dir="2700000" algn="tl">
                    <a:srgbClr val="000000">
                      <a:alpha val="43137"/>
                    </a:srgbClr>
                  </a:outerShdw>
                </a:effectLst>
                <a:latin typeface="Book Antiqua" panose="02040602050305030304" pitchFamily="18" charset="0"/>
              </a:rPr>
              <a:t>   </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proximal part </a:t>
            </a:r>
            <a:r>
              <a:rPr lang="en-GB" sz="2000" b="1" dirty="0">
                <a:solidFill>
                  <a:srgbClr val="FFFF00"/>
                </a:solidFill>
                <a:effectLst>
                  <a:outerShdw blurRad="38100" dist="38100" dir="2700000" algn="tl">
                    <a:srgbClr val="000000">
                      <a:alpha val="43137"/>
                    </a:srgbClr>
                  </a:outerShdw>
                </a:effectLst>
                <a:latin typeface="Book Antiqua" panose="02040602050305030304" pitchFamily="18" charset="0"/>
              </a:rPr>
              <a:t>of the sulcus/crista</a:t>
            </a:r>
            <a:br>
              <a:rPr lang="en-GB" sz="2000" b="1" dirty="0">
                <a:solidFill>
                  <a:srgbClr val="FFFF00"/>
                </a:solidFill>
                <a:effectLst>
                  <a:outerShdw blurRad="38100" dist="38100" dir="2700000" algn="tl">
                    <a:srgbClr val="000000">
                      <a:alpha val="43137"/>
                    </a:srgbClr>
                  </a:outerShdw>
                </a:effectLst>
                <a:latin typeface="Book Antiqua" panose="02040602050305030304" pitchFamily="18" charset="0"/>
              </a:rPr>
            </a:br>
            <a:r>
              <a:rPr lang="en-GB" sz="2000" b="1" dirty="0">
                <a:solidFill>
                  <a:srgbClr val="FFFF00"/>
                </a:solidFill>
                <a:effectLst>
                  <a:outerShdw blurRad="38100" dist="38100" dir="2700000" algn="tl">
                    <a:srgbClr val="000000">
                      <a:alpha val="43137"/>
                    </a:srgbClr>
                  </a:outerShdw>
                </a:effectLst>
                <a:latin typeface="Book Antiqua" panose="02040602050305030304" pitchFamily="18" charset="0"/>
              </a:rPr>
              <a:t>   terminalis</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2000" b="1" dirty="0">
                <a:solidFill>
                  <a:srgbClr val="FFFF00"/>
                </a:solidFill>
                <a:effectLst>
                  <a:outerShdw blurRad="38100" dist="38100" dir="2700000" algn="tl">
                    <a:srgbClr val="000000"/>
                  </a:outerShdw>
                </a:effectLst>
                <a:latin typeface="Book Antiqua" panose="02040602050305030304" pitchFamily="18" charset="0"/>
              </a:rPr>
              <a:t>(</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near the orifice of VCS</a:t>
            </a:r>
            <a:r>
              <a:rPr lang="sr-Latn-CS" altLang="en-US" sz="2000" b="1" dirty="0">
                <a:solidFill>
                  <a:srgbClr val="FFFF00"/>
                </a:solidFill>
                <a:effectLst>
                  <a:outerShdw blurRad="38100" dist="38100" dir="2700000" algn="tl">
                    <a:srgbClr val="000000"/>
                  </a:outerShdw>
                </a:effectLst>
                <a:latin typeface="Book Antiqua" panose="02040602050305030304" pitchFamily="18" charset="0"/>
              </a:rPr>
              <a:t>) </a:t>
            </a:r>
          </a:p>
          <a:p>
            <a:pPr eaLnBrk="1" hangingPunct="1">
              <a:lnSpc>
                <a:spcPct val="75000"/>
              </a:lnSpc>
              <a:spcBef>
                <a:spcPct val="50000"/>
              </a:spcBef>
            </a:pPr>
            <a:r>
              <a:rPr lang="sr-Latn-CS" altLang="en-US" sz="2000" b="1" dirty="0">
                <a:solidFill>
                  <a:srgbClr val="FFFF00"/>
                </a:solidFill>
                <a:effectLst>
                  <a:outerShdw blurRad="38100" dist="38100" dir="2700000" algn="tl">
                    <a:srgbClr val="000000"/>
                  </a:outerShdw>
                </a:effectLst>
                <a:latin typeface="Book Antiqua" panose="02040602050305030304" pitchFamily="18" charset="0"/>
              </a:rPr>
              <a:t>   15mm x3mm</a:t>
            </a:r>
            <a:endParaRPr lang="en-GB" altLang="en-US" sz="2000" b="1" dirty="0">
              <a:solidFill>
                <a:srgbClr val="FFFF00"/>
              </a:solidFill>
              <a:effectLst>
                <a:outerShdw blurRad="38100" dist="38100" dir="2700000" algn="tl">
                  <a:srgbClr val="000000"/>
                </a:outerShdw>
              </a:effectLst>
              <a:latin typeface="Book Antiqua" panose="02040602050305030304" pitchFamily="18" charset="0"/>
            </a:endParaRPr>
          </a:p>
          <a:p>
            <a:pPr eaLnBrk="1" hangingPunct="1">
              <a:lnSpc>
                <a:spcPct val="75000"/>
              </a:lnSpc>
              <a:spcBef>
                <a:spcPct val="50000"/>
              </a:spcBef>
            </a:pPr>
            <a:endParaRPr lang="en-GB" altLang="en-US" sz="2000" b="1" dirty="0">
              <a:solidFill>
                <a:srgbClr val="FFFF00"/>
              </a:solidFill>
              <a:effectLst>
                <a:outerShdw blurRad="38100" dist="38100" dir="2700000" algn="tl">
                  <a:srgbClr val="000000"/>
                </a:outerShdw>
              </a:effectLst>
              <a:latin typeface="Book Antiqua" panose="02040602050305030304" pitchFamily="18" charset="0"/>
            </a:endParaRPr>
          </a:p>
          <a:p>
            <a:pPr eaLnBrk="1" hangingPunct="1">
              <a:lnSpc>
                <a:spcPct val="75000"/>
              </a:lnSpc>
              <a:spcBef>
                <a:spcPct val="50000"/>
              </a:spcBef>
            </a:pPr>
            <a:r>
              <a:rPr lang="sr-Latn-CS" altLang="en-US" sz="2000" dirty="0">
                <a:solidFill>
                  <a:srgbClr val="FFFF00"/>
                </a:solidFill>
                <a:latin typeface="Book Antiqua" panose="02040602050305030304" pitchFamily="18" charset="0"/>
              </a:rPr>
              <a:t>- </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natural </a:t>
            </a:r>
            <a:r>
              <a:rPr lang="sr-Latn-CS" altLang="en-US" sz="2000" b="1" dirty="0" err="1">
                <a:solidFill>
                  <a:srgbClr val="FFFF00"/>
                </a:solidFill>
                <a:effectLst>
                  <a:outerShdw blurRad="38100" dist="38100" dir="2700000" algn="tl">
                    <a:srgbClr val="000000">
                      <a:alpha val="43137"/>
                    </a:srgbClr>
                  </a:outerShdw>
                </a:effectLst>
                <a:latin typeface="Book Antiqua" panose="02040602050305030304" pitchFamily="18" charset="0"/>
              </a:rPr>
              <a:t>pacemaker</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 of the heart action :</a:t>
            </a:r>
          </a:p>
          <a:p>
            <a:pPr eaLnBrk="1" hangingPunct="1">
              <a:lnSpc>
                <a:spcPct val="75000"/>
              </a:lnSpc>
              <a:spcBef>
                <a:spcPct val="50000"/>
              </a:spcBef>
            </a:pPr>
            <a:r>
              <a:rPr lang="en-GB" sz="2000" dirty="0">
                <a:latin typeface="Book Antiqua" panose="02040602050305030304" pitchFamily="18" charset="0"/>
              </a:rPr>
              <a:t>   - initiates and regulates the impulses for </a:t>
            </a:r>
          </a:p>
          <a:p>
            <a:pPr eaLnBrk="1" hangingPunct="1">
              <a:lnSpc>
                <a:spcPct val="75000"/>
              </a:lnSpc>
              <a:spcBef>
                <a:spcPct val="50000"/>
              </a:spcBef>
            </a:pPr>
            <a:r>
              <a:rPr lang="en-GB" sz="2000" dirty="0">
                <a:latin typeface="Book Antiqua" panose="02040602050305030304" pitchFamily="18" charset="0"/>
              </a:rPr>
              <a:t>    the contractions of the heart, giving off </a:t>
            </a:r>
          </a:p>
          <a:p>
            <a:pPr eaLnBrk="1" hangingPunct="1">
              <a:lnSpc>
                <a:spcPct val="75000"/>
              </a:lnSpc>
              <a:spcBef>
                <a:spcPct val="50000"/>
              </a:spcBef>
            </a:pPr>
            <a:r>
              <a:rPr lang="en-GB" sz="2000" dirty="0">
                <a:latin typeface="Book Antiqua" panose="02040602050305030304" pitchFamily="18" charset="0"/>
              </a:rPr>
              <a:t>    an impulse approximately 70 times per </a:t>
            </a:r>
          </a:p>
          <a:p>
            <a:pPr eaLnBrk="1" hangingPunct="1">
              <a:lnSpc>
                <a:spcPct val="75000"/>
              </a:lnSpc>
              <a:spcBef>
                <a:spcPct val="50000"/>
              </a:spcBef>
            </a:pPr>
            <a:r>
              <a:rPr lang="en-GB" sz="2000" dirty="0">
                <a:latin typeface="Book Antiqua" panose="02040602050305030304" pitchFamily="18" charset="0"/>
              </a:rPr>
              <a:t>    minute in most people most of the time</a:t>
            </a:r>
          </a:p>
        </p:txBody>
      </p:sp>
      <p:pic>
        <p:nvPicPr>
          <p:cNvPr id="53251" name="Picture 4"/>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l="19710" t="27068" r="21149" b="4430"/>
          <a:stretch>
            <a:fillRect/>
          </a:stretch>
        </p:blipFill>
        <p:spPr bwMode="auto">
          <a:xfrm>
            <a:off x="4950191" y="2852936"/>
            <a:ext cx="4148648" cy="360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FC9E12D-AC73-1088-FF13-EBCDD3BA3B01}"/>
              </a:ext>
            </a:extLst>
          </p:cNvPr>
          <p:cNvSpPr txBox="1"/>
          <p:nvPr/>
        </p:nvSpPr>
        <p:spPr>
          <a:xfrm>
            <a:off x="63313" y="188640"/>
            <a:ext cx="8792656" cy="953146"/>
          </a:xfrm>
          <a:prstGeom prst="rect">
            <a:avLst/>
          </a:prstGeom>
          <a:noFill/>
        </p:spPr>
        <p:txBody>
          <a:bodyPr wrap="square">
            <a:spAutoFit/>
          </a:bodyPr>
          <a:lstStyle/>
          <a:p>
            <a:pPr algn="ctr" eaLnBrk="1" hangingPunct="1">
              <a:lnSpc>
                <a:spcPct val="65000"/>
              </a:lnSpc>
              <a:spcBef>
                <a:spcPct val="50000"/>
              </a:spcBef>
            </a:pPr>
            <a:r>
              <a:rPr lang="sr-Latn-CS" altLang="en-US" sz="3000" b="1" dirty="0">
                <a:solidFill>
                  <a:srgbClr val="FFFF00"/>
                </a:solidFill>
                <a:effectLst>
                  <a:outerShdw blurRad="38100" dist="38100" dir="2700000" algn="tl">
                    <a:srgbClr val="000000"/>
                  </a:outerShdw>
                </a:effectLst>
                <a:latin typeface="Book Antiqua" panose="02040602050305030304" pitchFamily="18" charset="0"/>
              </a:rPr>
              <a:t>Nodus sin</a:t>
            </a:r>
            <a:r>
              <a:rPr lang="en-GB" altLang="en-US" sz="3000" b="1" dirty="0">
                <a:solidFill>
                  <a:srgbClr val="FFFF00"/>
                </a:solidFill>
                <a:effectLst>
                  <a:outerShdw blurRad="38100" dist="38100" dir="2700000" algn="tl">
                    <a:srgbClr val="000000"/>
                  </a:outerShdw>
                </a:effectLst>
                <a:latin typeface="Book Antiqua" panose="02040602050305030304" pitchFamily="18" charset="0"/>
              </a:rPr>
              <a:t>o</a:t>
            </a:r>
            <a:r>
              <a:rPr lang="sr-Latn-CS" altLang="en-US" sz="3000" b="1" dirty="0" err="1">
                <a:solidFill>
                  <a:srgbClr val="FFFF00"/>
                </a:solidFill>
                <a:effectLst>
                  <a:outerShdw blurRad="38100" dist="38100" dir="2700000" algn="tl">
                    <a:srgbClr val="000000"/>
                  </a:outerShdw>
                </a:effectLst>
                <a:latin typeface="Book Antiqua" panose="02040602050305030304" pitchFamily="18" charset="0"/>
              </a:rPr>
              <a:t>atrialis</a:t>
            </a:r>
            <a:r>
              <a:rPr lang="sr-Latn-CS" altLang="en-US" sz="3000" dirty="0">
                <a:solidFill>
                  <a:srgbClr val="FFFF00"/>
                </a:solidFill>
                <a:latin typeface="Book Antiqua" panose="02040602050305030304" pitchFamily="18" charset="0"/>
              </a:rPr>
              <a:t>  </a:t>
            </a:r>
            <a:r>
              <a:rPr lang="en-GB" altLang="en-US" sz="3000" b="1" dirty="0">
                <a:solidFill>
                  <a:srgbClr val="FFFF00"/>
                </a:solidFill>
                <a:effectLst>
                  <a:outerShdw blurRad="38100" dist="38100" dir="2700000" algn="tl">
                    <a:srgbClr val="000000">
                      <a:alpha val="43137"/>
                    </a:srgbClr>
                  </a:outerShdw>
                </a:effectLst>
                <a:latin typeface="Book Antiqua" panose="02040602050305030304" pitchFamily="18" charset="0"/>
              </a:rPr>
              <a:t>(SA node)</a:t>
            </a:r>
            <a:endParaRPr lang="sr-Latn-CS" altLang="en-US" sz="3000" b="1" dirty="0">
              <a:solidFill>
                <a:srgbClr val="FFFF00"/>
              </a:solidFill>
              <a:effectLst>
                <a:outerShdw blurRad="38100" dist="38100" dir="2700000" algn="tl">
                  <a:srgbClr val="000000">
                    <a:alpha val="43137"/>
                  </a:srgbClr>
                </a:outerShdw>
              </a:effectLst>
              <a:latin typeface="Book Antiqua" panose="02040602050305030304" pitchFamily="18" charset="0"/>
            </a:endParaRPr>
          </a:p>
          <a:p>
            <a:pPr algn="ctr" eaLnBrk="1" hangingPunct="1">
              <a:lnSpc>
                <a:spcPct val="65000"/>
              </a:lnSpc>
              <a:spcBef>
                <a:spcPct val="50000"/>
              </a:spcBef>
            </a:pPr>
            <a:r>
              <a:rPr lang="sr-Latn-CS" altLang="en-US" sz="3000" dirty="0">
                <a:solidFill>
                  <a:srgbClr val="FFFF00"/>
                </a:solidFill>
                <a:latin typeface="Book Antiqua" panose="02040602050305030304" pitchFamily="18" charset="0"/>
              </a:rPr>
              <a:t>(</a:t>
            </a:r>
            <a:r>
              <a:rPr lang="en-GB" altLang="en-US" sz="3000" dirty="0">
                <a:solidFill>
                  <a:srgbClr val="FFFF00"/>
                </a:solidFill>
                <a:latin typeface="Book Antiqua" panose="02040602050305030304" pitchFamily="18" charset="0"/>
              </a:rPr>
              <a:t>sinoatrial node</a:t>
            </a:r>
            <a:r>
              <a:rPr lang="sr-Latn-CS" altLang="en-US" sz="3000" dirty="0">
                <a:solidFill>
                  <a:srgbClr val="FFFF00"/>
                </a:solidFill>
                <a:latin typeface="Book Antiqua" panose="02040602050305030304" pitchFamily="18" charset="0"/>
              </a:rPr>
              <a:t>; </a:t>
            </a:r>
            <a:r>
              <a:rPr lang="sr-Latn-CS" altLang="en-US" sz="3000" dirty="0" err="1">
                <a:solidFill>
                  <a:srgbClr val="FFFF00"/>
                </a:solidFill>
                <a:latin typeface="Book Antiqua" panose="02040602050305030304" pitchFamily="18" charset="0"/>
              </a:rPr>
              <a:t>Keith-Flack</a:t>
            </a:r>
            <a:r>
              <a:rPr lang="sr-Latn-CS" altLang="en-US" sz="3000" dirty="0">
                <a:solidFill>
                  <a:srgbClr val="FFFF00"/>
                </a:solidFill>
                <a:latin typeface="Book Antiqua" panose="02040602050305030304" pitchFamily="18" charset="0"/>
              </a:rPr>
              <a:t>)</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B1D8ED-4579-2577-E17E-FE721B59E17D}"/>
              </a:ext>
            </a:extLst>
          </p:cNvPr>
          <p:cNvSpPr txBox="1"/>
          <p:nvPr/>
        </p:nvSpPr>
        <p:spPr>
          <a:xfrm>
            <a:off x="575048" y="260648"/>
            <a:ext cx="8568952" cy="1754326"/>
          </a:xfrm>
          <a:prstGeom prst="rect">
            <a:avLst/>
          </a:prstGeom>
          <a:noFill/>
        </p:spPr>
        <p:txBody>
          <a:bodyPr wrap="square">
            <a:spAutoFit/>
          </a:bodyPr>
          <a:lstStyle/>
          <a:p>
            <a:pPr algn="just">
              <a:buFont typeface="Arial" panose="020B0604020202020204" pitchFamily="34" charset="0"/>
              <a:buChar char="•"/>
            </a:pPr>
            <a:r>
              <a:rPr lang="en-GB" b="0" i="0" dirty="0">
                <a:effectLst/>
                <a:latin typeface="acumin-pro"/>
              </a:rPr>
              <a:t>An excitation signal (an action potential) is created by the </a:t>
            </a:r>
            <a:r>
              <a:rPr lang="en-GB" b="1" i="0" dirty="0">
                <a:solidFill>
                  <a:srgbClr val="FFFF00"/>
                </a:solidFill>
                <a:effectLst/>
                <a:latin typeface="acumin-pro"/>
              </a:rPr>
              <a:t>sinoatrial (SA) node</a:t>
            </a:r>
            <a:r>
              <a:rPr lang="en-GB" b="0" i="0" dirty="0">
                <a:effectLst/>
                <a:latin typeface="acumin-pro"/>
              </a:rPr>
              <a:t>.</a:t>
            </a:r>
          </a:p>
          <a:p>
            <a:pPr algn="just">
              <a:buFont typeface="Arial" panose="020B0604020202020204" pitchFamily="34" charset="0"/>
              <a:buChar char="•"/>
            </a:pPr>
            <a:r>
              <a:rPr lang="en-GB" b="0" i="0" dirty="0">
                <a:effectLst/>
                <a:latin typeface="acumin-pro"/>
              </a:rPr>
              <a:t>The wave of excitation spreads across the </a:t>
            </a:r>
            <a:r>
              <a:rPr lang="en-GB" b="1" i="0" dirty="0">
                <a:solidFill>
                  <a:srgbClr val="FFFF00"/>
                </a:solidFill>
                <a:effectLst/>
                <a:latin typeface="acumin-pro"/>
              </a:rPr>
              <a:t>atria</a:t>
            </a:r>
            <a:r>
              <a:rPr lang="en-GB" b="1" i="0" dirty="0">
                <a:effectLst/>
                <a:latin typeface="acumin-pro"/>
              </a:rPr>
              <a:t>,</a:t>
            </a:r>
            <a:r>
              <a:rPr lang="en-GB" b="0" i="0" dirty="0">
                <a:effectLst/>
                <a:latin typeface="acumin-pro"/>
              </a:rPr>
              <a:t> causing them to contract.</a:t>
            </a:r>
          </a:p>
          <a:p>
            <a:pPr algn="just">
              <a:buFont typeface="Arial" panose="020B0604020202020204" pitchFamily="34" charset="0"/>
              <a:buChar char="•"/>
            </a:pPr>
            <a:r>
              <a:rPr lang="en-GB" b="0" i="0" dirty="0">
                <a:effectLst/>
                <a:latin typeface="acumin-pro"/>
              </a:rPr>
              <a:t>Upon reaching the </a:t>
            </a:r>
            <a:r>
              <a:rPr lang="en-GB" b="1" i="0" dirty="0">
                <a:solidFill>
                  <a:srgbClr val="FFFF00"/>
                </a:solidFill>
                <a:effectLst/>
                <a:latin typeface="acumin-pro"/>
              </a:rPr>
              <a:t>atrioventricular (AV) node</a:t>
            </a:r>
            <a:r>
              <a:rPr lang="en-GB" b="0" i="0" dirty="0">
                <a:solidFill>
                  <a:srgbClr val="FFFF00"/>
                </a:solidFill>
                <a:effectLst/>
                <a:latin typeface="acumin-pro"/>
              </a:rPr>
              <a:t>, </a:t>
            </a:r>
            <a:r>
              <a:rPr lang="en-GB" b="0" i="0" dirty="0">
                <a:effectLst/>
                <a:latin typeface="acumin-pro"/>
              </a:rPr>
              <a:t>the signal is delayed.</a:t>
            </a:r>
          </a:p>
          <a:p>
            <a:pPr algn="just">
              <a:buFont typeface="Arial" panose="020B0604020202020204" pitchFamily="34" charset="0"/>
              <a:buChar char="•"/>
            </a:pPr>
            <a:r>
              <a:rPr lang="en-GB" b="0" i="0" dirty="0">
                <a:effectLst/>
                <a:latin typeface="acumin-pro"/>
              </a:rPr>
              <a:t>It is then conducted into the </a:t>
            </a:r>
            <a:r>
              <a:rPr lang="en-GB" b="1" i="0" dirty="0">
                <a:solidFill>
                  <a:srgbClr val="FFFF00"/>
                </a:solidFill>
                <a:effectLst/>
                <a:latin typeface="acumin-pro"/>
              </a:rPr>
              <a:t>bundle of His</a:t>
            </a:r>
            <a:r>
              <a:rPr lang="en-GB" b="0" i="0" dirty="0">
                <a:effectLst/>
                <a:latin typeface="acumin-pro"/>
              </a:rPr>
              <a:t>, down the interventricular septum.</a:t>
            </a:r>
          </a:p>
          <a:p>
            <a:pPr algn="just">
              <a:buFont typeface="Arial" panose="020B0604020202020204" pitchFamily="34" charset="0"/>
              <a:buChar char="•"/>
            </a:pPr>
            <a:r>
              <a:rPr lang="en-GB" b="0" i="0" dirty="0">
                <a:effectLst/>
                <a:latin typeface="acumin-pro"/>
              </a:rPr>
              <a:t>The bundle of His and the </a:t>
            </a:r>
            <a:r>
              <a:rPr lang="en-GB" b="1" i="0" dirty="0">
                <a:solidFill>
                  <a:srgbClr val="FFFF00"/>
                </a:solidFill>
                <a:effectLst/>
                <a:latin typeface="acumin-pro"/>
              </a:rPr>
              <a:t>Purkinje fibres</a:t>
            </a:r>
            <a:r>
              <a:rPr lang="en-GB" b="0" i="0" dirty="0">
                <a:solidFill>
                  <a:srgbClr val="FFFF00"/>
                </a:solidFill>
                <a:effectLst/>
                <a:latin typeface="acumin-pro"/>
              </a:rPr>
              <a:t> </a:t>
            </a:r>
            <a:r>
              <a:rPr lang="en-GB" b="0" i="0" dirty="0">
                <a:effectLst/>
                <a:latin typeface="acumin-pro"/>
              </a:rPr>
              <a:t>spread the wave impulses along the ventricles, causing them to contract.</a:t>
            </a:r>
          </a:p>
        </p:txBody>
      </p:sp>
      <p:pic>
        <p:nvPicPr>
          <p:cNvPr id="1026" name="Picture 2" descr="Fig 1.0 - Animation of the spread of conduction through the heart">
            <a:extLst>
              <a:ext uri="{FF2B5EF4-FFF2-40B4-BE49-F238E27FC236}">
                <a16:creationId xmlns:a16="http://schemas.microsoft.com/office/drawing/2014/main" id="{B2BF9F93-712F-13BA-0973-4043272DD3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132856"/>
            <a:ext cx="3724449" cy="4256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016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612775" y="-22225"/>
            <a:ext cx="8085138" cy="714375"/>
          </a:xfrm>
        </p:spPr>
        <p:txBody>
          <a:bodyPr/>
          <a:lstStyle/>
          <a:p>
            <a:r>
              <a:rPr lang="en-US" altLang="en-US" sz="2800" b="1" dirty="0">
                <a:solidFill>
                  <a:schemeClr val="tx1"/>
                </a:solidFill>
                <a:latin typeface="Book Antiqua" pitchFamily="18" charset="0"/>
                <a:ea typeface="Book Antiqua" pitchFamily="18" charset="0"/>
                <a:cs typeface="Book Antiqua" pitchFamily="18" charset="0"/>
              </a:rPr>
              <a:t>Cardiovascular system</a:t>
            </a:r>
          </a:p>
        </p:txBody>
      </p:sp>
      <p:sp>
        <p:nvSpPr>
          <p:cNvPr id="4099" name="Rectangle 3"/>
          <p:cNvSpPr>
            <a:spLocks noGrp="1" noChangeArrowheads="1"/>
          </p:cNvSpPr>
          <p:nvPr>
            <p:ph type="body" idx="4294967295"/>
          </p:nvPr>
        </p:nvSpPr>
        <p:spPr>
          <a:xfrm>
            <a:off x="1588" y="769938"/>
            <a:ext cx="9109075" cy="5108575"/>
          </a:xfrm>
        </p:spPr>
        <p:txBody>
          <a:bodyPr/>
          <a:lstStyle/>
          <a:p>
            <a:pPr marL="609600" indent="-609600">
              <a:buFontTx/>
              <a:buNone/>
            </a:pPr>
            <a:endParaRPr lang="en-GB" altLang="en-US" sz="1800" dirty="0">
              <a:latin typeface="Book Antiqua" pitchFamily="18" charset="0"/>
              <a:ea typeface="Book Antiqua" pitchFamily="18" charset="0"/>
              <a:cs typeface="Book Antiqua" pitchFamily="18" charset="0"/>
            </a:endParaRPr>
          </a:p>
          <a:p>
            <a:pPr marL="609600" indent="-609600">
              <a:buFontTx/>
              <a:buNone/>
            </a:pPr>
            <a:r>
              <a:rPr lang="en-GB" altLang="en-US" sz="1800" dirty="0">
                <a:latin typeface="Book Antiqua" pitchFamily="18" charset="0"/>
                <a:ea typeface="Book Antiqua" pitchFamily="18" charset="0"/>
                <a:cs typeface="Book Antiqua" pitchFamily="18" charset="0"/>
              </a:rPr>
              <a:t>*</a:t>
            </a: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 consists of the heart and blood vessels</a:t>
            </a: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 Circulatory system divides into:</a:t>
            </a:r>
          </a:p>
          <a:p>
            <a:pPr marL="609600" indent="-609600">
              <a:buFontTx/>
              <a:buNone/>
            </a:pP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1) Pulmonary circulation</a:t>
            </a:r>
          </a:p>
          <a:p>
            <a:pPr marL="609600" indent="-609600">
              <a:buFontTx/>
              <a:buNone/>
            </a:pP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circulus</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sanguinis</a:t>
            </a:r>
            <a:r>
              <a:rPr lang="en-GB" altLang="en-US" sz="1800" dirty="0">
                <a:latin typeface="Book Antiqua" pitchFamily="18" charset="0"/>
                <a:ea typeface="Book Antiqua" pitchFamily="18" charset="0"/>
                <a:cs typeface="Book Antiqua" pitchFamily="18" charset="0"/>
              </a:rPr>
              <a:t> minor)</a:t>
            </a:r>
          </a:p>
          <a:p>
            <a:pPr marL="609600" indent="-609600">
              <a:buFontTx/>
              <a:buNone/>
            </a:pPr>
            <a:r>
              <a:rPr lang="en-US" altLang="en-US" sz="1800" dirty="0">
                <a:latin typeface="Book Antiqua" pitchFamily="18" charset="0"/>
                <a:ea typeface="Book Antiqua" pitchFamily="18" charset="0"/>
                <a:cs typeface="Book Antiqua" pitchFamily="18" charset="0"/>
              </a:rPr>
              <a:t>	- origins from the right heart ventricle,</a:t>
            </a:r>
          </a:p>
          <a:p>
            <a:pPr marL="609600" indent="-609600">
              <a:buFontTx/>
              <a:buNone/>
            </a:pP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 ends in the left heart atrium</a:t>
            </a:r>
          </a:p>
          <a:p>
            <a:pPr marL="609600" indent="-609600">
              <a:buFontTx/>
              <a:buNone/>
            </a:pPr>
            <a:endParaRPr lang="en-US" altLang="en-US" sz="1800" dirty="0">
              <a:latin typeface="Book Antiqua" pitchFamily="18" charset="0"/>
              <a:ea typeface="Book Antiqua" pitchFamily="18" charset="0"/>
              <a:cs typeface="Book Antiqua" pitchFamily="18" charset="0"/>
            </a:endParaRPr>
          </a:p>
          <a:p>
            <a:pPr marL="609600" indent="-609600">
              <a:buFontTx/>
              <a:buNone/>
            </a:pPr>
            <a:r>
              <a:rPr lang="en-U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Systemic circulation</a:t>
            </a:r>
          </a:p>
          <a:p>
            <a:pPr marL="609600" indent="-609600">
              <a:buFontTx/>
              <a:buNone/>
            </a:pP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circulus</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sanguinis</a:t>
            </a:r>
            <a:r>
              <a:rPr lang="en-GB" altLang="en-US" sz="1800" dirty="0">
                <a:latin typeface="Book Antiqua" pitchFamily="18" charset="0"/>
                <a:ea typeface="Book Antiqua" pitchFamily="18" charset="0"/>
                <a:cs typeface="Book Antiqua" pitchFamily="18" charset="0"/>
              </a:rPr>
              <a:t> major)</a:t>
            </a:r>
          </a:p>
          <a:p>
            <a:pPr marL="609600" indent="-609600">
              <a:buFontTx/>
              <a:buNone/>
            </a:pPr>
            <a:r>
              <a:rPr lang="en-US" altLang="en-US" sz="1800" dirty="0">
                <a:latin typeface="Book Antiqua" pitchFamily="18" charset="0"/>
                <a:ea typeface="Book Antiqua" pitchFamily="18" charset="0"/>
                <a:cs typeface="Book Antiqua" pitchFamily="18" charset="0"/>
              </a:rPr>
              <a:t>	- origins from the left heart ventricle, </a:t>
            </a:r>
          </a:p>
          <a:p>
            <a:pPr marL="609600" indent="-609600">
              <a:buFontTx/>
              <a:buNone/>
            </a:pPr>
            <a:r>
              <a:rPr lang="en-US" altLang="en-US" sz="1800" dirty="0">
                <a:latin typeface="Book Antiqua" pitchFamily="18" charset="0"/>
                <a:ea typeface="Book Antiqua" pitchFamily="18" charset="0"/>
                <a:cs typeface="Book Antiqua" pitchFamily="18" charset="0"/>
              </a:rPr>
              <a:t>            ends in the right heart atrium</a:t>
            </a:r>
          </a:p>
        </p:txBody>
      </p:sp>
      <p:pic>
        <p:nvPicPr>
          <p:cNvPr id="4100" name="Picture 4"/>
          <p:cNvPicPr>
            <a:picLocks noChangeAspect="1" noChangeArrowheads="1"/>
          </p:cNvPicPr>
          <p:nvPr/>
        </p:nvPicPr>
        <p:blipFill>
          <a:blip r:embed="rId3" cstate="print"/>
          <a:srcRect l="18730" r="18965"/>
          <a:stretch>
            <a:fillRect/>
          </a:stretch>
        </p:blipFill>
        <p:spPr bwMode="auto">
          <a:xfrm>
            <a:off x="4693773" y="836712"/>
            <a:ext cx="4423239" cy="5332313"/>
          </a:xfrm>
          <a:prstGeom prst="rect">
            <a:avLst/>
          </a:prstGeom>
          <a:noFill/>
          <a:ln w="9525">
            <a:noFill/>
            <a:miter lim="800000"/>
            <a:headEnd/>
            <a:tailEnd/>
          </a:ln>
          <a:effectLst/>
        </p:spPr>
      </p:pic>
    </p:spTree>
    <p:custDataLst>
      <p:tags r:id="rId1"/>
    </p:custDataLst>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4099">
                                            <p:txEl>
                                              <p:pRg st="1" end="1"/>
                                            </p:txEl>
                                          </p:spTgt>
                                        </p:tgtEl>
                                        <p:attrNameLst>
                                          <p:attrName>style.visibility</p:attrName>
                                        </p:attrNameLst>
                                      </p:cBhvr>
                                      <p:to>
                                        <p:strVal val="visible"/>
                                      </p:to>
                                    </p:set>
                                    <p:anim calcmode="lin" valueType="num">
                                      <p:cBhvr>
                                        <p:cTn id="7" dur="500" fill="hold"/>
                                        <p:tgtEl>
                                          <p:spTgt spid="4099">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099">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4099">
                                            <p:txEl>
                                              <p:pRg st="1" end="1"/>
                                            </p:txEl>
                                          </p:spTgt>
                                        </p:tgtEl>
                                        <p:attrNameLst>
                                          <p:attrName>style.rotation</p:attrName>
                                        </p:attrNameLst>
                                      </p:cBhvr>
                                      <p:tavLst>
                                        <p:tav tm="0">
                                          <p:val>
                                            <p:fltVal val="90"/>
                                          </p:val>
                                        </p:tav>
                                        <p:tav tm="100000">
                                          <p:val>
                                            <p:fltVal val="0"/>
                                          </p:val>
                                        </p:tav>
                                      </p:tavLst>
                                    </p:anim>
                                    <p:animEffect transition="in" filter="fade">
                                      <p:cBhvr>
                                        <p:cTn id="10" dur="500"/>
                                        <p:tgtEl>
                                          <p:spTgt spid="409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4099">
                                            <p:txEl>
                                              <p:pRg st="2" end="2"/>
                                            </p:txEl>
                                          </p:spTgt>
                                        </p:tgtEl>
                                        <p:attrNameLst>
                                          <p:attrName>style.visibility</p:attrName>
                                        </p:attrNameLst>
                                      </p:cBhvr>
                                      <p:to>
                                        <p:strVal val="visible"/>
                                      </p:to>
                                    </p:set>
                                    <p:anim calcmode="lin" valueType="num">
                                      <p:cBhvr>
                                        <p:cTn id="15" dur="500" fill="hold"/>
                                        <p:tgtEl>
                                          <p:spTgt spid="4099">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4099">
                                            <p:txEl>
                                              <p:pRg st="2" end="2"/>
                                            </p:txEl>
                                          </p:spTgt>
                                        </p:tgtEl>
                                        <p:attrNameLst>
                                          <p:attrName>ppt_h</p:attrName>
                                        </p:attrNameLst>
                                      </p:cBhvr>
                                      <p:tavLst>
                                        <p:tav tm="0">
                                          <p:val>
                                            <p:fltVal val="0"/>
                                          </p:val>
                                        </p:tav>
                                        <p:tav tm="100000">
                                          <p:val>
                                            <p:strVal val="#ppt_h"/>
                                          </p:val>
                                        </p:tav>
                                      </p:tavLst>
                                    </p:anim>
                                    <p:anim calcmode="lin" valueType="num">
                                      <p:cBhvr>
                                        <p:cTn id="17" dur="500" fill="hold"/>
                                        <p:tgtEl>
                                          <p:spTgt spid="4099">
                                            <p:txEl>
                                              <p:pRg st="2" end="2"/>
                                            </p:txEl>
                                          </p:spTgt>
                                        </p:tgtEl>
                                        <p:attrNameLst>
                                          <p:attrName>style.rotation</p:attrName>
                                        </p:attrNameLst>
                                      </p:cBhvr>
                                      <p:tavLst>
                                        <p:tav tm="0">
                                          <p:val>
                                            <p:fltVal val="90"/>
                                          </p:val>
                                        </p:tav>
                                        <p:tav tm="100000">
                                          <p:val>
                                            <p:fltVal val="0"/>
                                          </p:val>
                                        </p:tav>
                                      </p:tavLst>
                                    </p:anim>
                                    <p:animEffect transition="in" filter="fade">
                                      <p:cBhvr>
                                        <p:cTn id="18" dur="500"/>
                                        <p:tgtEl>
                                          <p:spTgt spid="409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4099">
                                            <p:txEl>
                                              <p:pRg st="4" end="4"/>
                                            </p:txEl>
                                          </p:spTgt>
                                        </p:tgtEl>
                                        <p:attrNameLst>
                                          <p:attrName>style.visibility</p:attrName>
                                        </p:attrNameLst>
                                      </p:cBhvr>
                                      <p:to>
                                        <p:strVal val="visible"/>
                                      </p:to>
                                    </p:set>
                                    <p:anim calcmode="lin" valueType="num">
                                      <p:cBhvr>
                                        <p:cTn id="23" dur="500" fill="hold"/>
                                        <p:tgtEl>
                                          <p:spTgt spid="4099">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4099">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4099">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409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4099">
                                            <p:txEl>
                                              <p:pRg st="5" end="5"/>
                                            </p:txEl>
                                          </p:spTgt>
                                        </p:tgtEl>
                                        <p:attrNameLst>
                                          <p:attrName>style.visibility</p:attrName>
                                        </p:attrNameLst>
                                      </p:cBhvr>
                                      <p:to>
                                        <p:strVal val="visible"/>
                                      </p:to>
                                    </p:set>
                                    <p:anim calcmode="lin" valueType="num">
                                      <p:cBhvr>
                                        <p:cTn id="31" dur="500" fill="hold"/>
                                        <p:tgtEl>
                                          <p:spTgt spid="4099">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099">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4099">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4099">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4099">
                                            <p:txEl>
                                              <p:pRg st="6" end="6"/>
                                            </p:txEl>
                                          </p:spTgt>
                                        </p:tgtEl>
                                        <p:attrNameLst>
                                          <p:attrName>style.visibility</p:attrName>
                                        </p:attrNameLst>
                                      </p:cBhvr>
                                      <p:to>
                                        <p:strVal val="visible"/>
                                      </p:to>
                                    </p:set>
                                    <p:anim calcmode="lin" valueType="num">
                                      <p:cBhvr>
                                        <p:cTn id="39" dur="500" fill="hold"/>
                                        <p:tgtEl>
                                          <p:spTgt spid="4099">
                                            <p:txEl>
                                              <p:pRg st="6" end="6"/>
                                            </p:txEl>
                                          </p:spTgt>
                                        </p:tgtEl>
                                        <p:attrNameLst>
                                          <p:attrName>ppt_w</p:attrName>
                                        </p:attrNameLst>
                                      </p:cBhvr>
                                      <p:tavLst>
                                        <p:tav tm="0">
                                          <p:val>
                                            <p:fltVal val="0"/>
                                          </p:val>
                                        </p:tav>
                                        <p:tav tm="100000">
                                          <p:val>
                                            <p:strVal val="#ppt_w"/>
                                          </p:val>
                                        </p:tav>
                                      </p:tavLst>
                                    </p:anim>
                                    <p:anim calcmode="lin" valueType="num">
                                      <p:cBhvr>
                                        <p:cTn id="40" dur="500" fill="hold"/>
                                        <p:tgtEl>
                                          <p:spTgt spid="4099">
                                            <p:txEl>
                                              <p:pRg st="6" end="6"/>
                                            </p:txEl>
                                          </p:spTgt>
                                        </p:tgtEl>
                                        <p:attrNameLst>
                                          <p:attrName>ppt_h</p:attrName>
                                        </p:attrNameLst>
                                      </p:cBhvr>
                                      <p:tavLst>
                                        <p:tav tm="0">
                                          <p:val>
                                            <p:fltVal val="0"/>
                                          </p:val>
                                        </p:tav>
                                        <p:tav tm="100000">
                                          <p:val>
                                            <p:strVal val="#ppt_h"/>
                                          </p:val>
                                        </p:tav>
                                      </p:tavLst>
                                    </p:anim>
                                    <p:anim calcmode="lin" valueType="num">
                                      <p:cBhvr>
                                        <p:cTn id="41" dur="500" fill="hold"/>
                                        <p:tgtEl>
                                          <p:spTgt spid="4099">
                                            <p:txEl>
                                              <p:pRg st="6" end="6"/>
                                            </p:txEl>
                                          </p:spTgt>
                                        </p:tgtEl>
                                        <p:attrNameLst>
                                          <p:attrName>style.rotation</p:attrName>
                                        </p:attrNameLst>
                                      </p:cBhvr>
                                      <p:tavLst>
                                        <p:tav tm="0">
                                          <p:val>
                                            <p:fltVal val="90"/>
                                          </p:val>
                                        </p:tav>
                                        <p:tav tm="100000">
                                          <p:val>
                                            <p:fltVal val="0"/>
                                          </p:val>
                                        </p:tav>
                                      </p:tavLst>
                                    </p:anim>
                                    <p:animEffect transition="in" filter="fade">
                                      <p:cBhvr>
                                        <p:cTn id="42" dur="500"/>
                                        <p:tgtEl>
                                          <p:spTgt spid="409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4099">
                                            <p:txEl>
                                              <p:pRg st="7" end="7"/>
                                            </p:txEl>
                                          </p:spTgt>
                                        </p:tgtEl>
                                        <p:attrNameLst>
                                          <p:attrName>style.visibility</p:attrName>
                                        </p:attrNameLst>
                                      </p:cBhvr>
                                      <p:to>
                                        <p:strVal val="visible"/>
                                      </p:to>
                                    </p:set>
                                    <p:anim calcmode="lin" valueType="num">
                                      <p:cBhvr>
                                        <p:cTn id="47" dur="500" fill="hold"/>
                                        <p:tgtEl>
                                          <p:spTgt spid="4099">
                                            <p:txEl>
                                              <p:pRg st="7" end="7"/>
                                            </p:txEl>
                                          </p:spTgt>
                                        </p:tgtEl>
                                        <p:attrNameLst>
                                          <p:attrName>ppt_w</p:attrName>
                                        </p:attrNameLst>
                                      </p:cBhvr>
                                      <p:tavLst>
                                        <p:tav tm="0">
                                          <p:val>
                                            <p:fltVal val="0"/>
                                          </p:val>
                                        </p:tav>
                                        <p:tav tm="100000">
                                          <p:val>
                                            <p:strVal val="#ppt_w"/>
                                          </p:val>
                                        </p:tav>
                                      </p:tavLst>
                                    </p:anim>
                                    <p:anim calcmode="lin" valueType="num">
                                      <p:cBhvr>
                                        <p:cTn id="48" dur="500" fill="hold"/>
                                        <p:tgtEl>
                                          <p:spTgt spid="4099">
                                            <p:txEl>
                                              <p:pRg st="7" end="7"/>
                                            </p:txEl>
                                          </p:spTgt>
                                        </p:tgtEl>
                                        <p:attrNameLst>
                                          <p:attrName>ppt_h</p:attrName>
                                        </p:attrNameLst>
                                      </p:cBhvr>
                                      <p:tavLst>
                                        <p:tav tm="0">
                                          <p:val>
                                            <p:fltVal val="0"/>
                                          </p:val>
                                        </p:tav>
                                        <p:tav tm="100000">
                                          <p:val>
                                            <p:strVal val="#ppt_h"/>
                                          </p:val>
                                        </p:tav>
                                      </p:tavLst>
                                    </p:anim>
                                    <p:anim calcmode="lin" valueType="num">
                                      <p:cBhvr>
                                        <p:cTn id="49" dur="500" fill="hold"/>
                                        <p:tgtEl>
                                          <p:spTgt spid="4099">
                                            <p:txEl>
                                              <p:pRg st="7" end="7"/>
                                            </p:txEl>
                                          </p:spTgt>
                                        </p:tgtEl>
                                        <p:attrNameLst>
                                          <p:attrName>style.rotation</p:attrName>
                                        </p:attrNameLst>
                                      </p:cBhvr>
                                      <p:tavLst>
                                        <p:tav tm="0">
                                          <p:val>
                                            <p:fltVal val="90"/>
                                          </p:val>
                                        </p:tav>
                                        <p:tav tm="100000">
                                          <p:val>
                                            <p:fltVal val="0"/>
                                          </p:val>
                                        </p:tav>
                                      </p:tavLst>
                                    </p:anim>
                                    <p:animEffect transition="in" filter="fade">
                                      <p:cBhvr>
                                        <p:cTn id="50" dur="500"/>
                                        <p:tgtEl>
                                          <p:spTgt spid="4099">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4099">
                                            <p:txEl>
                                              <p:pRg st="9" end="9"/>
                                            </p:txEl>
                                          </p:spTgt>
                                        </p:tgtEl>
                                        <p:attrNameLst>
                                          <p:attrName>style.visibility</p:attrName>
                                        </p:attrNameLst>
                                      </p:cBhvr>
                                      <p:to>
                                        <p:strVal val="visible"/>
                                      </p:to>
                                    </p:set>
                                    <p:anim calcmode="lin" valueType="num">
                                      <p:cBhvr>
                                        <p:cTn id="55" dur="500" fill="hold"/>
                                        <p:tgtEl>
                                          <p:spTgt spid="4099">
                                            <p:txEl>
                                              <p:pRg st="9" end="9"/>
                                            </p:txEl>
                                          </p:spTgt>
                                        </p:tgtEl>
                                        <p:attrNameLst>
                                          <p:attrName>ppt_w</p:attrName>
                                        </p:attrNameLst>
                                      </p:cBhvr>
                                      <p:tavLst>
                                        <p:tav tm="0">
                                          <p:val>
                                            <p:fltVal val="0"/>
                                          </p:val>
                                        </p:tav>
                                        <p:tav tm="100000">
                                          <p:val>
                                            <p:strVal val="#ppt_w"/>
                                          </p:val>
                                        </p:tav>
                                      </p:tavLst>
                                    </p:anim>
                                    <p:anim calcmode="lin" valueType="num">
                                      <p:cBhvr>
                                        <p:cTn id="56" dur="500" fill="hold"/>
                                        <p:tgtEl>
                                          <p:spTgt spid="4099">
                                            <p:txEl>
                                              <p:pRg st="9" end="9"/>
                                            </p:txEl>
                                          </p:spTgt>
                                        </p:tgtEl>
                                        <p:attrNameLst>
                                          <p:attrName>ppt_h</p:attrName>
                                        </p:attrNameLst>
                                      </p:cBhvr>
                                      <p:tavLst>
                                        <p:tav tm="0">
                                          <p:val>
                                            <p:fltVal val="0"/>
                                          </p:val>
                                        </p:tav>
                                        <p:tav tm="100000">
                                          <p:val>
                                            <p:strVal val="#ppt_h"/>
                                          </p:val>
                                        </p:tav>
                                      </p:tavLst>
                                    </p:anim>
                                    <p:anim calcmode="lin" valueType="num">
                                      <p:cBhvr>
                                        <p:cTn id="57" dur="500" fill="hold"/>
                                        <p:tgtEl>
                                          <p:spTgt spid="4099">
                                            <p:txEl>
                                              <p:pRg st="9" end="9"/>
                                            </p:txEl>
                                          </p:spTgt>
                                        </p:tgtEl>
                                        <p:attrNameLst>
                                          <p:attrName>style.rotation</p:attrName>
                                        </p:attrNameLst>
                                      </p:cBhvr>
                                      <p:tavLst>
                                        <p:tav tm="0">
                                          <p:val>
                                            <p:fltVal val="90"/>
                                          </p:val>
                                        </p:tav>
                                        <p:tav tm="100000">
                                          <p:val>
                                            <p:fltVal val="0"/>
                                          </p:val>
                                        </p:tav>
                                      </p:tavLst>
                                    </p:anim>
                                    <p:animEffect transition="in" filter="fade">
                                      <p:cBhvr>
                                        <p:cTn id="58" dur="500"/>
                                        <p:tgtEl>
                                          <p:spTgt spid="4099">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4099">
                                            <p:txEl>
                                              <p:pRg st="10" end="10"/>
                                            </p:txEl>
                                          </p:spTgt>
                                        </p:tgtEl>
                                        <p:attrNameLst>
                                          <p:attrName>style.visibility</p:attrName>
                                        </p:attrNameLst>
                                      </p:cBhvr>
                                      <p:to>
                                        <p:strVal val="visible"/>
                                      </p:to>
                                    </p:set>
                                    <p:anim calcmode="lin" valueType="num">
                                      <p:cBhvr>
                                        <p:cTn id="63" dur="500" fill="hold"/>
                                        <p:tgtEl>
                                          <p:spTgt spid="4099">
                                            <p:txEl>
                                              <p:pRg st="10" end="10"/>
                                            </p:txEl>
                                          </p:spTgt>
                                        </p:tgtEl>
                                        <p:attrNameLst>
                                          <p:attrName>ppt_w</p:attrName>
                                        </p:attrNameLst>
                                      </p:cBhvr>
                                      <p:tavLst>
                                        <p:tav tm="0">
                                          <p:val>
                                            <p:fltVal val="0"/>
                                          </p:val>
                                        </p:tav>
                                        <p:tav tm="100000">
                                          <p:val>
                                            <p:strVal val="#ppt_w"/>
                                          </p:val>
                                        </p:tav>
                                      </p:tavLst>
                                    </p:anim>
                                    <p:anim calcmode="lin" valueType="num">
                                      <p:cBhvr>
                                        <p:cTn id="64" dur="500" fill="hold"/>
                                        <p:tgtEl>
                                          <p:spTgt spid="4099">
                                            <p:txEl>
                                              <p:pRg st="10" end="10"/>
                                            </p:txEl>
                                          </p:spTgt>
                                        </p:tgtEl>
                                        <p:attrNameLst>
                                          <p:attrName>ppt_h</p:attrName>
                                        </p:attrNameLst>
                                      </p:cBhvr>
                                      <p:tavLst>
                                        <p:tav tm="0">
                                          <p:val>
                                            <p:fltVal val="0"/>
                                          </p:val>
                                        </p:tav>
                                        <p:tav tm="100000">
                                          <p:val>
                                            <p:strVal val="#ppt_h"/>
                                          </p:val>
                                        </p:tav>
                                      </p:tavLst>
                                    </p:anim>
                                    <p:anim calcmode="lin" valueType="num">
                                      <p:cBhvr>
                                        <p:cTn id="65" dur="500" fill="hold"/>
                                        <p:tgtEl>
                                          <p:spTgt spid="4099">
                                            <p:txEl>
                                              <p:pRg st="10" end="10"/>
                                            </p:txEl>
                                          </p:spTgt>
                                        </p:tgtEl>
                                        <p:attrNameLst>
                                          <p:attrName>style.rotation</p:attrName>
                                        </p:attrNameLst>
                                      </p:cBhvr>
                                      <p:tavLst>
                                        <p:tav tm="0">
                                          <p:val>
                                            <p:fltVal val="90"/>
                                          </p:val>
                                        </p:tav>
                                        <p:tav tm="100000">
                                          <p:val>
                                            <p:fltVal val="0"/>
                                          </p:val>
                                        </p:tav>
                                      </p:tavLst>
                                    </p:anim>
                                    <p:animEffect transition="in" filter="fade">
                                      <p:cBhvr>
                                        <p:cTn id="66" dur="500"/>
                                        <p:tgtEl>
                                          <p:spTgt spid="4099">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4099">
                                            <p:txEl>
                                              <p:pRg st="11" end="11"/>
                                            </p:txEl>
                                          </p:spTgt>
                                        </p:tgtEl>
                                        <p:attrNameLst>
                                          <p:attrName>style.visibility</p:attrName>
                                        </p:attrNameLst>
                                      </p:cBhvr>
                                      <p:to>
                                        <p:strVal val="visible"/>
                                      </p:to>
                                    </p:set>
                                    <p:anim calcmode="lin" valueType="num">
                                      <p:cBhvr>
                                        <p:cTn id="71" dur="500" fill="hold"/>
                                        <p:tgtEl>
                                          <p:spTgt spid="4099">
                                            <p:txEl>
                                              <p:pRg st="11" end="11"/>
                                            </p:txEl>
                                          </p:spTgt>
                                        </p:tgtEl>
                                        <p:attrNameLst>
                                          <p:attrName>ppt_w</p:attrName>
                                        </p:attrNameLst>
                                      </p:cBhvr>
                                      <p:tavLst>
                                        <p:tav tm="0">
                                          <p:val>
                                            <p:fltVal val="0"/>
                                          </p:val>
                                        </p:tav>
                                        <p:tav tm="100000">
                                          <p:val>
                                            <p:strVal val="#ppt_w"/>
                                          </p:val>
                                        </p:tav>
                                      </p:tavLst>
                                    </p:anim>
                                    <p:anim calcmode="lin" valueType="num">
                                      <p:cBhvr>
                                        <p:cTn id="72" dur="500" fill="hold"/>
                                        <p:tgtEl>
                                          <p:spTgt spid="4099">
                                            <p:txEl>
                                              <p:pRg st="11" end="11"/>
                                            </p:txEl>
                                          </p:spTgt>
                                        </p:tgtEl>
                                        <p:attrNameLst>
                                          <p:attrName>ppt_h</p:attrName>
                                        </p:attrNameLst>
                                      </p:cBhvr>
                                      <p:tavLst>
                                        <p:tav tm="0">
                                          <p:val>
                                            <p:fltVal val="0"/>
                                          </p:val>
                                        </p:tav>
                                        <p:tav tm="100000">
                                          <p:val>
                                            <p:strVal val="#ppt_h"/>
                                          </p:val>
                                        </p:tav>
                                      </p:tavLst>
                                    </p:anim>
                                    <p:anim calcmode="lin" valueType="num">
                                      <p:cBhvr>
                                        <p:cTn id="73" dur="500" fill="hold"/>
                                        <p:tgtEl>
                                          <p:spTgt spid="4099">
                                            <p:txEl>
                                              <p:pRg st="11" end="11"/>
                                            </p:txEl>
                                          </p:spTgt>
                                        </p:tgtEl>
                                        <p:attrNameLst>
                                          <p:attrName>style.rotation</p:attrName>
                                        </p:attrNameLst>
                                      </p:cBhvr>
                                      <p:tavLst>
                                        <p:tav tm="0">
                                          <p:val>
                                            <p:fltVal val="90"/>
                                          </p:val>
                                        </p:tav>
                                        <p:tav tm="100000">
                                          <p:val>
                                            <p:fltVal val="0"/>
                                          </p:val>
                                        </p:tav>
                                      </p:tavLst>
                                    </p:anim>
                                    <p:animEffect transition="in" filter="fade">
                                      <p:cBhvr>
                                        <p:cTn id="74" dur="500"/>
                                        <p:tgtEl>
                                          <p:spTgt spid="409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6"/>
          <p:cNvSpPr txBox="1">
            <a:spLocks noChangeArrowheads="1"/>
          </p:cNvSpPr>
          <p:nvPr/>
        </p:nvSpPr>
        <p:spPr bwMode="auto">
          <a:xfrm>
            <a:off x="0" y="1148642"/>
            <a:ext cx="9035526" cy="291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342900" indent="-342900" eaLnBrk="1" hangingPunct="1">
              <a:lnSpc>
                <a:spcPct val="75000"/>
              </a:lnSpc>
              <a:spcBef>
                <a:spcPct val="50000"/>
              </a:spcBef>
              <a:buFontTx/>
              <a:buChar char="-"/>
            </a:pPr>
            <a:r>
              <a:rPr lang="en-GB" sz="2000" dirty="0">
                <a:latin typeface="Book Antiqua" panose="02040602050305030304" pitchFamily="18" charset="0"/>
              </a:rPr>
              <a:t>The contraction signal from the SA node spreads through the musculature </a:t>
            </a:r>
            <a:br>
              <a:rPr lang="en-GB" sz="2000" dirty="0">
                <a:latin typeface="Book Antiqua" panose="02040602050305030304" pitchFamily="18" charset="0"/>
              </a:rPr>
            </a:br>
            <a:r>
              <a:rPr lang="en-GB" sz="2000" dirty="0">
                <a:latin typeface="Book Antiqua" panose="02040602050305030304" pitchFamily="18" charset="0"/>
              </a:rPr>
              <a:t>both atria and travels to the AV node</a:t>
            </a:r>
          </a:p>
          <a:p>
            <a:pPr marL="342900" indent="-342900" eaLnBrk="1" hangingPunct="1">
              <a:lnSpc>
                <a:spcPct val="75000"/>
              </a:lnSpc>
              <a:spcBef>
                <a:spcPct val="50000"/>
              </a:spcBef>
              <a:buFontTx/>
              <a:buChar char="-"/>
            </a:pPr>
            <a:r>
              <a:rPr lang="en-GB" altLang="en-US" sz="2000" b="1" dirty="0">
                <a:effectLst>
                  <a:outerShdw blurRad="38100" dist="38100" dir="2700000" algn="tl">
                    <a:srgbClr val="000000"/>
                  </a:outerShdw>
                </a:effectLst>
                <a:latin typeface="Book Antiqua" panose="02040602050305030304" pitchFamily="18" charset="0"/>
              </a:rPr>
              <a:t>SA and AV node are connected by </a:t>
            </a:r>
            <a:r>
              <a:rPr lang="en-GB" altLang="en-US" sz="2000" b="1" dirty="0">
                <a:solidFill>
                  <a:srgbClr val="FFFF00"/>
                </a:solidFill>
                <a:effectLst>
                  <a:outerShdw blurRad="38100" dist="38100" dir="2700000" algn="tl">
                    <a:srgbClr val="000000"/>
                  </a:outerShdw>
                </a:effectLst>
                <a:latin typeface="Book Antiqua" panose="02040602050305030304" pitchFamily="18" charset="0"/>
              </a:rPr>
              <a:t>3 internodal myogenic pathways:</a:t>
            </a:r>
            <a:br>
              <a:rPr lang="en-GB" altLang="en-US" sz="2000" b="1" dirty="0">
                <a:solidFill>
                  <a:srgbClr val="FFFF00"/>
                </a:solidFill>
                <a:effectLst>
                  <a:outerShdw blurRad="38100" dist="38100" dir="2700000" algn="tl">
                    <a:srgbClr val="000000"/>
                  </a:outerShdw>
                </a:effectLst>
                <a:latin typeface="Book Antiqua" panose="02040602050305030304" pitchFamily="18" charset="0"/>
              </a:rPr>
            </a:br>
            <a:endParaRPr lang="en-GB" altLang="en-US" sz="1000" b="1" dirty="0">
              <a:solidFill>
                <a:srgbClr val="FFFF00"/>
              </a:solidFill>
              <a:effectLst>
                <a:outerShdw blurRad="38100" dist="38100" dir="2700000" algn="tl">
                  <a:srgbClr val="000000"/>
                </a:outerShdw>
              </a:effectLst>
              <a:latin typeface="Book Antiqua" panose="02040602050305030304" pitchFamily="18" charset="0"/>
            </a:endParaRPr>
          </a:p>
          <a:p>
            <a:pPr eaLnBrk="1" hangingPunct="1">
              <a:lnSpc>
                <a:spcPct val="75000"/>
              </a:lnSpc>
              <a:spcBef>
                <a:spcPct val="50000"/>
              </a:spcBef>
            </a:pPr>
            <a:r>
              <a:rPr lang="en-GB" altLang="en-US" sz="2000" b="1" dirty="0">
                <a:effectLst>
                  <a:outerShdw blurRad="38100" dist="38100" dir="2700000" algn="tl">
                    <a:srgbClr val="000000"/>
                  </a:outerShdw>
                </a:effectLst>
                <a:latin typeface="Book Antiqua" panose="02040602050305030304" pitchFamily="18" charset="0"/>
              </a:rPr>
              <a:t>    1) anterior (of Bachman)</a:t>
            </a:r>
          </a:p>
          <a:p>
            <a:pPr eaLnBrk="1" hangingPunct="1">
              <a:lnSpc>
                <a:spcPct val="75000"/>
              </a:lnSpc>
              <a:spcBef>
                <a:spcPct val="50000"/>
              </a:spcBef>
            </a:pPr>
            <a:r>
              <a:rPr lang="en-GB" altLang="en-US" sz="2000" b="1" dirty="0">
                <a:effectLst>
                  <a:outerShdw blurRad="38100" dist="38100" dir="2700000" algn="tl">
                    <a:srgbClr val="000000"/>
                  </a:outerShdw>
                </a:effectLst>
                <a:latin typeface="Book Antiqua" panose="02040602050305030304" pitchFamily="18" charset="0"/>
              </a:rPr>
              <a:t>    2) middle (of Wenckebach)</a:t>
            </a:r>
          </a:p>
          <a:p>
            <a:pPr eaLnBrk="1" hangingPunct="1">
              <a:lnSpc>
                <a:spcPct val="75000"/>
              </a:lnSpc>
              <a:spcBef>
                <a:spcPct val="50000"/>
              </a:spcBef>
            </a:pPr>
            <a:r>
              <a:rPr lang="en-GB" altLang="en-US" sz="2000" b="1" dirty="0">
                <a:effectLst>
                  <a:outerShdw blurRad="38100" dist="38100" dir="2700000" algn="tl">
                    <a:srgbClr val="000000"/>
                  </a:outerShdw>
                </a:effectLst>
                <a:latin typeface="Book Antiqua" panose="02040602050305030304" pitchFamily="18" charset="0"/>
              </a:rPr>
              <a:t>    3) posterior (of </a:t>
            </a:r>
            <a:r>
              <a:rPr lang="en-GB" altLang="en-US" sz="2000" b="1" dirty="0" err="1">
                <a:effectLst>
                  <a:outerShdw blurRad="38100" dist="38100" dir="2700000" algn="tl">
                    <a:srgbClr val="000000"/>
                  </a:outerShdw>
                </a:effectLst>
                <a:latin typeface="Book Antiqua" panose="02040602050305030304" pitchFamily="18" charset="0"/>
              </a:rPr>
              <a:t>Thorel</a:t>
            </a:r>
            <a:r>
              <a:rPr lang="en-GB" altLang="en-US" sz="2000" b="1" dirty="0">
                <a:effectLst>
                  <a:outerShdw blurRad="38100" dist="38100" dir="2700000" algn="tl">
                    <a:srgbClr val="000000"/>
                  </a:outerShdw>
                </a:effectLst>
                <a:latin typeface="Book Antiqua" panose="02040602050305030304" pitchFamily="18" charset="0"/>
              </a:rPr>
              <a:t>)</a:t>
            </a:r>
            <a:endParaRPr lang="en-GB" altLang="en-US" b="1" dirty="0">
              <a:effectLst>
                <a:outerShdw blurRad="38100" dist="38100" dir="2700000" algn="tl">
                  <a:srgbClr val="000000"/>
                </a:outerShdw>
              </a:effectLst>
              <a:latin typeface="Book Antiqua" panose="02040602050305030304" pitchFamily="18" charset="0"/>
            </a:endParaRPr>
          </a:p>
          <a:p>
            <a:pPr eaLnBrk="1" hangingPunct="1">
              <a:lnSpc>
                <a:spcPct val="75000"/>
              </a:lnSpc>
              <a:spcBef>
                <a:spcPct val="50000"/>
              </a:spcBef>
            </a:pPr>
            <a:endParaRPr lang="en-GB" altLang="en-US" b="1" dirty="0">
              <a:effectLst>
                <a:outerShdw blurRad="38100" dist="38100" dir="2700000" algn="tl">
                  <a:srgbClr val="000000"/>
                </a:outerShdw>
              </a:effectLst>
              <a:latin typeface="Book Antiqua" panose="02040602050305030304" pitchFamily="18" charset="0"/>
            </a:endParaRPr>
          </a:p>
          <a:p>
            <a:pPr eaLnBrk="1" hangingPunct="1">
              <a:lnSpc>
                <a:spcPct val="75000"/>
              </a:lnSpc>
              <a:spcBef>
                <a:spcPct val="50000"/>
              </a:spcBef>
            </a:pPr>
            <a:endParaRPr lang="en-GB" altLang="en-US" b="1" dirty="0">
              <a:effectLst>
                <a:outerShdw blurRad="38100" dist="38100" dir="2700000" algn="tl">
                  <a:srgbClr val="000000"/>
                </a:outerShdw>
              </a:effectLst>
              <a:latin typeface="Book Antiqua" panose="02040602050305030304" pitchFamily="18" charset="0"/>
            </a:endParaRPr>
          </a:p>
        </p:txBody>
      </p:sp>
      <p:pic>
        <p:nvPicPr>
          <p:cNvPr id="53251" name="Picture 4"/>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l="19710" t="27068" r="21149" b="4430"/>
          <a:stretch>
            <a:fillRect/>
          </a:stretch>
        </p:blipFill>
        <p:spPr bwMode="auto">
          <a:xfrm>
            <a:off x="5004048" y="3918447"/>
            <a:ext cx="3384376" cy="293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FC9E12D-AC73-1088-FF13-EBCDD3BA3B01}"/>
              </a:ext>
            </a:extLst>
          </p:cNvPr>
          <p:cNvSpPr txBox="1"/>
          <p:nvPr/>
        </p:nvSpPr>
        <p:spPr>
          <a:xfrm>
            <a:off x="63313" y="188640"/>
            <a:ext cx="8792656" cy="705962"/>
          </a:xfrm>
          <a:prstGeom prst="rect">
            <a:avLst/>
          </a:prstGeom>
          <a:noFill/>
        </p:spPr>
        <p:txBody>
          <a:bodyPr wrap="square">
            <a:spAutoFit/>
          </a:bodyPr>
          <a:lstStyle/>
          <a:p>
            <a:pPr algn="ctr" eaLnBrk="1" hangingPunct="1">
              <a:lnSpc>
                <a:spcPct val="65000"/>
              </a:lnSpc>
              <a:spcBef>
                <a:spcPts val="200"/>
              </a:spcBef>
            </a:pPr>
            <a:r>
              <a:rPr lang="sr-Latn-CS" altLang="en-US" sz="2800" b="1" dirty="0">
                <a:solidFill>
                  <a:srgbClr val="FFFF00"/>
                </a:solidFill>
                <a:effectLst>
                  <a:outerShdw blurRad="38100" dist="38100" dir="2700000" algn="tl">
                    <a:srgbClr val="000000"/>
                  </a:outerShdw>
                </a:effectLst>
                <a:latin typeface="Book Antiqua" panose="02040602050305030304" pitchFamily="18" charset="0"/>
              </a:rPr>
              <a:t>Nodus sin</a:t>
            </a:r>
            <a:r>
              <a:rPr lang="en-GB" altLang="en-US" sz="2800" b="1" dirty="0">
                <a:solidFill>
                  <a:srgbClr val="FFFF00"/>
                </a:solidFill>
                <a:effectLst>
                  <a:outerShdw blurRad="38100" dist="38100" dir="2700000" algn="tl">
                    <a:srgbClr val="000000"/>
                  </a:outerShdw>
                </a:effectLst>
                <a:latin typeface="Book Antiqua" panose="02040602050305030304" pitchFamily="18" charset="0"/>
              </a:rPr>
              <a:t>o</a:t>
            </a:r>
            <a:r>
              <a:rPr lang="sr-Latn-CS" altLang="en-US" sz="2800" b="1" dirty="0" err="1">
                <a:solidFill>
                  <a:srgbClr val="FFFF00"/>
                </a:solidFill>
                <a:effectLst>
                  <a:outerShdw blurRad="38100" dist="38100" dir="2700000" algn="tl">
                    <a:srgbClr val="000000"/>
                  </a:outerShdw>
                </a:effectLst>
                <a:latin typeface="Book Antiqua" panose="02040602050305030304" pitchFamily="18" charset="0"/>
              </a:rPr>
              <a:t>atrialis</a:t>
            </a:r>
            <a:r>
              <a:rPr lang="sr-Latn-CS" altLang="en-US" sz="2800" dirty="0">
                <a:solidFill>
                  <a:srgbClr val="FFFF00"/>
                </a:solidFill>
                <a:latin typeface="Book Antiqua" panose="02040602050305030304" pitchFamily="18" charset="0"/>
              </a:rPr>
              <a:t>  </a:t>
            </a:r>
            <a:r>
              <a:rPr lang="en-GB" altLang="en-US" sz="2800" b="1" dirty="0">
                <a:solidFill>
                  <a:srgbClr val="FFFF00"/>
                </a:solidFill>
                <a:effectLst>
                  <a:outerShdw blurRad="38100" dist="38100" dir="2700000" algn="tl">
                    <a:srgbClr val="000000">
                      <a:alpha val="43137"/>
                    </a:srgbClr>
                  </a:outerShdw>
                </a:effectLst>
                <a:latin typeface="Book Antiqua" panose="02040602050305030304" pitchFamily="18" charset="0"/>
              </a:rPr>
              <a:t>(SA node)</a:t>
            </a:r>
            <a:endParaRPr lang="sr-Latn-CS" altLang="en-US" sz="2800" b="1" dirty="0">
              <a:solidFill>
                <a:srgbClr val="FFFF00"/>
              </a:solidFill>
              <a:effectLst>
                <a:outerShdw blurRad="38100" dist="38100" dir="2700000" algn="tl">
                  <a:srgbClr val="000000">
                    <a:alpha val="43137"/>
                  </a:srgbClr>
                </a:outerShdw>
              </a:effectLst>
              <a:latin typeface="Book Antiqua" panose="02040602050305030304" pitchFamily="18" charset="0"/>
            </a:endParaRPr>
          </a:p>
          <a:p>
            <a:pPr algn="ctr" eaLnBrk="1" hangingPunct="1">
              <a:lnSpc>
                <a:spcPct val="65000"/>
              </a:lnSpc>
              <a:spcBef>
                <a:spcPts val="200"/>
              </a:spcBef>
            </a:pPr>
            <a:r>
              <a:rPr lang="sr-Latn-CS" altLang="en-US" sz="2800" dirty="0">
                <a:solidFill>
                  <a:srgbClr val="FFFF00"/>
                </a:solidFill>
                <a:latin typeface="Book Antiqua" panose="02040602050305030304" pitchFamily="18" charset="0"/>
              </a:rPr>
              <a:t>(</a:t>
            </a:r>
            <a:r>
              <a:rPr lang="en-GB" altLang="en-US" sz="2800" dirty="0">
                <a:solidFill>
                  <a:srgbClr val="FFFF00"/>
                </a:solidFill>
                <a:latin typeface="Book Antiqua" panose="02040602050305030304" pitchFamily="18" charset="0"/>
              </a:rPr>
              <a:t>sinoatrial node</a:t>
            </a:r>
            <a:r>
              <a:rPr lang="sr-Latn-CS" altLang="en-US" sz="2800" dirty="0">
                <a:solidFill>
                  <a:srgbClr val="FFFF00"/>
                </a:solidFill>
                <a:latin typeface="Book Antiqua" panose="02040602050305030304" pitchFamily="18" charset="0"/>
              </a:rPr>
              <a:t>; </a:t>
            </a:r>
            <a:r>
              <a:rPr lang="sr-Latn-CS" altLang="en-US" sz="2800" dirty="0" err="1">
                <a:solidFill>
                  <a:srgbClr val="FFFF00"/>
                </a:solidFill>
                <a:latin typeface="Book Antiqua" panose="02040602050305030304" pitchFamily="18" charset="0"/>
              </a:rPr>
              <a:t>Keith-Flack</a:t>
            </a:r>
            <a:r>
              <a:rPr lang="sr-Latn-CS" altLang="en-US" sz="2800" dirty="0">
                <a:solidFill>
                  <a:srgbClr val="FFFF00"/>
                </a:solidFill>
                <a:latin typeface="Book Antiqua" panose="02040602050305030304" pitchFamily="18" charset="0"/>
              </a:rPr>
              <a:t>)</a:t>
            </a:r>
          </a:p>
        </p:txBody>
      </p:sp>
      <p:pic>
        <p:nvPicPr>
          <p:cNvPr id="4" name="Picture 3">
            <a:extLst>
              <a:ext uri="{FF2B5EF4-FFF2-40B4-BE49-F238E27FC236}">
                <a16:creationId xmlns:a16="http://schemas.microsoft.com/office/drawing/2014/main" id="{0F14C6D7-DF80-FE66-E022-BD340E93CAE8}"/>
              </a:ext>
            </a:extLst>
          </p:cNvPr>
          <p:cNvPicPr>
            <a:picLocks noChangeAspect="1"/>
          </p:cNvPicPr>
          <p:nvPr/>
        </p:nvPicPr>
        <p:blipFill>
          <a:blip r:embed="rId3"/>
          <a:stretch>
            <a:fillRect/>
          </a:stretch>
        </p:blipFill>
        <p:spPr>
          <a:xfrm>
            <a:off x="755576" y="3925799"/>
            <a:ext cx="3168352" cy="2932201"/>
          </a:xfrm>
          <a:prstGeom prst="rect">
            <a:avLst/>
          </a:prstGeom>
        </p:spPr>
      </p:pic>
      <p:sp>
        <p:nvSpPr>
          <p:cNvPr id="5" name="TextBox 4">
            <a:extLst>
              <a:ext uri="{FF2B5EF4-FFF2-40B4-BE49-F238E27FC236}">
                <a16:creationId xmlns:a16="http://schemas.microsoft.com/office/drawing/2014/main" id="{AEDF9426-0029-0A13-2E88-47736AAD4263}"/>
              </a:ext>
            </a:extLst>
          </p:cNvPr>
          <p:cNvSpPr txBox="1"/>
          <p:nvPr/>
        </p:nvSpPr>
        <p:spPr>
          <a:xfrm>
            <a:off x="3573223" y="2117468"/>
            <a:ext cx="5462303" cy="1696042"/>
          </a:xfrm>
          <a:prstGeom prst="rect">
            <a:avLst/>
          </a:prstGeom>
          <a:noFill/>
          <a:ln>
            <a:solidFill>
              <a:srgbClr val="FFFF00"/>
            </a:solidFill>
          </a:ln>
        </p:spPr>
        <p:txBody>
          <a:bodyPr wrap="square" rtlCol="0">
            <a:spAutoFit/>
          </a:bodyPr>
          <a:lstStyle/>
          <a:p>
            <a:pPr eaLnBrk="1" hangingPunct="1">
              <a:lnSpc>
                <a:spcPct val="75000"/>
              </a:lnSpc>
              <a:spcBef>
                <a:spcPct val="50000"/>
              </a:spcBef>
            </a:pPr>
            <a:r>
              <a:rPr lang="en-GB" altLang="en-US" dirty="0">
                <a:effectLst>
                  <a:outerShdw blurRad="38100" dist="38100" dir="2700000" algn="tl">
                    <a:srgbClr val="000000"/>
                  </a:outerShdw>
                </a:effectLst>
                <a:latin typeface="Book Antiqua" panose="02040602050305030304" pitchFamily="18" charset="0"/>
              </a:rPr>
              <a:t>These pathways runs through the walls of </a:t>
            </a:r>
            <a:r>
              <a:rPr lang="en-GB" altLang="en-US" dirty="0">
                <a:solidFill>
                  <a:srgbClr val="FFFF00"/>
                </a:solidFill>
                <a:effectLst>
                  <a:outerShdw blurRad="38100" dist="38100" dir="2700000" algn="tl">
                    <a:srgbClr val="000000"/>
                  </a:outerShdw>
                </a:effectLst>
                <a:latin typeface="Book Antiqua" panose="02040602050305030304" pitchFamily="18" charset="0"/>
              </a:rPr>
              <a:t>right atrium</a:t>
            </a:r>
            <a:r>
              <a:rPr lang="en-GB" altLang="en-US" dirty="0">
                <a:effectLst>
                  <a:outerShdw blurRad="38100" dist="38100" dir="2700000" algn="tl">
                    <a:srgbClr val="000000"/>
                  </a:outerShdw>
                </a:effectLst>
                <a:latin typeface="Book Antiqua" panose="02040602050305030304" pitchFamily="18" charset="0"/>
              </a:rPr>
              <a:t> toward the AV node and spread impulses for contraction to through the wall of this atrium</a:t>
            </a:r>
          </a:p>
          <a:p>
            <a:pPr eaLnBrk="1" hangingPunct="1">
              <a:lnSpc>
                <a:spcPct val="75000"/>
              </a:lnSpc>
              <a:spcBef>
                <a:spcPct val="50000"/>
              </a:spcBef>
            </a:pPr>
            <a:r>
              <a:rPr lang="en-GB" altLang="en-US" dirty="0">
                <a:effectLst>
                  <a:outerShdw blurRad="38100" dist="38100" dir="2700000" algn="tl">
                    <a:srgbClr val="000000"/>
                  </a:outerShdw>
                </a:effectLst>
                <a:latin typeface="Book Antiqua" panose="02040602050305030304" pitchFamily="18" charset="0"/>
              </a:rPr>
              <a:t>They and give rise to </a:t>
            </a:r>
            <a:r>
              <a:rPr lang="en-GB" altLang="en-US" dirty="0">
                <a:solidFill>
                  <a:srgbClr val="FFFF00"/>
                </a:solidFill>
                <a:effectLst>
                  <a:outerShdw blurRad="38100" dist="38100" dir="2700000" algn="tl">
                    <a:srgbClr val="000000"/>
                  </a:outerShdw>
                </a:effectLst>
                <a:latin typeface="Book Antiqua" panose="02040602050305030304" pitchFamily="18" charset="0"/>
              </a:rPr>
              <a:t>interatrial branches </a:t>
            </a:r>
            <a:r>
              <a:rPr lang="en-GB" altLang="en-US" dirty="0">
                <a:effectLst>
                  <a:outerShdw blurRad="38100" dist="38100" dir="2700000" algn="tl">
                    <a:srgbClr val="000000"/>
                  </a:outerShdw>
                </a:effectLst>
                <a:latin typeface="Book Antiqua" panose="02040602050305030304" pitchFamily="18" charset="0"/>
              </a:rPr>
              <a:t>that pass through the interatrial septum and spread through the wall of </a:t>
            </a:r>
            <a:r>
              <a:rPr lang="en-GB" altLang="en-US" dirty="0">
                <a:solidFill>
                  <a:srgbClr val="FFFF00"/>
                </a:solidFill>
                <a:effectLst>
                  <a:outerShdw blurRad="38100" dist="38100" dir="2700000" algn="tl">
                    <a:srgbClr val="000000"/>
                  </a:outerShdw>
                </a:effectLst>
                <a:latin typeface="Book Antiqua" panose="02040602050305030304" pitchFamily="18" charset="0"/>
              </a:rPr>
              <a:t>left atrium</a:t>
            </a:r>
            <a:r>
              <a:rPr lang="en-GB" altLang="en-US" dirty="0">
                <a:effectLst>
                  <a:outerShdw blurRad="38100" dist="38100" dir="2700000" algn="tl">
                    <a:srgbClr val="000000"/>
                  </a:outerShdw>
                </a:effectLst>
                <a:latin typeface="Book Antiqua" panose="02040602050305030304" pitchFamily="18" charset="0"/>
              </a:rPr>
              <a:t>, conducting the contraction impulses to this atrium too</a:t>
            </a:r>
          </a:p>
        </p:txBody>
      </p:sp>
    </p:spTree>
    <p:extLst>
      <p:ext uri="{BB962C8B-B14F-4D97-AF65-F5344CB8AC3E}">
        <p14:creationId xmlns:p14="http://schemas.microsoft.com/office/powerpoint/2010/main" val="421648924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107504" y="71727"/>
            <a:ext cx="8784629" cy="70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65000"/>
              </a:lnSpc>
              <a:spcBef>
                <a:spcPts val="200"/>
              </a:spcBef>
            </a:pPr>
            <a:r>
              <a:rPr lang="sr-Latn-CS" altLang="en-US" sz="2800" b="1" dirty="0">
                <a:solidFill>
                  <a:srgbClr val="FFFF00"/>
                </a:solidFill>
                <a:effectLst>
                  <a:outerShdw blurRad="38100" dist="38100" dir="2700000" algn="tl">
                    <a:srgbClr val="000000"/>
                  </a:outerShdw>
                </a:effectLst>
                <a:latin typeface="Book Antiqua" panose="02040602050305030304" pitchFamily="18" charset="0"/>
              </a:rPr>
              <a:t>Nodus </a:t>
            </a:r>
            <a:r>
              <a:rPr lang="sr-Latn-CS" altLang="en-US" sz="2800" b="1" dirty="0" err="1">
                <a:solidFill>
                  <a:srgbClr val="FFFF00"/>
                </a:solidFill>
                <a:effectLst>
                  <a:outerShdw blurRad="38100" dist="38100" dir="2700000" algn="tl">
                    <a:srgbClr val="000000"/>
                  </a:outerShdw>
                </a:effectLst>
                <a:latin typeface="Book Antiqua" panose="02040602050305030304" pitchFamily="18" charset="0"/>
              </a:rPr>
              <a:t>atrioventricularis</a:t>
            </a:r>
            <a:r>
              <a:rPr lang="en-GB" altLang="en-US" sz="2800" b="1" dirty="0">
                <a:solidFill>
                  <a:srgbClr val="FFFF00"/>
                </a:solidFill>
                <a:effectLst>
                  <a:outerShdw blurRad="38100" dist="38100" dir="2700000" algn="tl">
                    <a:srgbClr val="000000"/>
                  </a:outerShdw>
                </a:effectLst>
                <a:latin typeface="Book Antiqua" panose="02040602050305030304" pitchFamily="18" charset="0"/>
              </a:rPr>
              <a:t> (AV node)</a:t>
            </a:r>
            <a:endParaRPr lang="sr-Latn-CS" altLang="en-US" sz="2800" b="1" dirty="0">
              <a:solidFill>
                <a:srgbClr val="FFFF00"/>
              </a:solidFill>
              <a:effectLst>
                <a:outerShdw blurRad="38100" dist="38100" dir="2700000" algn="tl">
                  <a:srgbClr val="000000"/>
                </a:outerShdw>
              </a:effectLst>
              <a:latin typeface="Book Antiqua" panose="02040602050305030304" pitchFamily="18" charset="0"/>
            </a:endParaRPr>
          </a:p>
          <a:p>
            <a:pPr algn="ctr" eaLnBrk="1" hangingPunct="1">
              <a:lnSpc>
                <a:spcPct val="65000"/>
              </a:lnSpc>
              <a:spcBef>
                <a:spcPts val="200"/>
              </a:spcBef>
            </a:pPr>
            <a:r>
              <a:rPr lang="sr-Latn-CS" altLang="en-US" sz="2800" dirty="0">
                <a:solidFill>
                  <a:srgbClr val="FFFF00"/>
                </a:solidFill>
                <a:effectLst>
                  <a:outerShdw blurRad="38100" dist="38100" dir="2700000" algn="tl">
                    <a:srgbClr val="000000"/>
                  </a:outerShdw>
                </a:effectLst>
                <a:latin typeface="Book Antiqua" panose="02040602050305030304" pitchFamily="18" charset="0"/>
              </a:rPr>
              <a:t>(</a:t>
            </a:r>
            <a:r>
              <a:rPr lang="en-GB" altLang="en-US" sz="2800" dirty="0">
                <a:solidFill>
                  <a:srgbClr val="FFFF00"/>
                </a:solidFill>
                <a:effectLst>
                  <a:outerShdw blurRad="38100" dist="38100" dir="2700000" algn="tl">
                    <a:srgbClr val="000000"/>
                  </a:outerShdw>
                </a:effectLst>
                <a:latin typeface="Book Antiqua" panose="02040602050305030304" pitchFamily="18" charset="0"/>
              </a:rPr>
              <a:t>atrioventricular node</a:t>
            </a:r>
            <a:r>
              <a:rPr lang="sr-Latn-CS" altLang="en-US" sz="2800" dirty="0">
                <a:solidFill>
                  <a:srgbClr val="FFFF00"/>
                </a:solidFill>
                <a:effectLst>
                  <a:outerShdw blurRad="38100" dist="38100" dir="2700000" algn="tl">
                    <a:srgbClr val="000000"/>
                  </a:outerShdw>
                </a:effectLst>
                <a:latin typeface="Book Antiqua" panose="02040602050305030304" pitchFamily="18" charset="0"/>
              </a:rPr>
              <a:t>; </a:t>
            </a:r>
            <a:r>
              <a:rPr lang="sr-Latn-CS" altLang="en-US" sz="2800" dirty="0" err="1">
                <a:solidFill>
                  <a:srgbClr val="FFFF00"/>
                </a:solidFill>
                <a:effectLst>
                  <a:outerShdw blurRad="38100" dist="38100" dir="2700000" algn="tl">
                    <a:srgbClr val="000000"/>
                  </a:outerShdw>
                </a:effectLst>
                <a:latin typeface="Book Antiqua" panose="02040602050305030304" pitchFamily="18" charset="0"/>
              </a:rPr>
              <a:t>Aschoff-Tawara</a:t>
            </a:r>
            <a:r>
              <a:rPr lang="sr-Latn-CS" altLang="en-US" sz="2800" dirty="0">
                <a:solidFill>
                  <a:srgbClr val="FFFF00"/>
                </a:solidFill>
                <a:effectLst>
                  <a:outerShdw blurRad="38100" dist="38100" dir="2700000" algn="tl">
                    <a:srgbClr val="000000"/>
                  </a:outerShdw>
                </a:effectLst>
                <a:latin typeface="Book Antiqua" panose="02040602050305030304" pitchFamily="18" charset="0"/>
              </a:rPr>
              <a:t>)</a:t>
            </a:r>
            <a:endParaRPr lang="en-US" sz="2800" dirty="0">
              <a:solidFill>
                <a:srgbClr val="FFFF00"/>
              </a:solidFill>
              <a:effectLst>
                <a:outerShdw blurRad="38100" dist="38100" dir="2700000" algn="tl">
                  <a:srgbClr val="000000"/>
                </a:outerShdw>
              </a:effectLst>
              <a:latin typeface="Book Antiqua" panose="02040602050305030304" pitchFamily="18" charset="0"/>
            </a:endParaRPr>
          </a:p>
        </p:txBody>
      </p:sp>
      <p:pic>
        <p:nvPicPr>
          <p:cNvPr id="54278" name="Picture 8"/>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l="19710" t="27068" r="21149" b="4430"/>
          <a:stretch>
            <a:fillRect/>
          </a:stretch>
        </p:blipFill>
        <p:spPr bwMode="auto">
          <a:xfrm>
            <a:off x="539552" y="3501008"/>
            <a:ext cx="3816424" cy="331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39452" t="35129" r="13348" b="7828"/>
          <a:stretch/>
        </p:blipFill>
        <p:spPr bwMode="auto">
          <a:xfrm>
            <a:off x="4427984" y="3501008"/>
            <a:ext cx="4222040" cy="33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a:extLst>
              <a:ext uri="{FF2B5EF4-FFF2-40B4-BE49-F238E27FC236}">
                <a16:creationId xmlns:a16="http://schemas.microsoft.com/office/drawing/2014/main" id="{CC4091E0-EA5B-4D13-8675-F56E89A5F001}"/>
              </a:ext>
            </a:extLst>
          </p:cNvPr>
          <p:cNvSpPr txBox="1">
            <a:spLocks noChangeArrowheads="1"/>
          </p:cNvSpPr>
          <p:nvPr/>
        </p:nvSpPr>
        <p:spPr bwMode="auto">
          <a:xfrm>
            <a:off x="27920" y="878094"/>
            <a:ext cx="9088160" cy="2982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ts val="100"/>
              </a:spcBef>
            </a:pPr>
            <a:r>
              <a:rPr lang="en-GB" altLang="en-US" dirty="0">
                <a:latin typeface="Book Antiqua" panose="02040602050305030304" pitchFamily="18" charset="0"/>
              </a:rPr>
              <a:t>- located beneath the endocardium</a:t>
            </a:r>
            <a:r>
              <a:rPr lang="sr-Latn-CS" altLang="en-US" dirty="0">
                <a:latin typeface="Book Antiqua" panose="02040602050305030304" pitchFamily="18" charset="0"/>
              </a:rPr>
              <a:t>, </a:t>
            </a:r>
            <a:r>
              <a:rPr lang="en-GB" altLang="en-US" dirty="0">
                <a:latin typeface="Book Antiqua" panose="02040602050305030304" pitchFamily="18" charset="0"/>
              </a:rPr>
              <a:t>in distal part of septum </a:t>
            </a:r>
            <a:r>
              <a:rPr lang="en-GB" altLang="en-US" dirty="0" err="1">
                <a:latin typeface="Book Antiqua" panose="02040602050305030304" pitchFamily="18" charset="0"/>
              </a:rPr>
              <a:t>interatriale</a:t>
            </a:r>
            <a:r>
              <a:rPr lang="en-GB" altLang="en-US" dirty="0">
                <a:latin typeface="Book Antiqua" panose="02040602050305030304" pitchFamily="18" charset="0"/>
              </a:rPr>
              <a:t> medial to</a:t>
            </a:r>
            <a:br>
              <a:rPr lang="en-GB" altLang="en-US" dirty="0">
                <a:latin typeface="Book Antiqua" panose="02040602050305030304" pitchFamily="18" charset="0"/>
              </a:rPr>
            </a:br>
            <a:r>
              <a:rPr lang="en-GB" altLang="en-US" dirty="0">
                <a:latin typeface="Book Antiqua" panose="02040602050305030304" pitchFamily="18" charset="0"/>
              </a:rPr>
              <a:t>   </a:t>
            </a:r>
            <a:r>
              <a:rPr lang="sr-Latn-CS" altLang="en-US" dirty="0">
                <a:latin typeface="Book Antiqua" panose="02040602050305030304" pitchFamily="18" charset="0"/>
              </a:rPr>
              <a:t>o</a:t>
            </a:r>
            <a:r>
              <a:rPr lang="en-GB" altLang="en-US" dirty="0" err="1">
                <a:latin typeface="Book Antiqua" panose="02040602050305030304" pitchFamily="18" charset="0"/>
              </a:rPr>
              <a:t>rificium</a:t>
            </a:r>
            <a:r>
              <a:rPr lang="en-GB" altLang="en-US" dirty="0">
                <a:latin typeface="Book Antiqua" panose="02040602050305030304" pitchFamily="18" charset="0"/>
              </a:rPr>
              <a:t> of</a:t>
            </a:r>
            <a:r>
              <a:rPr lang="sr-Latn-CS" altLang="en-US" dirty="0">
                <a:latin typeface="Book Antiqua" panose="02040602050305030304" pitchFamily="18" charset="0"/>
              </a:rPr>
              <a:t> </a:t>
            </a:r>
            <a:r>
              <a:rPr lang="en-GB" altLang="en-US" dirty="0">
                <a:latin typeface="Book Antiqua" panose="02040602050305030304" pitchFamily="18" charset="0"/>
              </a:rPr>
              <a:t>coronary sinus</a:t>
            </a:r>
            <a:r>
              <a:rPr lang="sr-Latn-CS" altLang="en-US" dirty="0">
                <a:latin typeface="Book Antiqua" panose="02040602050305030304" pitchFamily="18" charset="0"/>
              </a:rPr>
              <a:t>, </a:t>
            </a:r>
            <a:r>
              <a:rPr lang="en-GB" altLang="en-US" dirty="0">
                <a:latin typeface="Book Antiqua" panose="02040602050305030304" pitchFamily="18" charset="0"/>
              </a:rPr>
              <a:t>superior to</a:t>
            </a:r>
            <a:r>
              <a:rPr lang="sr-Latn-CS" altLang="en-US" dirty="0">
                <a:latin typeface="Book Antiqua" panose="02040602050305030304" pitchFamily="18" charset="0"/>
              </a:rPr>
              <a:t> </a:t>
            </a:r>
            <a:r>
              <a:rPr lang="sr-Latn-CS" altLang="en-US" dirty="0" err="1">
                <a:latin typeface="Book Antiqua" panose="02040602050305030304" pitchFamily="18" charset="0"/>
              </a:rPr>
              <a:t>cuspis</a:t>
            </a:r>
            <a:r>
              <a:rPr lang="sr-Latn-CS" altLang="en-US" dirty="0">
                <a:latin typeface="Book Antiqua" panose="02040602050305030304" pitchFamily="18" charset="0"/>
              </a:rPr>
              <a:t> </a:t>
            </a:r>
            <a:r>
              <a:rPr lang="sr-Latn-CS" altLang="en-US" dirty="0" err="1">
                <a:latin typeface="Book Antiqua" panose="02040602050305030304" pitchFamily="18" charset="0"/>
              </a:rPr>
              <a:t>septalis</a:t>
            </a:r>
            <a:r>
              <a:rPr lang="en-GB" altLang="en-US" dirty="0">
                <a:latin typeface="Book Antiqua" panose="02040602050305030304" pitchFamily="18" charset="0"/>
              </a:rPr>
              <a:t> of </a:t>
            </a:r>
            <a:r>
              <a:rPr lang="en-GB" altLang="en-US" dirty="0" err="1">
                <a:latin typeface="Book Antiqua" panose="02040602050305030304" pitchFamily="18" charset="0"/>
              </a:rPr>
              <a:t>tricuspidal</a:t>
            </a:r>
            <a:r>
              <a:rPr lang="en-GB" altLang="en-US" dirty="0">
                <a:latin typeface="Book Antiqua" panose="02040602050305030304" pitchFamily="18" charset="0"/>
              </a:rPr>
              <a:t> valve</a:t>
            </a:r>
          </a:p>
          <a:p>
            <a:pPr eaLnBrk="1" hangingPunct="1">
              <a:spcBef>
                <a:spcPts val="100"/>
              </a:spcBef>
            </a:pPr>
            <a:endParaRPr lang="en-GB" altLang="en-US" sz="1000" dirty="0">
              <a:latin typeface="Book Antiqua" panose="02040602050305030304" pitchFamily="18" charset="0"/>
            </a:endParaRPr>
          </a:p>
          <a:p>
            <a:pPr eaLnBrk="1" hangingPunct="1">
              <a:spcBef>
                <a:spcPts val="100"/>
              </a:spcBef>
            </a:pPr>
            <a:r>
              <a:rPr lang="sr-Latn-CS" altLang="en-US" dirty="0">
                <a:latin typeface="Book Antiqua" panose="02040602050305030304" pitchFamily="18" charset="0"/>
              </a:rPr>
              <a:t>– </a:t>
            </a:r>
            <a:r>
              <a:rPr lang="en-GB" altLang="en-US" dirty="0">
                <a:latin typeface="Book Antiqua" panose="02040602050305030304" pitchFamily="18" charset="0"/>
              </a:rPr>
              <a:t>located at superior surface of </a:t>
            </a:r>
            <a:r>
              <a:rPr lang="sr-Latn-CS" altLang="en-US" dirty="0" err="1">
                <a:latin typeface="Book Antiqua" panose="02040602050305030304" pitchFamily="18" charset="0"/>
              </a:rPr>
              <a:t>trigonum</a:t>
            </a:r>
            <a:r>
              <a:rPr lang="sr-Latn-CS" altLang="en-US" dirty="0">
                <a:latin typeface="Book Antiqua" panose="02040602050305030304" pitchFamily="18" charset="0"/>
              </a:rPr>
              <a:t> </a:t>
            </a:r>
            <a:r>
              <a:rPr lang="sr-Latn-CS" altLang="en-US" dirty="0" err="1">
                <a:latin typeface="Book Antiqua" panose="02040602050305030304" pitchFamily="18" charset="0"/>
              </a:rPr>
              <a:t>fibrosum</a:t>
            </a:r>
            <a:r>
              <a:rPr lang="sr-Latn-CS" altLang="en-US" dirty="0">
                <a:latin typeface="Book Antiqua" panose="02040602050305030304" pitchFamily="18" charset="0"/>
              </a:rPr>
              <a:t> </a:t>
            </a:r>
            <a:r>
              <a:rPr lang="sr-Latn-CS" altLang="en-US" dirty="0" err="1">
                <a:latin typeface="Book Antiqua" panose="02040602050305030304" pitchFamily="18" charset="0"/>
              </a:rPr>
              <a:t>dextrum</a:t>
            </a:r>
            <a:endParaRPr lang="en-GB" altLang="en-US" dirty="0">
              <a:latin typeface="Book Antiqua" panose="02040602050305030304" pitchFamily="18" charset="0"/>
            </a:endParaRPr>
          </a:p>
          <a:p>
            <a:pPr eaLnBrk="1" hangingPunct="1">
              <a:spcBef>
                <a:spcPts val="100"/>
              </a:spcBef>
            </a:pPr>
            <a:endParaRPr lang="en-GB" altLang="en-US" dirty="0">
              <a:latin typeface="Book Antiqua" panose="02040602050305030304" pitchFamily="18" charset="0"/>
            </a:endParaRPr>
          </a:p>
          <a:p>
            <a:pPr eaLnBrk="1" hangingPunct="1">
              <a:spcBef>
                <a:spcPts val="100"/>
              </a:spcBef>
            </a:pPr>
            <a:r>
              <a:rPr lang="en-GB" b="0" i="0" dirty="0">
                <a:effectLst/>
                <a:latin typeface="Book Antiqua" panose="02040602050305030304" pitchFamily="18" charset="0"/>
              </a:rPr>
              <a:t>- The AV node acts to delay the impulses by approximately </a:t>
            </a:r>
            <a:r>
              <a:rPr lang="en-GB" b="1" i="0" dirty="0">
                <a:effectLst/>
                <a:latin typeface="Book Antiqua" panose="02040602050305030304" pitchFamily="18" charset="0"/>
              </a:rPr>
              <a:t>120ms</a:t>
            </a:r>
            <a:r>
              <a:rPr lang="en-GB" b="0" i="0" dirty="0">
                <a:effectLst/>
                <a:latin typeface="Book Antiqua" panose="02040602050305030304" pitchFamily="18" charset="0"/>
              </a:rPr>
              <a:t>, to ensure the atria</a:t>
            </a:r>
            <a:br>
              <a:rPr lang="en-GB" b="0" i="0" dirty="0">
                <a:effectLst/>
                <a:latin typeface="Book Antiqua" panose="02040602050305030304" pitchFamily="18" charset="0"/>
              </a:rPr>
            </a:br>
            <a:r>
              <a:rPr lang="en-GB" b="0" i="0" dirty="0">
                <a:effectLst/>
                <a:latin typeface="Book Antiqua" panose="02040602050305030304" pitchFamily="18" charset="0"/>
              </a:rPr>
              <a:t>   have enough time to fully eject blood into the ventricles before ventricular systole.</a:t>
            </a:r>
            <a:endParaRPr lang="en-GB" altLang="en-US" dirty="0">
              <a:latin typeface="Book Antiqua" panose="02040602050305030304" pitchFamily="18" charset="0"/>
            </a:endParaRPr>
          </a:p>
          <a:p>
            <a:pPr eaLnBrk="1" hangingPunct="1">
              <a:spcBef>
                <a:spcPts val="100"/>
              </a:spcBef>
            </a:pPr>
            <a:endParaRPr lang="en-GB" altLang="en-US" sz="1000" dirty="0">
              <a:latin typeface="Book Antiqua" panose="02040602050305030304" pitchFamily="18" charset="0"/>
            </a:endParaRPr>
          </a:p>
          <a:p>
            <a:pPr eaLnBrk="1" hangingPunct="1">
              <a:spcBef>
                <a:spcPts val="100"/>
              </a:spcBef>
            </a:pPr>
            <a:r>
              <a:rPr lang="en-GB" dirty="0">
                <a:latin typeface="Book Antiqua" panose="02040602050305030304" pitchFamily="18" charset="0"/>
              </a:rPr>
              <a:t>- The AV node distributes the signal from SA node to the ventricles through the AV</a:t>
            </a:r>
            <a:br>
              <a:rPr lang="en-GB" dirty="0">
                <a:latin typeface="Book Antiqua" panose="02040602050305030304" pitchFamily="18" charset="0"/>
              </a:rPr>
            </a:br>
            <a:r>
              <a:rPr lang="en-GB" dirty="0">
                <a:latin typeface="Book Antiqua" panose="02040602050305030304" pitchFamily="18" charset="0"/>
              </a:rPr>
              <a:t>   bundle</a:t>
            </a:r>
          </a:p>
          <a:p>
            <a:pPr eaLnBrk="1" hangingPunct="1">
              <a:spcBef>
                <a:spcPts val="100"/>
              </a:spcBef>
            </a:pPr>
            <a:endParaRPr lang="en-US" dirty="0">
              <a:latin typeface="Book Antiqua" panose="02040602050305030304" pitchFamily="18" charset="0"/>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ext Box 6"/>
          <p:cNvSpPr txBox="1">
            <a:spLocks noChangeArrowheads="1"/>
          </p:cNvSpPr>
          <p:nvPr/>
        </p:nvSpPr>
        <p:spPr bwMode="auto">
          <a:xfrm>
            <a:off x="3707904" y="173672"/>
            <a:ext cx="5436096" cy="382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75000"/>
              </a:lnSpc>
              <a:spcBef>
                <a:spcPct val="50000"/>
              </a:spcBef>
            </a:pPr>
            <a:r>
              <a:rPr lang="sr-Latn-CS" altLang="en-US" sz="2800" b="1" dirty="0" err="1">
                <a:solidFill>
                  <a:srgbClr val="FFFF00"/>
                </a:solidFill>
                <a:effectLst>
                  <a:outerShdw blurRad="38100" dist="38100" dir="2700000" algn="tl">
                    <a:srgbClr val="000000"/>
                  </a:outerShdw>
                </a:effectLst>
                <a:latin typeface="Book Antiqua" panose="02040602050305030304" pitchFamily="18" charset="0"/>
              </a:rPr>
              <a:t>Fasciculus</a:t>
            </a:r>
            <a:r>
              <a:rPr lang="sr-Latn-CS" altLang="en-US" sz="2800" b="1" dirty="0">
                <a:solidFill>
                  <a:srgbClr val="FFFF00"/>
                </a:solidFill>
                <a:effectLst>
                  <a:outerShdw blurRad="38100" dist="38100" dir="2700000" algn="tl">
                    <a:srgbClr val="000000"/>
                  </a:outerShdw>
                </a:effectLst>
                <a:latin typeface="Book Antiqua" panose="02040602050305030304" pitchFamily="18" charset="0"/>
              </a:rPr>
              <a:t> atrioventricularis</a:t>
            </a:r>
            <a:r>
              <a:rPr lang="sr-Latn-CS" altLang="en-US" sz="2800" b="1" dirty="0">
                <a:solidFill>
                  <a:srgbClr val="FFFF00"/>
                </a:solidFill>
                <a:latin typeface="Book Antiqua" panose="02040602050305030304" pitchFamily="18" charset="0"/>
              </a:rPr>
              <a:t>         </a:t>
            </a:r>
            <a:br>
              <a:rPr lang="sr-Latn-CS" altLang="en-US" sz="2800" b="1" dirty="0">
                <a:solidFill>
                  <a:srgbClr val="FFFF00"/>
                </a:solidFill>
                <a:latin typeface="Book Antiqua" panose="02040602050305030304" pitchFamily="18" charset="0"/>
              </a:rPr>
            </a:br>
            <a:r>
              <a:rPr lang="sr-Latn-CS" altLang="en-US" sz="2400" dirty="0">
                <a:solidFill>
                  <a:srgbClr val="FFFF00"/>
                </a:solidFill>
                <a:effectLst>
                  <a:outerShdw blurRad="38100" dist="38100" dir="2700000" algn="tl">
                    <a:srgbClr val="000000"/>
                  </a:outerShdw>
                </a:effectLst>
                <a:latin typeface="Book Antiqua" panose="02040602050305030304" pitchFamily="18" charset="0"/>
              </a:rPr>
              <a:t>(</a:t>
            </a:r>
            <a:r>
              <a:rPr lang="en-GB" altLang="en-US" sz="2400" dirty="0">
                <a:solidFill>
                  <a:srgbClr val="FFFF00"/>
                </a:solidFill>
                <a:effectLst>
                  <a:outerShdw blurRad="38100" dist="38100" dir="2700000" algn="tl">
                    <a:srgbClr val="000000"/>
                  </a:outerShdw>
                </a:effectLst>
                <a:latin typeface="Book Antiqua" panose="02040602050305030304" pitchFamily="18" charset="0"/>
              </a:rPr>
              <a:t>Hiss or AV bundle</a:t>
            </a:r>
            <a:r>
              <a:rPr lang="sr-Latn-CS" altLang="en-US" sz="2400" dirty="0">
                <a:solidFill>
                  <a:srgbClr val="FFFF00"/>
                </a:solidFill>
                <a:effectLst>
                  <a:outerShdw blurRad="38100" dist="38100" dir="2700000" algn="tl">
                    <a:srgbClr val="000000"/>
                  </a:outerShdw>
                </a:effectLst>
                <a:latin typeface="Book Antiqua" panose="02040602050305030304" pitchFamily="18" charset="0"/>
              </a:rPr>
              <a:t>)</a:t>
            </a:r>
          </a:p>
          <a:p>
            <a:pPr eaLnBrk="1" hangingPunct="1">
              <a:lnSpc>
                <a:spcPct val="75000"/>
              </a:lnSpc>
              <a:spcBef>
                <a:spcPct val="50000"/>
              </a:spcBef>
            </a:pPr>
            <a:r>
              <a:rPr lang="sr-Latn-CS" altLang="en-US" dirty="0">
                <a:solidFill>
                  <a:srgbClr val="FFCC66"/>
                </a:solidFill>
                <a:effectLst>
                  <a:outerShdw blurRad="38100" dist="38100" dir="2700000" algn="tl">
                    <a:srgbClr val="000000"/>
                  </a:outerShdw>
                </a:effectLst>
                <a:latin typeface="Book Antiqua" panose="02040602050305030304" pitchFamily="18" charset="0"/>
              </a:rPr>
              <a:t>      </a:t>
            </a:r>
            <a:r>
              <a:rPr lang="en-GB" altLang="en-US" dirty="0">
                <a:solidFill>
                  <a:srgbClr val="FFCC66"/>
                </a:solidFill>
                <a:effectLst>
                  <a:outerShdw blurRad="38100" dist="38100" dir="2700000" algn="tl">
                    <a:srgbClr val="000000"/>
                  </a:outerShdw>
                </a:effectLst>
                <a:latin typeface="Book Antiqua" panose="02040602050305030304" pitchFamily="18" charset="0"/>
              </a:rPr>
              <a:t>              </a:t>
            </a:r>
            <a:r>
              <a:rPr lang="sr-Latn-CS" altLang="en-US" dirty="0">
                <a:solidFill>
                  <a:srgbClr val="FFCC66"/>
                </a:solidFill>
                <a:effectLst>
                  <a:outerShdw blurRad="38100" dist="38100" dir="2700000" algn="tl">
                    <a:srgbClr val="000000"/>
                  </a:outerShdw>
                </a:effectLst>
                <a:latin typeface="Book Antiqua" panose="02040602050305030304" pitchFamily="18" charset="0"/>
              </a:rPr>
              <a:t> </a:t>
            </a:r>
            <a:r>
              <a:rPr lang="sr-Latn-CS"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piercing</a:t>
            </a:r>
            <a:endParaRPr lang="sr-Latn-CS"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lnSpc>
                <a:spcPct val="75000"/>
              </a:lnSpc>
              <a:spcBef>
                <a:spcPct val="50000"/>
              </a:spcBef>
            </a:pPr>
            <a:r>
              <a:rPr lang="sr-Latn-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Trigonum </a:t>
            </a:r>
            <a:r>
              <a:rPr lang="sr-Latn-CS" altLang="en-US" sz="2000"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fibrosum</a:t>
            </a:r>
            <a:r>
              <a:rPr lang="sr-Latn-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000"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dextrum</a:t>
            </a:r>
            <a:endParaRPr lang="sr-Latn-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lnSpc>
                <a:spcPct val="75000"/>
              </a:lnSpc>
              <a:spcBef>
                <a:spcPct val="50000"/>
              </a:spcBef>
            </a:pPr>
            <a:r>
              <a:rPr lang="sr-Latn-CS" altLang="en-US" sz="20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0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0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descends </a:t>
            </a:r>
            <a:endParaRPr lang="sr-Latn-CS" altLang="en-US"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lnSpc>
                <a:spcPct val="75000"/>
              </a:lnSpc>
              <a:spcBef>
                <a:spcPct val="50000"/>
              </a:spcBef>
            </a:pP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Over the right side of atrioventricular </a:t>
            </a:r>
            <a:b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b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septum and </a:t>
            </a:r>
            <a:r>
              <a:rPr lang="en-GB" altLang="en-US" sz="2000" i="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tendo</a:t>
            </a: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000" i="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infundibuli</a:t>
            </a:r>
            <a:endParaRPr lang="sr-Latn-CS"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lnSpc>
                <a:spcPct val="75000"/>
              </a:lnSpc>
              <a:spcBef>
                <a:spcPct val="50000"/>
              </a:spcBef>
            </a:pP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the junction of </a:t>
            </a:r>
            <a:r>
              <a:rPr lang="en-GB" altLang="en-US" sz="2000" i="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membranaceus</a:t>
            </a: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and muscular part of </a:t>
            </a:r>
            <a:r>
              <a:rPr lang="sr-Latn-CS" altLang="en-US" sz="2000" i="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septum</a:t>
            </a:r>
            <a:r>
              <a:rPr lang="sr-Latn-CS"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000" i="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interventriculare</a:t>
            </a: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r>
              <a:rPr lang="sr-Cyrl-CS"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divides into</a:t>
            </a:r>
            <a:r>
              <a:rPr lang="sr-Latn-CS" altLang="en-US" sz="2000"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p>
          <a:p>
            <a:pPr eaLnBrk="1" hangingPunct="1">
              <a:lnSpc>
                <a:spcPct val="75000"/>
              </a:lnSpc>
              <a:spcBef>
                <a:spcPct val="50000"/>
              </a:spcBef>
            </a:pPr>
            <a:r>
              <a:rPr lang="sr-Latn-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Cyrl-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right bundle (</a:t>
            </a:r>
            <a:r>
              <a:rPr lang="sr-Latn-CS" altLang="en-US" sz="2000" b="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crus</a:t>
            </a:r>
            <a:r>
              <a:rPr lang="sr-Latn-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000" b="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dextrum</a:t>
            </a:r>
            <a:r>
              <a:rPr lang="en-GB"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r>
              <a:rPr lang="sr-Latn-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r>
              <a:rPr lang="en-GB" altLang="en-US"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thiner</a:t>
            </a:r>
            <a:r>
              <a:rPr lang="en-GB"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branch</a:t>
            </a:r>
            <a:r>
              <a:rPr lang="sr-Latn-CS" altLang="en-US"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p>
          <a:p>
            <a:pPr eaLnBrk="1" hangingPunct="1">
              <a:lnSpc>
                <a:spcPct val="75000"/>
              </a:lnSpc>
              <a:spcBef>
                <a:spcPct val="50000"/>
              </a:spcBef>
            </a:pPr>
            <a:r>
              <a:rPr lang="sr-Latn-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Cyrl-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r>
              <a:rPr lang="en-GB"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left bundle</a:t>
            </a:r>
            <a:r>
              <a:rPr lang="sr-Cyrl-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r>
              <a:rPr lang="sr-Latn-CS" altLang="en-US" sz="2000" b="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crus</a:t>
            </a:r>
            <a:r>
              <a:rPr lang="sr-Latn-CS"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000" b="1" dirty="0" err="1">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sinistrum</a:t>
            </a:r>
            <a:r>
              <a:rPr lang="en-GB" altLang="en-US" sz="2000" b="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endParaRPr lang="sr-Latn-CS" altLang="en-US" sz="2000"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p:txBody>
      </p:sp>
      <p:sp>
        <p:nvSpPr>
          <p:cNvPr id="54277" name="AutoShape 7"/>
          <p:cNvSpPr>
            <a:spLocks noChangeArrowheads="1"/>
          </p:cNvSpPr>
          <p:nvPr/>
        </p:nvSpPr>
        <p:spPr bwMode="auto">
          <a:xfrm>
            <a:off x="8028384" y="2244949"/>
            <a:ext cx="287338" cy="360362"/>
          </a:xfrm>
          <a:prstGeom prst="curvedLeftArrow">
            <a:avLst>
              <a:gd name="adj1" fmla="val 25083"/>
              <a:gd name="adj2" fmla="val 50166"/>
              <a:gd name="adj3" fmla="val 33333"/>
            </a:avLst>
          </a:prstGeom>
          <a:solidFill>
            <a:srgbClr val="FF9900"/>
          </a:solidFill>
          <a:ln w="9525">
            <a:solidFill>
              <a:srgbClr val="FF9900"/>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pic>
        <p:nvPicPr>
          <p:cNvPr id="54278" name="Picture 8"/>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l="19710" t="27068" r="21149" b="4430"/>
          <a:stretch>
            <a:fillRect/>
          </a:stretch>
        </p:blipFill>
        <p:spPr bwMode="auto">
          <a:xfrm>
            <a:off x="145619" y="203408"/>
            <a:ext cx="2891309" cy="251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39452" t="35129" r="13348" b="7828"/>
          <a:stretch/>
        </p:blipFill>
        <p:spPr bwMode="auto">
          <a:xfrm>
            <a:off x="97932" y="2996952"/>
            <a:ext cx="3069912" cy="241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F96BF3F-71F5-041F-2640-9F37B2E152D0}"/>
              </a:ext>
            </a:extLst>
          </p:cNvPr>
          <p:cNvSpPr txBox="1"/>
          <p:nvPr/>
        </p:nvSpPr>
        <p:spPr>
          <a:xfrm>
            <a:off x="3347865" y="4137828"/>
            <a:ext cx="5796135" cy="1138773"/>
          </a:xfrm>
          <a:prstGeom prst="rect">
            <a:avLst/>
          </a:prstGeom>
          <a:noFill/>
        </p:spPr>
        <p:txBody>
          <a:bodyPr wrap="square">
            <a:spAutoFit/>
          </a:bodyPr>
          <a:lstStyle/>
          <a:p>
            <a:r>
              <a:rPr lang="en-GB" sz="1700" dirty="0">
                <a:latin typeface="Book Antiqua" panose="02040602050305030304" pitchFamily="18" charset="0"/>
              </a:rPr>
              <a:t>These branches proceed on each side of the muscular IVS deep to the endocardium and then ramify into subendocardial branches (Purkinje </a:t>
            </a:r>
            <a:r>
              <a:rPr lang="en-GB" sz="1700" dirty="0" err="1">
                <a:latin typeface="Book Antiqua" panose="02040602050305030304" pitchFamily="18" charset="0"/>
              </a:rPr>
              <a:t>fibers</a:t>
            </a:r>
            <a:r>
              <a:rPr lang="en-GB" sz="1700" dirty="0">
                <a:latin typeface="Book Antiqua" panose="02040602050305030304" pitchFamily="18" charset="0"/>
              </a:rPr>
              <a:t>), which extend into the walls of the respective ventricles.</a:t>
            </a:r>
          </a:p>
        </p:txBody>
      </p:sp>
      <p:sp>
        <p:nvSpPr>
          <p:cNvPr id="7" name="TextBox 6">
            <a:extLst>
              <a:ext uri="{FF2B5EF4-FFF2-40B4-BE49-F238E27FC236}">
                <a16:creationId xmlns:a16="http://schemas.microsoft.com/office/drawing/2014/main" id="{5922D9B1-813C-60CC-1D99-F6E59F9F0859}"/>
              </a:ext>
            </a:extLst>
          </p:cNvPr>
          <p:cNvSpPr txBox="1"/>
          <p:nvPr/>
        </p:nvSpPr>
        <p:spPr>
          <a:xfrm>
            <a:off x="97932" y="5488449"/>
            <a:ext cx="8938564" cy="1400383"/>
          </a:xfrm>
          <a:prstGeom prst="rect">
            <a:avLst/>
          </a:prstGeom>
          <a:noFill/>
        </p:spPr>
        <p:txBody>
          <a:bodyPr wrap="square">
            <a:spAutoFit/>
          </a:bodyPr>
          <a:lstStyle/>
          <a:p>
            <a:r>
              <a:rPr lang="en-GB" sz="1700" dirty="0">
                <a:solidFill>
                  <a:srgbClr val="FFCC00"/>
                </a:solidFill>
                <a:latin typeface="Book Antiqua" panose="02040602050305030304" pitchFamily="18" charset="0"/>
              </a:rPr>
              <a:t>Purkinje </a:t>
            </a:r>
            <a:r>
              <a:rPr lang="en-GB" sz="1700" dirty="0" err="1">
                <a:solidFill>
                  <a:srgbClr val="FFCC00"/>
                </a:solidFill>
                <a:latin typeface="Book Antiqua" panose="02040602050305030304" pitchFamily="18" charset="0"/>
              </a:rPr>
              <a:t>fibers</a:t>
            </a:r>
            <a:r>
              <a:rPr lang="en-GB" sz="1700" dirty="0">
                <a:solidFill>
                  <a:srgbClr val="FFCC00"/>
                </a:solidFill>
                <a:latin typeface="Book Antiqua" panose="02040602050305030304" pitchFamily="18" charset="0"/>
              </a:rPr>
              <a:t> of the right bundle </a:t>
            </a:r>
            <a:r>
              <a:rPr lang="en-GB" sz="1700" dirty="0">
                <a:latin typeface="Book Antiqua" panose="02040602050305030304" pitchFamily="18" charset="0"/>
              </a:rPr>
              <a:t>stimulate the muscle of the IVS, the anterior papillary muscle through the </a:t>
            </a:r>
            <a:r>
              <a:rPr lang="en-GB" sz="1700" dirty="0" err="1">
                <a:latin typeface="Book Antiqua" panose="02040602050305030304" pitchFamily="18" charset="0"/>
              </a:rPr>
              <a:t>septomarginal</a:t>
            </a:r>
            <a:r>
              <a:rPr lang="en-GB" sz="1700" dirty="0">
                <a:latin typeface="Book Antiqua" panose="02040602050305030304" pitchFamily="18" charset="0"/>
              </a:rPr>
              <a:t> trabecula, and the wall of the right ventricle. </a:t>
            </a:r>
          </a:p>
          <a:p>
            <a:r>
              <a:rPr lang="en-GB" sz="1700" dirty="0">
                <a:solidFill>
                  <a:srgbClr val="FFCC00"/>
                </a:solidFill>
                <a:latin typeface="Book Antiqua" panose="02040602050305030304" pitchFamily="18" charset="0"/>
              </a:rPr>
              <a:t>The left bundle </a:t>
            </a:r>
            <a:r>
              <a:rPr lang="en-GB" sz="1700" dirty="0">
                <a:latin typeface="Book Antiqua" panose="02040602050305030304" pitchFamily="18" charset="0"/>
              </a:rPr>
              <a:t>divides near its origin into approximately six smaller tracts, which give rise to subendocardial branches that stimulate the IVS, the anterior and posterior papillary muscles, and the wall of the left ventricle.</a:t>
            </a:r>
          </a:p>
        </p:txBody>
      </p:sp>
    </p:spTree>
    <p:extLst>
      <p:ext uri="{BB962C8B-B14F-4D97-AF65-F5344CB8AC3E}">
        <p14:creationId xmlns:p14="http://schemas.microsoft.com/office/powerpoint/2010/main" val="161916179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468313" y="190500"/>
            <a:ext cx="8280400" cy="719138"/>
          </a:xfrm>
        </p:spPr>
        <p:txBody>
          <a:bodyPr/>
          <a:lstStyle/>
          <a:p>
            <a:r>
              <a:rPr lang="en-GB"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BLOOD SUPPLY OF THE HEART</a:t>
            </a:r>
            <a:endParaRPr lang="en-U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endParaRPr>
          </a:p>
        </p:txBody>
      </p:sp>
      <p:pic>
        <p:nvPicPr>
          <p:cNvPr id="18435" name="Picture 6"/>
          <p:cNvPicPr>
            <a:picLocks noGrp="1" noChangeArrowheads="1"/>
          </p:cNvPicPr>
          <p:nvPr>
            <p:ph type="body" sz="half" idx="4294967295"/>
          </p:nvPr>
        </p:nvPicPr>
        <p:blipFill>
          <a:blip r:embed="rId2" cstate="print">
            <a:lum bright="-24000" contrast="42000"/>
          </a:blip>
          <a:srcRect l="12845" t="27953" r="12106" b="7333"/>
          <a:stretch>
            <a:fillRect/>
          </a:stretch>
        </p:blipFill>
        <p:spPr>
          <a:xfrm>
            <a:off x="399043" y="3986808"/>
            <a:ext cx="4146550" cy="2825750"/>
          </a:xfrm>
          <a:noFill/>
          <a:ln/>
        </p:spPr>
      </p:pic>
      <p:pic>
        <p:nvPicPr>
          <p:cNvPr id="18436" name="Picture 7"/>
          <p:cNvPicPr>
            <a:picLocks noChangeAspect="1" noChangeArrowheads="1"/>
          </p:cNvPicPr>
          <p:nvPr/>
        </p:nvPicPr>
        <p:blipFill>
          <a:blip r:embed="rId3" cstate="print">
            <a:lum bright="-12000" contrast="36000"/>
          </a:blip>
          <a:srcRect l="14542" t="27461" r="14284" b="8022"/>
          <a:stretch>
            <a:fillRect/>
          </a:stretch>
        </p:blipFill>
        <p:spPr bwMode="auto">
          <a:xfrm>
            <a:off x="4889946" y="3979977"/>
            <a:ext cx="4146550" cy="2825750"/>
          </a:xfrm>
          <a:prstGeom prst="rect">
            <a:avLst/>
          </a:prstGeom>
          <a:noFill/>
          <a:ln w="9525">
            <a:noFill/>
            <a:miter lim="800000"/>
            <a:headEnd/>
            <a:tailEnd/>
          </a:ln>
        </p:spPr>
      </p:pic>
      <p:sp>
        <p:nvSpPr>
          <p:cNvPr id="18437" name="Rectangle 4"/>
          <p:cNvSpPr>
            <a:spLocks noGrp="1" noChangeArrowheads="1"/>
          </p:cNvSpPr>
          <p:nvPr/>
        </p:nvSpPr>
        <p:spPr bwMode="auto">
          <a:xfrm>
            <a:off x="36513" y="911454"/>
            <a:ext cx="9107487" cy="5615582"/>
          </a:xfrm>
          <a:prstGeom prst="rect">
            <a:avLst/>
          </a:prstGeom>
          <a:noFill/>
          <a:ln w="9525">
            <a:noFill/>
            <a:miter lim="800000"/>
            <a:headEnd/>
            <a:tailEnd/>
          </a:ln>
          <a:effectLst/>
        </p:spPr>
        <p:txBody>
          <a:bodyPr/>
          <a:lstStyle/>
          <a:p>
            <a:pPr marL="342900" indent="-342900">
              <a:spcBef>
                <a:spcPct val="20000"/>
              </a:spcBef>
              <a:buFontTx/>
              <a:buNone/>
            </a:pPr>
            <a:endParaRPr lang="sr-Latn-CS" altLang="en-US" b="1" dirty="0">
              <a:latin typeface="Book Antiqua" pitchFamily="18" charset="0"/>
              <a:ea typeface="Book Antiqua" pitchFamily="18" charset="0"/>
              <a:cs typeface="Book Antiqua" pitchFamily="18" charset="0"/>
            </a:endParaRPr>
          </a:p>
          <a:p>
            <a:pPr marL="342900" indent="-342900">
              <a:spcBef>
                <a:spcPct val="20000"/>
              </a:spcBef>
              <a:buFontTx/>
              <a:buNone/>
            </a:pPr>
            <a:r>
              <a:rPr lang="en-GB" sz="2000" b="1" dirty="0">
                <a:latin typeface="Book Antiqua" pitchFamily="18" charset="0"/>
              </a:rPr>
              <a:t>- </a:t>
            </a:r>
            <a:r>
              <a:rPr lang="en-GB" sz="2000" dirty="0">
                <a:latin typeface="Book Antiqua" panose="02040602050305030304" pitchFamily="18" charset="0"/>
              </a:rPr>
              <a:t>the coronary arteries and cardiac veins, carry blood to and from most of the</a:t>
            </a:r>
          </a:p>
          <a:p>
            <a:pPr marL="342900" indent="-342900">
              <a:spcBef>
                <a:spcPct val="20000"/>
              </a:spcBef>
              <a:buFontTx/>
              <a:buNone/>
            </a:pPr>
            <a:r>
              <a:rPr lang="en-GB" sz="2000" dirty="0">
                <a:latin typeface="Book Antiqua" panose="02040602050305030304" pitchFamily="18" charset="0"/>
              </a:rPr>
              <a:t>  myocardium </a:t>
            </a:r>
          </a:p>
          <a:p>
            <a:pPr marL="342900" indent="-342900">
              <a:spcBef>
                <a:spcPct val="20000"/>
              </a:spcBef>
              <a:buFontTx/>
              <a:buNone/>
            </a:pPr>
            <a:r>
              <a:rPr lang="en-GB" sz="2000" dirty="0">
                <a:latin typeface="Book Antiqua" panose="02040602050305030304" pitchFamily="18" charset="0"/>
              </a:rPr>
              <a:t>- the endocardium and some subendocardial tissue located immediately</a:t>
            </a:r>
          </a:p>
          <a:p>
            <a:pPr marL="342900" indent="-342900">
              <a:spcBef>
                <a:spcPct val="20000"/>
              </a:spcBef>
              <a:buFontTx/>
              <a:buNone/>
            </a:pPr>
            <a:r>
              <a:rPr lang="en-GB" sz="2000" dirty="0">
                <a:latin typeface="Book Antiqua" panose="02040602050305030304" pitchFamily="18" charset="0"/>
              </a:rPr>
              <a:t>  external to the endocardium receive oxygen and nutrients by diffusion or</a:t>
            </a:r>
          </a:p>
          <a:p>
            <a:pPr marL="342900" indent="-342900">
              <a:spcBef>
                <a:spcPct val="20000"/>
              </a:spcBef>
              <a:buFontTx/>
              <a:buNone/>
            </a:pPr>
            <a:r>
              <a:rPr lang="en-GB" sz="2000" dirty="0">
                <a:latin typeface="Book Antiqua" panose="02040602050305030304" pitchFamily="18" charset="0"/>
              </a:rPr>
              <a:t>  microvasculature directly from the chambers of the heart.</a:t>
            </a:r>
            <a:endParaRPr lang="en-GB" altLang="en-US" sz="2000" b="1" dirty="0">
              <a:latin typeface="Book Antiqua" pitchFamily="18" charset="0"/>
              <a:ea typeface="Book Antiqua" pitchFamily="18" charset="0"/>
              <a:cs typeface="Book Antiqua" pitchFamily="18" charset="0"/>
            </a:endParaRPr>
          </a:p>
          <a:p>
            <a:pPr marL="342900" indent="-342900">
              <a:spcBef>
                <a:spcPct val="20000"/>
              </a:spcBef>
            </a:pPr>
            <a:r>
              <a:rPr lang="en-GB" altLang="en-US" sz="2000" b="1" dirty="0">
                <a:latin typeface="Book Antiqua" pitchFamily="18" charset="0"/>
                <a:ea typeface="Book Antiqua" pitchFamily="18" charset="0"/>
                <a:cs typeface="Book Antiqua" pitchFamily="18" charset="0"/>
              </a:rPr>
              <a:t>	</a:t>
            </a:r>
            <a:endParaRPr lang="sr-Latn-CS" altLang="en-US" sz="1600" dirty="0">
              <a:solidFill>
                <a:schemeClr val="hlink"/>
              </a:solidFill>
              <a:latin typeface="Book Antiqua" pitchFamily="18" charset="0"/>
              <a:ea typeface="Book Antiqua" pitchFamily="18" charset="0"/>
              <a:cs typeface="Book Antiqua" pitchFamily="18"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468313" y="190500"/>
            <a:ext cx="8280400" cy="719138"/>
          </a:xfrm>
        </p:spPr>
        <p:txBody>
          <a:bodyPr/>
          <a:lstStyle/>
          <a:p>
            <a:r>
              <a:rPr lang="en-GB"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ARTERIAL VASCULATURE OF THE HEART</a:t>
            </a:r>
            <a:br>
              <a:rPr lang="sr-Latn-C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br>
            <a:r>
              <a:rPr lang="en-GB"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coronary arteries </a:t>
            </a:r>
            <a:r>
              <a:rPr lang="sr-Latn-C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t>
            </a:r>
            <a:r>
              <a:rPr lang="sr-Cyrl-C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аа</a:t>
            </a:r>
            <a:r>
              <a:rPr lang="sr-Latn-C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 coronariae)</a:t>
            </a:r>
            <a:endParaRPr lang="en-US" altLang="en-US" sz="28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endParaRPr>
          </a:p>
        </p:txBody>
      </p:sp>
      <p:pic>
        <p:nvPicPr>
          <p:cNvPr id="18435" name="Picture 6"/>
          <p:cNvPicPr>
            <a:picLocks noGrp="1" noChangeArrowheads="1"/>
          </p:cNvPicPr>
          <p:nvPr>
            <p:ph type="body" sz="half" idx="4294967295"/>
          </p:nvPr>
        </p:nvPicPr>
        <p:blipFill>
          <a:blip r:embed="rId2" cstate="print">
            <a:lum bright="-24000" contrast="42000"/>
          </a:blip>
          <a:srcRect l="12845" t="27953" r="12106" b="7333"/>
          <a:stretch>
            <a:fillRect/>
          </a:stretch>
        </p:blipFill>
        <p:spPr>
          <a:xfrm>
            <a:off x="4860032" y="1037647"/>
            <a:ext cx="4146550" cy="2825750"/>
          </a:xfrm>
          <a:noFill/>
          <a:ln/>
        </p:spPr>
      </p:pic>
      <p:pic>
        <p:nvPicPr>
          <p:cNvPr id="18436" name="Picture 7"/>
          <p:cNvPicPr>
            <a:picLocks noChangeAspect="1" noChangeArrowheads="1"/>
          </p:cNvPicPr>
          <p:nvPr/>
        </p:nvPicPr>
        <p:blipFill>
          <a:blip r:embed="rId3" cstate="print">
            <a:lum bright="-12000" contrast="36000"/>
          </a:blip>
          <a:srcRect l="14542" t="27461" r="14284" b="8022"/>
          <a:stretch>
            <a:fillRect/>
          </a:stretch>
        </p:blipFill>
        <p:spPr bwMode="auto">
          <a:xfrm>
            <a:off x="4889946" y="3979977"/>
            <a:ext cx="4146550" cy="2825750"/>
          </a:xfrm>
          <a:prstGeom prst="rect">
            <a:avLst/>
          </a:prstGeom>
          <a:noFill/>
          <a:ln w="9525">
            <a:noFill/>
            <a:miter lim="800000"/>
            <a:headEnd/>
            <a:tailEnd/>
          </a:ln>
        </p:spPr>
      </p:pic>
      <p:sp>
        <p:nvSpPr>
          <p:cNvPr id="18437" name="Rectangle 4"/>
          <p:cNvSpPr>
            <a:spLocks noGrp="1" noChangeArrowheads="1"/>
          </p:cNvSpPr>
          <p:nvPr/>
        </p:nvSpPr>
        <p:spPr bwMode="auto">
          <a:xfrm>
            <a:off x="36513" y="693738"/>
            <a:ext cx="5761037" cy="5615582"/>
          </a:xfrm>
          <a:prstGeom prst="rect">
            <a:avLst/>
          </a:prstGeom>
          <a:noFill/>
          <a:ln w="9525">
            <a:noFill/>
            <a:miter lim="800000"/>
            <a:headEnd/>
            <a:tailEnd/>
          </a:ln>
          <a:effectLst/>
        </p:spPr>
        <p:txBody>
          <a:bodyPr/>
          <a:lstStyle/>
          <a:p>
            <a:pPr marL="342900" indent="-342900">
              <a:spcBef>
                <a:spcPct val="20000"/>
              </a:spcBef>
              <a:buFontTx/>
              <a:buNone/>
            </a:pPr>
            <a:endParaRPr lang="sr-Latn-CS" altLang="en-US" b="1" dirty="0">
              <a:latin typeface="Book Antiqua" pitchFamily="18" charset="0"/>
              <a:ea typeface="Book Antiqua" pitchFamily="18" charset="0"/>
              <a:cs typeface="Book Antiqua" pitchFamily="18" charset="0"/>
            </a:endParaRPr>
          </a:p>
          <a:p>
            <a:pPr marL="342900" indent="-342900">
              <a:spcBef>
                <a:spcPct val="20000"/>
              </a:spcBef>
              <a:buFontTx/>
              <a:buNone/>
            </a:pPr>
            <a:endParaRPr lang="en-US" altLang="en-US" dirty="0">
              <a:latin typeface="Book Antiqua" pitchFamily="18" charset="0"/>
              <a:ea typeface="Book Antiqua" pitchFamily="18" charset="0"/>
              <a:cs typeface="Book Antiqua" pitchFamily="18" charset="0"/>
            </a:endParaRPr>
          </a:p>
          <a:p>
            <a:pPr marL="342900" indent="-342900">
              <a:spcBef>
                <a:spcPct val="20000"/>
              </a:spcBef>
              <a:buFontTx/>
              <a:buNone/>
            </a:pPr>
            <a:endParaRPr lang="en-US" altLang="en-US" sz="1000" dirty="0">
              <a:latin typeface="Book Antiqua" pitchFamily="18" charset="0"/>
              <a:ea typeface="Book Antiqua" pitchFamily="18" charset="0"/>
              <a:cs typeface="Book Antiqua" pitchFamily="18" charset="0"/>
            </a:endParaRPr>
          </a:p>
          <a:p>
            <a:pPr marL="342900" indent="-342900">
              <a:spcBef>
                <a:spcPct val="20000"/>
              </a:spcBef>
              <a:buFontTx/>
              <a:buNone/>
            </a:pPr>
            <a:r>
              <a:rPr lang="en-GB" altLang="en-US" sz="2000" b="1" dirty="0">
                <a:latin typeface="Book Antiqua" pitchFamily="18" charset="0"/>
                <a:ea typeface="Book Antiqua" pitchFamily="18" charset="0"/>
                <a:cs typeface="Book Antiqua" pitchFamily="18" charset="0"/>
              </a:rPr>
              <a:t>	- a. coronaria </a:t>
            </a:r>
            <a:r>
              <a:rPr lang="en-GB" altLang="en-US" sz="2000" b="1" dirty="0" err="1">
                <a:latin typeface="Book Antiqua" pitchFamily="18" charset="0"/>
                <a:ea typeface="Book Antiqua" pitchFamily="18" charset="0"/>
                <a:cs typeface="Book Antiqua" pitchFamily="18" charset="0"/>
              </a:rPr>
              <a:t>dextra</a:t>
            </a:r>
            <a:br>
              <a:rPr lang="en-GB" altLang="en-US" sz="2000" b="1" dirty="0">
                <a:latin typeface="Book Antiqua" pitchFamily="18" charset="0"/>
                <a:ea typeface="Book Antiqua" pitchFamily="18" charset="0"/>
                <a:cs typeface="Book Antiqua" pitchFamily="18" charset="0"/>
              </a:rPr>
            </a:br>
            <a:r>
              <a:rPr lang="en-GB" altLang="en-US" sz="2000" b="1" dirty="0">
                <a:latin typeface="Book Antiqua" pitchFamily="18" charset="0"/>
                <a:ea typeface="Book Antiqua" pitchFamily="18" charset="0"/>
                <a:cs typeface="Book Antiqua" pitchFamily="18" charset="0"/>
              </a:rPr>
              <a:t>  (right coronary artery)</a:t>
            </a:r>
          </a:p>
          <a:p>
            <a:pPr marL="342900" indent="-342900">
              <a:spcBef>
                <a:spcPct val="20000"/>
              </a:spcBef>
              <a:buFontTx/>
              <a:buNone/>
            </a:pPr>
            <a:endParaRPr lang="en-GB" altLang="en-US" sz="2000" b="1" dirty="0">
              <a:latin typeface="Book Antiqua" pitchFamily="18" charset="0"/>
              <a:ea typeface="Book Antiqua" pitchFamily="18" charset="0"/>
              <a:cs typeface="Book Antiqua" pitchFamily="18" charset="0"/>
            </a:endParaRPr>
          </a:p>
          <a:p>
            <a:pPr marL="342900" indent="-342900">
              <a:spcBef>
                <a:spcPct val="20000"/>
              </a:spcBef>
            </a:pPr>
            <a:r>
              <a:rPr lang="en-GB" altLang="en-US" sz="2000" b="1" dirty="0">
                <a:latin typeface="Book Antiqua" pitchFamily="18" charset="0"/>
                <a:ea typeface="Book Antiqua" pitchFamily="18" charset="0"/>
                <a:cs typeface="Book Antiqua" pitchFamily="18" charset="0"/>
              </a:rPr>
              <a:t>	- a. </a:t>
            </a:r>
            <a:r>
              <a:rPr lang="en-GB" altLang="en-US" sz="2000" b="1" dirty="0" err="1">
                <a:latin typeface="Book Antiqua" pitchFamily="18" charset="0"/>
                <a:ea typeface="Book Antiqua" pitchFamily="18" charset="0"/>
                <a:cs typeface="Book Antiqua" pitchFamily="18" charset="0"/>
              </a:rPr>
              <a:t>coronaria</a:t>
            </a:r>
            <a:r>
              <a:rPr lang="en-GB" altLang="en-US" sz="2000" b="1" dirty="0">
                <a:latin typeface="Book Antiqua" pitchFamily="18" charset="0"/>
                <a:ea typeface="Book Antiqua" pitchFamily="18" charset="0"/>
                <a:cs typeface="Book Antiqua" pitchFamily="18" charset="0"/>
              </a:rPr>
              <a:t> </a:t>
            </a:r>
            <a:r>
              <a:rPr lang="en-GB" altLang="en-US" sz="2000" b="1" dirty="0" err="1">
                <a:latin typeface="Book Antiqua" pitchFamily="18" charset="0"/>
                <a:ea typeface="Book Antiqua" pitchFamily="18" charset="0"/>
                <a:cs typeface="Book Antiqua" pitchFamily="18" charset="0"/>
              </a:rPr>
              <a:t>sinistra</a:t>
            </a:r>
            <a:br>
              <a:rPr lang="en-GB" altLang="en-US" sz="2000" b="1" dirty="0">
                <a:latin typeface="Book Antiqua" pitchFamily="18" charset="0"/>
                <a:ea typeface="Book Antiqua" pitchFamily="18" charset="0"/>
                <a:cs typeface="Book Antiqua" pitchFamily="18" charset="0"/>
              </a:rPr>
            </a:br>
            <a:r>
              <a:rPr lang="en-GB" altLang="en-US" sz="2000" b="1" dirty="0">
                <a:latin typeface="Book Antiqua" pitchFamily="18" charset="0"/>
                <a:ea typeface="Book Antiqua" pitchFamily="18" charset="0"/>
                <a:cs typeface="Book Antiqua" pitchFamily="18" charset="0"/>
              </a:rPr>
              <a:t>    (left coronary artery)</a:t>
            </a:r>
          </a:p>
          <a:p>
            <a:pPr marL="342900" indent="-342900">
              <a:spcBef>
                <a:spcPct val="20000"/>
              </a:spcBef>
              <a:buFontTx/>
              <a:buNone/>
            </a:pPr>
            <a:endParaRPr lang="en-GB" altLang="en-US" dirty="0">
              <a:latin typeface="Book Antiqua" pitchFamily="18" charset="0"/>
              <a:ea typeface="Book Antiqua" pitchFamily="18" charset="0"/>
              <a:cs typeface="Book Antiqua" pitchFamily="18" charset="0"/>
            </a:endParaRPr>
          </a:p>
          <a:p>
            <a:pPr marL="342900" indent="-342900">
              <a:spcBef>
                <a:spcPct val="20000"/>
              </a:spcBef>
              <a:buFontTx/>
              <a:buNone/>
            </a:pPr>
            <a:r>
              <a:rPr lang="en-GB" altLang="en-US" dirty="0">
                <a:latin typeface="Book Antiqua" pitchFamily="18" charset="0"/>
                <a:ea typeface="Book Antiqua" pitchFamily="18" charset="0"/>
                <a:cs typeface="Book Antiqua" pitchFamily="18" charset="0"/>
              </a:rPr>
              <a:t>* </a:t>
            </a:r>
            <a:r>
              <a:rPr lang="en-US" altLang="en-US" dirty="0">
                <a:latin typeface="Book Antiqua" pitchFamily="18" charset="0"/>
                <a:ea typeface="Book Antiqua" pitchFamily="18" charset="0"/>
                <a:cs typeface="Book Antiqua" pitchFamily="18" charset="0"/>
              </a:rPr>
              <a:t>branches of initial, dilated part</a:t>
            </a:r>
          </a:p>
          <a:p>
            <a:pPr marL="342900" indent="-342900">
              <a:spcBef>
                <a:spcPct val="20000"/>
              </a:spcBef>
              <a:buFontTx/>
              <a:buNone/>
            </a:pPr>
            <a:r>
              <a:rPr lang="en-US" altLang="en-US" dirty="0">
                <a:latin typeface="Book Antiqua" pitchFamily="18" charset="0"/>
                <a:ea typeface="Book Antiqua" pitchFamily="18" charset="0"/>
                <a:cs typeface="Book Antiqua" pitchFamily="18" charset="0"/>
              </a:rPr>
              <a:t>  of</a:t>
            </a:r>
            <a:r>
              <a:rPr lang="en-GB" altLang="en-US" dirty="0">
                <a:latin typeface="Book Antiqua" pitchFamily="18" charset="0"/>
                <a:ea typeface="Book Antiqua" pitchFamily="18" charset="0"/>
                <a:cs typeface="Book Antiqua" pitchFamily="18" charset="0"/>
              </a:rPr>
              <a:t> ascending aorta (bulbus aortae </a:t>
            </a:r>
            <a:r>
              <a:rPr lang="en-GB" altLang="en-US" dirty="0" err="1">
                <a:latin typeface="Book Antiqua" pitchFamily="18" charset="0"/>
                <a:ea typeface="Book Antiqua" pitchFamily="18" charset="0"/>
                <a:cs typeface="Book Antiqua" pitchFamily="18" charset="0"/>
              </a:rPr>
              <a:t>ascendens</a:t>
            </a:r>
            <a:r>
              <a:rPr lang="en-GB" altLang="en-US"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dirty="0">
                <a:latin typeface="Book Antiqua" pitchFamily="18" charset="0"/>
                <a:ea typeface="Book Antiqua" pitchFamily="18" charset="0"/>
                <a:cs typeface="Book Antiqua" pitchFamily="18" charset="0"/>
              </a:rPr>
              <a:t>-  origin from sinus aortae -</a:t>
            </a:r>
            <a:r>
              <a:rPr lang="en-GB" altLang="en-US" dirty="0" err="1">
                <a:latin typeface="Book Antiqua" pitchFamily="18" charset="0"/>
                <a:ea typeface="Book Antiqua" pitchFamily="18" charset="0"/>
                <a:cs typeface="Book Antiqua" pitchFamily="18" charset="0"/>
              </a:rPr>
              <a:t>Valsalve</a:t>
            </a:r>
            <a:br>
              <a:rPr lang="en-GB" altLang="en-US" dirty="0">
                <a:latin typeface="Book Antiqua" pitchFamily="18" charset="0"/>
                <a:ea typeface="Book Antiqua" pitchFamily="18" charset="0"/>
                <a:cs typeface="Book Antiqua" pitchFamily="18" charset="0"/>
              </a:rPr>
            </a:br>
            <a:br>
              <a:rPr lang="en-GB" altLang="en-US" dirty="0">
                <a:latin typeface="Book Antiqua" pitchFamily="18" charset="0"/>
                <a:ea typeface="Book Antiqua" pitchFamily="18" charset="0"/>
                <a:cs typeface="Book Antiqua" pitchFamily="18" charset="0"/>
              </a:rPr>
            </a:br>
            <a:br>
              <a:rPr lang="en-GB" altLang="en-US" dirty="0">
                <a:latin typeface="Book Antiqua" pitchFamily="18" charset="0"/>
                <a:ea typeface="Book Antiqua" pitchFamily="18" charset="0"/>
                <a:cs typeface="Book Antiqua" pitchFamily="18" charset="0"/>
              </a:rPr>
            </a:br>
            <a:endParaRPr lang="sr-Latn-CS" altLang="en-US" sz="1600" dirty="0">
              <a:solidFill>
                <a:schemeClr val="hlink"/>
              </a:solidFill>
              <a:latin typeface="Book Antiqua" pitchFamily="18" charset="0"/>
              <a:ea typeface="Book Antiqua" pitchFamily="18" charset="0"/>
              <a:cs typeface="Book Antiqua" pitchFamily="18" charset="0"/>
            </a:endParaRPr>
          </a:p>
        </p:txBody>
      </p:sp>
      <p:pic>
        <p:nvPicPr>
          <p:cNvPr id="2" name="Picture 98">
            <a:extLst>
              <a:ext uri="{FF2B5EF4-FFF2-40B4-BE49-F238E27FC236}">
                <a16:creationId xmlns:a16="http://schemas.microsoft.com/office/drawing/2014/main" id="{A543D52A-0557-86CF-DD05-F2BC25EE2B4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8271" t="61700" r="2650" b="7681"/>
          <a:stretch/>
        </p:blipFill>
        <p:spPr bwMode="auto">
          <a:xfrm>
            <a:off x="179512" y="4705465"/>
            <a:ext cx="4287962"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371285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a:lum bright="-24000" contrast="42000"/>
            <a:extLst>
              <a:ext uri="{28A0092B-C50C-407E-A947-70E740481C1C}">
                <a14:useLocalDpi xmlns:a14="http://schemas.microsoft.com/office/drawing/2010/main" val="0"/>
              </a:ext>
            </a:extLst>
          </a:blip>
          <a:srcRect l="28716" t="27953" r="26057" b="7333"/>
          <a:stretch>
            <a:fillRect/>
          </a:stretch>
        </p:blipFill>
        <p:spPr bwMode="auto">
          <a:xfrm>
            <a:off x="3707904" y="2680369"/>
            <a:ext cx="2278063"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6" name="Rectangle 2"/>
          <p:cNvSpPr>
            <a:spLocks noGrp="1" noChangeArrowheads="1"/>
          </p:cNvSpPr>
          <p:nvPr>
            <p:ph type="title" idx="4294967295"/>
          </p:nvPr>
        </p:nvSpPr>
        <p:spPr>
          <a:xfrm>
            <a:off x="35496" y="188640"/>
            <a:ext cx="5759871" cy="561975"/>
          </a:xfrm>
        </p:spPr>
        <p:txBody>
          <a:bodyPr/>
          <a:lstStyle/>
          <a:p>
            <a:pPr eaLnBrk="1" hangingPunct="1"/>
            <a:r>
              <a:rPr lang="en-GB"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ARTERIAL VASCULATURE OF THE HEART</a:t>
            </a:r>
            <a:b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br>
            <a:r>
              <a:rPr lang="en-GB"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coronary arteries </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t>
            </a:r>
            <a:r>
              <a:rPr lang="sr-Cyrl-CS" altLang="en-US" sz="2000" b="1" dirty="0" err="1">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аа</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dirty="0" err="1">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coronariae</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t>
            </a:r>
            <a:endParaRPr lang="en-US" sz="20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57347" name="Rectangle 3"/>
          <p:cNvSpPr>
            <a:spLocks noGrp="1" noChangeArrowheads="1"/>
          </p:cNvSpPr>
          <p:nvPr>
            <p:ph type="body" sz="half" idx="4294967295"/>
          </p:nvPr>
        </p:nvSpPr>
        <p:spPr>
          <a:xfrm>
            <a:off x="45815" y="908497"/>
            <a:ext cx="5940152" cy="5805487"/>
          </a:xfrm>
        </p:spPr>
        <p:txBody>
          <a:bodyPr/>
          <a:lstStyle/>
          <a:p>
            <a:pPr eaLnBrk="1" hangingPunct="1"/>
            <a:r>
              <a:rPr lang="en-GB" altLang="en-US" sz="2200" b="1" dirty="0">
                <a:latin typeface="Book Antiqua" panose="02040602050305030304" pitchFamily="18" charset="0"/>
              </a:rPr>
              <a:t>left coronary artery (</a:t>
            </a:r>
            <a:r>
              <a:rPr lang="sr-Latn-CS" altLang="en-US" sz="2200" b="1" dirty="0">
                <a:latin typeface="Book Antiqua" panose="02040602050305030304" pitchFamily="18" charset="0"/>
              </a:rPr>
              <a:t>a. </a:t>
            </a:r>
            <a:r>
              <a:rPr lang="sr-Latn-CS" altLang="en-US" sz="2200" b="1" dirty="0" err="1">
                <a:latin typeface="Book Antiqua" panose="02040602050305030304" pitchFamily="18" charset="0"/>
              </a:rPr>
              <a:t>coronaria</a:t>
            </a:r>
            <a:r>
              <a:rPr lang="sr-Latn-CS" altLang="en-US" sz="2200" b="1" dirty="0">
                <a:latin typeface="Book Antiqua" panose="02040602050305030304" pitchFamily="18" charset="0"/>
              </a:rPr>
              <a:t> </a:t>
            </a:r>
            <a:r>
              <a:rPr lang="sr-Latn-CS" altLang="en-US" sz="2200" b="1" dirty="0" err="1">
                <a:latin typeface="Book Antiqua" panose="02040602050305030304" pitchFamily="18" charset="0"/>
              </a:rPr>
              <a:t>sinistra</a:t>
            </a:r>
            <a:r>
              <a:rPr lang="en-GB" altLang="en-US" sz="2200" b="1" dirty="0">
                <a:latin typeface="Book Antiqua" panose="02040602050305030304" pitchFamily="18" charset="0"/>
              </a:rPr>
              <a:t>)</a:t>
            </a:r>
            <a:r>
              <a:rPr lang="sr-Latn-CS" altLang="en-US" sz="2200" b="1" dirty="0">
                <a:latin typeface="Book Antiqua" panose="02040602050305030304" pitchFamily="18" charset="0"/>
              </a:rPr>
              <a:t>:</a:t>
            </a:r>
          </a:p>
          <a:p>
            <a:pPr eaLnBrk="1" hangingPunct="1">
              <a:buFontTx/>
              <a:buNone/>
            </a:pPr>
            <a:endParaRPr lang="en-GB" sz="1000" dirty="0">
              <a:latin typeface="Book Antiqua" panose="02040602050305030304" pitchFamily="18" charset="0"/>
            </a:endParaRPr>
          </a:p>
          <a:p>
            <a:pPr eaLnBrk="1" hangingPunct="1">
              <a:buFontTx/>
              <a:buNone/>
            </a:pPr>
            <a:r>
              <a:rPr lang="en-GB" sz="1600" dirty="0">
                <a:latin typeface="Book Antiqua" panose="02040602050305030304" pitchFamily="18" charset="0"/>
              </a:rPr>
              <a:t>- passes between the left auricle and the left side of the</a:t>
            </a:r>
          </a:p>
          <a:p>
            <a:pPr eaLnBrk="1" hangingPunct="1">
              <a:buFontTx/>
              <a:buNone/>
            </a:pPr>
            <a:r>
              <a:rPr lang="en-GB" sz="1600" dirty="0">
                <a:latin typeface="Book Antiqua" panose="02040602050305030304" pitchFamily="18" charset="0"/>
              </a:rPr>
              <a:t>  pulmonary trunk, and runs in the coronary sulcus</a:t>
            </a:r>
          </a:p>
          <a:p>
            <a:pPr eaLnBrk="1" hangingPunct="1">
              <a:buFontTx/>
              <a:buNone/>
            </a:pPr>
            <a:endParaRPr lang="sr-Latn-CS" altLang="en-US" sz="1600" b="1" dirty="0">
              <a:latin typeface="Book Antiqua" panose="02040602050305030304" pitchFamily="18" charset="0"/>
            </a:endParaRPr>
          </a:p>
          <a:p>
            <a:pPr eaLnBrk="1" hangingPunct="1">
              <a:spcBef>
                <a:spcPts val="200"/>
              </a:spcBef>
              <a:buFontTx/>
              <a:buNone/>
            </a:pPr>
            <a:r>
              <a:rPr lang="sr-Latn-CS" altLang="en-US" sz="2000" b="1" dirty="0">
                <a:solidFill>
                  <a:schemeClr val="hlink"/>
                </a:solidFill>
                <a:latin typeface="Book Antiqua" panose="02040602050305030304" pitchFamily="18" charset="0"/>
              </a:rPr>
              <a:t>1</a:t>
            </a:r>
            <a:r>
              <a:rPr lang="sr-Latn-CS" altLang="en-US" sz="1800" b="1" dirty="0">
                <a:solidFill>
                  <a:schemeClr val="hlink"/>
                </a:solidFill>
                <a:latin typeface="Book Antiqua" panose="02040602050305030304" pitchFamily="18" charset="0"/>
              </a:rPr>
              <a:t>) r. interventricularis anterior</a:t>
            </a:r>
          </a:p>
          <a:p>
            <a:pPr eaLnBrk="1" hangingPunct="1">
              <a:spcBef>
                <a:spcPts val="200"/>
              </a:spcBef>
              <a:buFontTx/>
              <a:buNone/>
            </a:pPr>
            <a:endParaRPr lang="sr-Latn-CS" altLang="en-US" sz="1800" b="1" dirty="0">
              <a:solidFill>
                <a:schemeClr val="hlink"/>
              </a:solidFill>
              <a:latin typeface="Book Antiqua" panose="02040602050305030304" pitchFamily="18" charset="0"/>
            </a:endParaRPr>
          </a:p>
          <a:p>
            <a:pPr eaLnBrk="1" hangingPunct="1">
              <a:spcBef>
                <a:spcPts val="200"/>
              </a:spcBef>
              <a:buFontTx/>
              <a:buNone/>
            </a:pPr>
            <a:r>
              <a:rPr lang="en-GB" altLang="en-US" sz="1800" b="1" dirty="0">
                <a:solidFill>
                  <a:schemeClr val="hlink"/>
                </a:solidFill>
                <a:latin typeface="Book Antiqua" panose="02040602050305030304" pitchFamily="18" charset="0"/>
              </a:rPr>
              <a:t>-</a:t>
            </a:r>
            <a:r>
              <a:rPr lang="sr-Latn-CS" altLang="en-US" sz="1800" b="1" dirty="0">
                <a:solidFill>
                  <a:schemeClr val="hlink"/>
                </a:solidFill>
                <a:latin typeface="Book Antiqua" panose="02040602050305030304" pitchFamily="18" charset="0"/>
              </a:rPr>
              <a:t> r. coni arteriosi</a:t>
            </a:r>
          </a:p>
          <a:p>
            <a:pPr eaLnBrk="1" hangingPunct="1">
              <a:spcBef>
                <a:spcPts val="200"/>
              </a:spcBef>
              <a:buFontTx/>
              <a:buNone/>
            </a:pPr>
            <a:endParaRPr lang="sr-Latn-CS" altLang="en-US" sz="1800" b="1" dirty="0">
              <a:solidFill>
                <a:schemeClr val="hlink"/>
              </a:solidFill>
              <a:latin typeface="Book Antiqua" panose="02040602050305030304" pitchFamily="18" charset="0"/>
            </a:endParaRPr>
          </a:p>
          <a:p>
            <a:pPr eaLnBrk="1" hangingPunct="1">
              <a:spcBef>
                <a:spcPts val="200"/>
              </a:spcBef>
              <a:buFontTx/>
              <a:buNone/>
            </a:pPr>
            <a:r>
              <a:rPr lang="en-GB" altLang="en-US" sz="1800" b="1" dirty="0">
                <a:solidFill>
                  <a:schemeClr val="hlink"/>
                </a:solidFill>
                <a:latin typeface="Book Antiqua" panose="02040602050305030304" pitchFamily="18" charset="0"/>
              </a:rPr>
              <a:t>-</a:t>
            </a:r>
            <a:r>
              <a:rPr lang="sr-Latn-CS" altLang="en-US" sz="1800" b="1" dirty="0">
                <a:solidFill>
                  <a:schemeClr val="hlink"/>
                </a:solidFill>
                <a:latin typeface="Book Antiqua" panose="02040602050305030304" pitchFamily="18" charset="0"/>
              </a:rPr>
              <a:t> r. </a:t>
            </a:r>
            <a:r>
              <a:rPr lang="sr-Latn-CS" altLang="en-US" sz="1800" b="1" dirty="0" err="1">
                <a:solidFill>
                  <a:schemeClr val="hlink"/>
                </a:solidFill>
                <a:latin typeface="Book Antiqua" panose="02040602050305030304" pitchFamily="18" charset="0"/>
              </a:rPr>
              <a:t>lateralis</a:t>
            </a:r>
            <a:r>
              <a:rPr lang="en-GB" altLang="en-US" sz="1800" b="1" dirty="0">
                <a:solidFill>
                  <a:schemeClr val="hlink"/>
                </a:solidFill>
                <a:latin typeface="Book Antiqua" panose="02040602050305030304" pitchFamily="18" charset="0"/>
              </a:rPr>
              <a:t> (</a:t>
            </a:r>
            <a:r>
              <a:rPr lang="en-GB" altLang="en-US" sz="1800" b="1" dirty="0" err="1">
                <a:solidFill>
                  <a:schemeClr val="hlink"/>
                </a:solidFill>
                <a:latin typeface="Book Antiqua" panose="02040602050305030304" pitchFamily="18" charset="0"/>
              </a:rPr>
              <a:t>diagonalis</a:t>
            </a:r>
            <a:r>
              <a:rPr lang="en-GB" altLang="en-US" sz="1800" b="1" dirty="0">
                <a:solidFill>
                  <a:schemeClr val="hlink"/>
                </a:solidFill>
                <a:latin typeface="Book Antiqua" panose="02040602050305030304" pitchFamily="18" charset="0"/>
              </a:rPr>
              <a:t>)</a:t>
            </a:r>
            <a:endParaRPr lang="sr-Latn-CS" altLang="en-US" sz="1800" b="1" dirty="0">
              <a:solidFill>
                <a:schemeClr val="hlink"/>
              </a:solidFill>
              <a:latin typeface="Book Antiqua" panose="02040602050305030304" pitchFamily="18" charset="0"/>
            </a:endParaRPr>
          </a:p>
          <a:p>
            <a:pPr eaLnBrk="1" hangingPunct="1">
              <a:spcBef>
                <a:spcPts val="200"/>
              </a:spcBef>
              <a:buFontTx/>
              <a:buNone/>
            </a:pPr>
            <a:endParaRPr lang="sr-Latn-CS" altLang="en-US" sz="1800" b="1" dirty="0">
              <a:solidFill>
                <a:schemeClr val="hlink"/>
              </a:solidFill>
              <a:latin typeface="Book Antiqua" panose="02040602050305030304" pitchFamily="18" charset="0"/>
            </a:endParaRPr>
          </a:p>
          <a:p>
            <a:pPr eaLnBrk="1" hangingPunct="1">
              <a:spcBef>
                <a:spcPts val="200"/>
              </a:spcBef>
              <a:buFontTx/>
              <a:buNone/>
            </a:pPr>
            <a:r>
              <a:rPr lang="en-GB"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rr</a:t>
            </a:r>
            <a:r>
              <a:rPr lang="sr-Latn-CS" altLang="en-US" sz="1800" b="1" dirty="0">
                <a:solidFill>
                  <a:schemeClr val="hlink"/>
                </a:solidFill>
                <a:latin typeface="Book Antiqua" panose="02040602050305030304" pitchFamily="18" charset="0"/>
              </a:rPr>
              <a:t>. interventriculares septales</a:t>
            </a:r>
          </a:p>
          <a:p>
            <a:pPr eaLnBrk="1" hangingPunct="1">
              <a:spcBef>
                <a:spcPts val="200"/>
              </a:spcBef>
              <a:buFontTx/>
              <a:buNone/>
            </a:pPr>
            <a:endParaRPr lang="sr-Latn-CS" altLang="en-US" sz="1800" b="1" dirty="0">
              <a:solidFill>
                <a:schemeClr val="hlink"/>
              </a:solidFill>
              <a:latin typeface="Book Antiqua" panose="02040602050305030304" pitchFamily="18" charset="0"/>
            </a:endParaRPr>
          </a:p>
          <a:p>
            <a:pPr eaLnBrk="1" hangingPunct="1">
              <a:spcBef>
                <a:spcPts val="200"/>
              </a:spcBef>
              <a:buFontTx/>
              <a:buNone/>
            </a:pPr>
            <a:r>
              <a:rPr lang="en-GB" altLang="en-US" sz="1800" b="1" dirty="0">
                <a:solidFill>
                  <a:schemeClr val="hlink"/>
                </a:solidFill>
                <a:latin typeface="Book Antiqua" panose="02040602050305030304" pitchFamily="18" charset="0"/>
              </a:rPr>
              <a:t>2</a:t>
            </a:r>
            <a:r>
              <a:rPr lang="sr-Latn-CS" altLang="en-US" sz="1800" b="1" dirty="0">
                <a:solidFill>
                  <a:schemeClr val="hlink"/>
                </a:solidFill>
                <a:latin typeface="Book Antiqua" panose="02040602050305030304" pitchFamily="18" charset="0"/>
              </a:rPr>
              <a:t>) r. circumflexus</a:t>
            </a:r>
          </a:p>
          <a:p>
            <a:pPr eaLnBrk="1" hangingPunct="1">
              <a:buFontTx/>
              <a:buNone/>
            </a:pPr>
            <a:r>
              <a:rPr lang="sr-Latn-CS" altLang="en-US" sz="1800" b="1" dirty="0">
                <a:solidFill>
                  <a:schemeClr val="hlink"/>
                </a:solidFill>
                <a:latin typeface="Book Antiqua" panose="02040602050305030304" pitchFamily="18" charset="0"/>
              </a:rPr>
              <a:t>	- r. marginalis sinister</a:t>
            </a:r>
          </a:p>
          <a:p>
            <a:pPr eaLnBrk="1" hangingPunct="1">
              <a:buFontTx/>
              <a:buNone/>
            </a:pPr>
            <a:r>
              <a:rPr lang="sr-Latn-CS" altLang="en-US" sz="1800" b="1" dirty="0">
                <a:solidFill>
                  <a:schemeClr val="hlink"/>
                </a:solidFill>
                <a:latin typeface="Book Antiqua" panose="02040602050305030304" pitchFamily="18" charset="0"/>
              </a:rPr>
              <a:t>	- r. posterior ventriculi sinistri</a:t>
            </a:r>
          </a:p>
          <a:p>
            <a:pPr eaLnBrk="1" hangingPunct="1">
              <a:buFontTx/>
              <a:buNone/>
            </a:pPr>
            <a:r>
              <a:rPr lang="en-GB" altLang="en-US" sz="1800" b="1" dirty="0">
                <a:solidFill>
                  <a:schemeClr val="hlink"/>
                </a:solidFill>
                <a:latin typeface="Book Antiqua" panose="02040602050305030304" pitchFamily="18" charset="0"/>
              </a:rPr>
              <a:t>          </a:t>
            </a:r>
            <a:r>
              <a:rPr lang="sr-Latn-CS" altLang="en-US" sz="1800" b="1" dirty="0">
                <a:solidFill>
                  <a:schemeClr val="hlink"/>
                </a:solidFill>
                <a:latin typeface="Book Antiqua" panose="02040602050305030304" pitchFamily="18" charset="0"/>
              </a:rPr>
              <a:t>(</a:t>
            </a:r>
            <a:r>
              <a:rPr lang="en-GB" altLang="en-US" sz="1800" b="1" dirty="0">
                <a:solidFill>
                  <a:schemeClr val="hlink"/>
                </a:solidFill>
                <a:latin typeface="Book Antiqua" panose="02040602050305030304" pitchFamily="18" charset="0"/>
              </a:rPr>
              <a:t>occasionally gives rise to branches for </a:t>
            </a:r>
            <a:r>
              <a:rPr lang="sr-Latn-CS" altLang="en-US" sz="1800" b="1" dirty="0">
                <a:solidFill>
                  <a:schemeClr val="hlink"/>
                </a:solidFill>
                <a:latin typeface="Book Antiqua" panose="02040602050305030304" pitchFamily="18" charset="0"/>
              </a:rPr>
              <a:t>SA </a:t>
            </a:r>
            <a:r>
              <a:rPr lang="en-GB" altLang="en-US" sz="1800" b="1" dirty="0">
                <a:solidFill>
                  <a:schemeClr val="hlink"/>
                </a:solidFill>
                <a:latin typeface="Book Antiqua" panose="02040602050305030304" pitchFamily="18" charset="0"/>
              </a:rPr>
              <a:t>and</a:t>
            </a:r>
            <a:br>
              <a:rPr lang="en-GB" altLang="en-US" sz="1800" b="1" dirty="0">
                <a:solidFill>
                  <a:schemeClr val="hlink"/>
                </a:solidFill>
                <a:latin typeface="Book Antiqua" panose="02040602050305030304" pitchFamily="18" charset="0"/>
              </a:rPr>
            </a:br>
            <a:r>
              <a:rPr lang="en-GB" altLang="en-US" sz="1800" b="1" dirty="0">
                <a:solidFill>
                  <a:schemeClr val="hlink"/>
                </a:solidFill>
                <a:latin typeface="Book Antiqua" panose="02040602050305030304" pitchFamily="18" charset="0"/>
              </a:rPr>
              <a:t>     </a:t>
            </a:r>
            <a:r>
              <a:rPr lang="sr-Latn-CS" altLang="en-US" sz="1800" b="1" dirty="0">
                <a:solidFill>
                  <a:schemeClr val="hlink"/>
                </a:solidFill>
                <a:latin typeface="Book Antiqua" panose="02040602050305030304" pitchFamily="18" charset="0"/>
              </a:rPr>
              <a:t>AV </a:t>
            </a:r>
            <a:r>
              <a:rPr lang="en-GB" altLang="en-US" sz="1800" b="1" dirty="0">
                <a:solidFill>
                  <a:schemeClr val="hlink"/>
                </a:solidFill>
                <a:latin typeface="Book Antiqua" panose="02040602050305030304" pitchFamily="18" charset="0"/>
              </a:rPr>
              <a:t>node</a:t>
            </a:r>
            <a:r>
              <a:rPr lang="sr-Latn-CS" altLang="en-US" sz="1800" b="1" dirty="0">
                <a:solidFill>
                  <a:schemeClr val="hlink"/>
                </a:solidFill>
                <a:latin typeface="Book Antiqua" panose="02040602050305030304" pitchFamily="18" charset="0"/>
              </a:rPr>
              <a:t>)</a:t>
            </a:r>
          </a:p>
          <a:p>
            <a:pPr eaLnBrk="1" hangingPunct="1">
              <a:buFontTx/>
              <a:buNone/>
            </a:pPr>
            <a:r>
              <a:rPr lang="sr-Latn-CS" altLang="en-US" sz="1800" b="1" dirty="0">
                <a:solidFill>
                  <a:schemeClr val="hlink"/>
                </a:solidFill>
                <a:latin typeface="Book Antiqua" panose="02040602050305030304" pitchFamily="18" charset="0"/>
              </a:rPr>
              <a:t>	- rr. atriales</a:t>
            </a:r>
            <a:endParaRPr lang="en-US" sz="1800" b="1" dirty="0">
              <a:solidFill>
                <a:schemeClr val="hlink"/>
              </a:solidFill>
              <a:latin typeface="Book Antiqua" panose="02040602050305030304" pitchFamily="18" charset="0"/>
            </a:endParaRPr>
          </a:p>
        </p:txBody>
      </p:sp>
      <p:pic>
        <p:nvPicPr>
          <p:cNvPr id="6" name="Picture 25"/>
          <p:cNvPicPr>
            <a:picLocks noChangeAspect="1" noChangeArrowheads="1"/>
          </p:cNvPicPr>
          <p:nvPr/>
        </p:nvPicPr>
        <p:blipFill rotWithShape="1">
          <a:blip r:embed="rId4">
            <a:extLst>
              <a:ext uri="{28A0092B-C50C-407E-A947-70E740481C1C}">
                <a14:useLocalDpi xmlns:a14="http://schemas.microsoft.com/office/drawing/2010/main" val="0"/>
              </a:ext>
            </a:extLst>
          </a:blip>
          <a:srcRect l="19855" t="5429" r="50323" b="4286"/>
          <a:stretch/>
        </p:blipFill>
        <p:spPr bwMode="auto">
          <a:xfrm>
            <a:off x="5833209" y="404664"/>
            <a:ext cx="3334225" cy="630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7" name="Picture 9" descr="Coronary arteries anatomy"/>
          <p:cNvPicPr>
            <a:picLocks noChangeAspect="1" noChangeArrowheads="1"/>
          </p:cNvPicPr>
          <p:nvPr/>
        </p:nvPicPr>
        <p:blipFill rotWithShape="1">
          <a:blip r:embed="rId2">
            <a:extLst>
              <a:ext uri="{28A0092B-C50C-407E-A947-70E740481C1C}">
                <a14:useLocalDpi xmlns:a14="http://schemas.microsoft.com/office/drawing/2010/main" val="0"/>
              </a:ext>
            </a:extLst>
          </a:blip>
          <a:srcRect t="2729"/>
          <a:stretch/>
        </p:blipFill>
        <p:spPr bwMode="auto">
          <a:xfrm>
            <a:off x="3134416" y="2636912"/>
            <a:ext cx="3237784" cy="2497383"/>
          </a:xfrm>
          <a:prstGeom prst="rect">
            <a:avLst/>
          </a:prstGeom>
          <a:noFill/>
          <a:extLst>
            <a:ext uri="{909E8E84-426E-40DD-AFC4-6F175D3DCCD1}">
              <a14:hiddenFill xmlns:a14="http://schemas.microsoft.com/office/drawing/2010/main">
                <a:solidFill>
                  <a:srgbClr val="FFFFFF"/>
                </a:solidFill>
              </a14:hiddenFill>
            </a:ext>
          </a:extLst>
        </p:spPr>
      </p:pic>
      <p:sp>
        <p:nvSpPr>
          <p:cNvPr id="58370" name="Rectangle 2"/>
          <p:cNvSpPr>
            <a:spLocks noGrp="1" noChangeArrowheads="1"/>
          </p:cNvSpPr>
          <p:nvPr>
            <p:ph type="title" idx="4294967295"/>
          </p:nvPr>
        </p:nvSpPr>
        <p:spPr>
          <a:xfrm>
            <a:off x="359533" y="71470"/>
            <a:ext cx="6120680" cy="562248"/>
          </a:xfrm>
        </p:spPr>
        <p:txBody>
          <a:bodyPr/>
          <a:lstStyle/>
          <a:p>
            <a:pPr eaLnBrk="1" hangingPunct="1"/>
            <a:r>
              <a:rPr lang="en-GB"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ARTERIAL VASCULATURE OF THE HEART</a:t>
            </a:r>
            <a:b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br>
            <a:r>
              <a:rPr lang="en-GB"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coronary arteries </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t>
            </a:r>
            <a:r>
              <a:rPr lang="sr-Cyrl-CS" altLang="en-US" sz="2000" b="1" dirty="0" err="1">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аа</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 </a:t>
            </a:r>
            <a:r>
              <a:rPr lang="sr-Latn-CS" altLang="en-US" sz="2000" b="1" dirty="0" err="1">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coronariae</a:t>
            </a:r>
            <a:r>
              <a:rPr lang="sr-Latn-CS" altLang="en-US" sz="2000" b="1" dirty="0">
                <a:solidFill>
                  <a:schemeClr val="tx1"/>
                </a:solidFill>
                <a:effectLst>
                  <a:outerShdw blurRad="38100" dist="38100" dir="2700000" algn="tl">
                    <a:srgbClr val="C0C0C0"/>
                  </a:outerShdw>
                </a:effectLst>
                <a:latin typeface="Book Antiqua" pitchFamily="18" charset="0"/>
                <a:ea typeface="Book Antiqua" pitchFamily="18" charset="0"/>
                <a:cs typeface="Book Antiqua" pitchFamily="18" charset="0"/>
              </a:rPr>
              <a:t>)</a:t>
            </a:r>
            <a:endParaRPr lang="en-US" sz="2000" b="1" dirty="0">
              <a:solidFill>
                <a:schemeClr val="hlink"/>
              </a:solidFill>
              <a:effectLst>
                <a:outerShdw blurRad="38100" dist="38100" dir="2700000" algn="tl">
                  <a:srgbClr val="000000"/>
                </a:outerShdw>
              </a:effectLst>
            </a:endParaRPr>
          </a:p>
        </p:txBody>
      </p:sp>
      <p:sp>
        <p:nvSpPr>
          <p:cNvPr id="58371" name="Rectangle 3"/>
          <p:cNvSpPr>
            <a:spLocks noGrp="1" noChangeArrowheads="1"/>
          </p:cNvSpPr>
          <p:nvPr>
            <p:ph type="body" sz="half" idx="4294967295"/>
          </p:nvPr>
        </p:nvSpPr>
        <p:spPr>
          <a:xfrm>
            <a:off x="-4648" y="836712"/>
            <a:ext cx="5868144" cy="5805487"/>
          </a:xfrm>
        </p:spPr>
        <p:txBody>
          <a:bodyPr/>
          <a:lstStyle/>
          <a:p>
            <a:pPr eaLnBrk="1" hangingPunct="1">
              <a:lnSpc>
                <a:spcPct val="90000"/>
              </a:lnSpc>
            </a:pPr>
            <a:endParaRPr lang="en-GB" altLang="en-US" sz="2200" b="1" dirty="0">
              <a:latin typeface="Book Antiqua" panose="02040602050305030304" pitchFamily="18" charset="0"/>
            </a:endParaRPr>
          </a:p>
          <a:p>
            <a:pPr eaLnBrk="1" hangingPunct="1">
              <a:lnSpc>
                <a:spcPct val="90000"/>
              </a:lnSpc>
            </a:pPr>
            <a:r>
              <a:rPr lang="en-GB" altLang="en-US" sz="2200" b="1" dirty="0">
                <a:latin typeface="Book Antiqua" panose="02040602050305030304" pitchFamily="18" charset="0"/>
              </a:rPr>
              <a:t>right coronary artery (</a:t>
            </a:r>
            <a:r>
              <a:rPr lang="sr-Latn-CS" altLang="en-US" sz="2200" b="1" dirty="0">
                <a:latin typeface="Book Antiqua" panose="02040602050305030304" pitchFamily="18" charset="0"/>
              </a:rPr>
              <a:t>a. </a:t>
            </a:r>
            <a:r>
              <a:rPr lang="sr-Latn-CS" altLang="en-US" sz="2200" b="1" dirty="0" err="1">
                <a:latin typeface="Book Antiqua" panose="02040602050305030304" pitchFamily="18" charset="0"/>
              </a:rPr>
              <a:t>coronaria</a:t>
            </a:r>
            <a:r>
              <a:rPr lang="sr-Latn-CS" altLang="en-US" sz="2200" b="1" dirty="0">
                <a:latin typeface="Book Antiqua" panose="02040602050305030304" pitchFamily="18" charset="0"/>
              </a:rPr>
              <a:t> </a:t>
            </a:r>
            <a:r>
              <a:rPr lang="sr-Latn-CS" altLang="en-US" sz="2200" b="1" dirty="0" err="1">
                <a:latin typeface="Book Antiqua" panose="02040602050305030304" pitchFamily="18" charset="0"/>
              </a:rPr>
              <a:t>dextra</a:t>
            </a:r>
            <a:r>
              <a:rPr lang="en-GB" altLang="en-US" sz="2200" b="1" dirty="0">
                <a:latin typeface="Book Antiqua" panose="02040602050305030304" pitchFamily="18" charset="0"/>
              </a:rPr>
              <a:t>)</a:t>
            </a:r>
            <a:r>
              <a:rPr lang="sr-Latn-CS" altLang="en-US" sz="2200" b="1" dirty="0">
                <a:latin typeface="Book Antiqua" panose="02040602050305030304" pitchFamily="18" charset="0"/>
              </a:rPr>
              <a:t>:</a:t>
            </a:r>
          </a:p>
          <a:p>
            <a:pPr eaLnBrk="1" hangingPunct="1">
              <a:lnSpc>
                <a:spcPct val="90000"/>
              </a:lnSpc>
              <a:buFontTx/>
              <a:buNone/>
            </a:pPr>
            <a:r>
              <a:rPr lang="en-GB" sz="1800" dirty="0">
                <a:latin typeface="Book Antiqua" panose="02040602050305030304" pitchFamily="18" charset="0"/>
              </a:rPr>
              <a:t> </a:t>
            </a:r>
          </a:p>
          <a:p>
            <a:pPr eaLnBrk="1" hangingPunct="1">
              <a:lnSpc>
                <a:spcPct val="90000"/>
              </a:lnSpc>
              <a:buFontTx/>
              <a:buNone/>
            </a:pPr>
            <a:r>
              <a:rPr lang="en-GB" sz="1800" dirty="0">
                <a:latin typeface="Book Antiqua" panose="02040602050305030304" pitchFamily="18" charset="0"/>
              </a:rPr>
              <a:t> </a:t>
            </a:r>
            <a:r>
              <a:rPr lang="en-GB" sz="1600" dirty="0">
                <a:latin typeface="Book Antiqua" panose="02040602050305030304" pitchFamily="18" charset="0"/>
              </a:rPr>
              <a:t>-passes to the right side of the pulmonary trunk,</a:t>
            </a:r>
          </a:p>
          <a:p>
            <a:pPr eaLnBrk="1" hangingPunct="1">
              <a:lnSpc>
                <a:spcPct val="90000"/>
              </a:lnSpc>
              <a:buFontTx/>
              <a:buNone/>
            </a:pPr>
            <a:r>
              <a:rPr lang="en-GB" sz="1600" dirty="0">
                <a:latin typeface="Book Antiqua" panose="02040602050305030304" pitchFamily="18" charset="0"/>
              </a:rPr>
              <a:t>   running in the coronary sulcus</a:t>
            </a:r>
            <a:endParaRPr lang="en-GB" altLang="en-US" sz="1600" dirty="0">
              <a:latin typeface="Book Antiqua" panose="02040602050305030304" pitchFamily="18" charset="0"/>
            </a:endParaRPr>
          </a:p>
          <a:p>
            <a:pPr eaLnBrk="1" hangingPunct="1">
              <a:lnSpc>
                <a:spcPct val="90000"/>
              </a:lnSpc>
              <a:buFontTx/>
              <a:buNone/>
            </a:pPr>
            <a:endParaRPr lang="en-GB" altLang="en-US" sz="1000" dirty="0">
              <a:latin typeface="Book Antiqua" panose="02040602050305030304" pitchFamily="18" charset="0"/>
            </a:endParaRPr>
          </a:p>
          <a:p>
            <a:pPr eaLnBrk="1" hangingPunct="1">
              <a:lnSpc>
                <a:spcPct val="90000"/>
              </a:lnSpc>
              <a:buFontTx/>
              <a:buNone/>
            </a:pPr>
            <a:endParaRPr lang="sr-Latn-CS" altLang="en-US" sz="1000" dirty="0">
              <a:latin typeface="Book Antiqua" panose="02040602050305030304" pitchFamily="18" charset="0"/>
            </a:endParaRPr>
          </a:p>
          <a:p>
            <a:pPr eaLnBrk="1" hangingPunct="1">
              <a:lnSpc>
                <a:spcPct val="90000"/>
              </a:lnSpc>
              <a:spcBef>
                <a:spcPts val="200"/>
              </a:spcBef>
              <a:buNone/>
            </a:pPr>
            <a:r>
              <a:rPr lang="sr-Latn-CS" altLang="en-US" sz="1800" b="1" dirty="0">
                <a:solidFill>
                  <a:schemeClr val="hlink"/>
                </a:solidFill>
                <a:latin typeface="Book Antiqua" panose="02040602050305030304" pitchFamily="18" charset="0"/>
              </a:rPr>
              <a:t>1) r. nodi sinuatrialis</a:t>
            </a:r>
          </a:p>
          <a:p>
            <a:pPr eaLnBrk="1" hangingPunct="1">
              <a:lnSpc>
                <a:spcPct val="90000"/>
              </a:lnSpc>
              <a:spcBef>
                <a:spcPts val="200"/>
              </a:spcBef>
              <a:buFontTx/>
              <a:buNone/>
            </a:pPr>
            <a:endParaRPr lang="sr-Latn-CS" altLang="en-US" sz="1800" b="1" dirty="0">
              <a:solidFill>
                <a:schemeClr val="hlink"/>
              </a:solidFill>
              <a:latin typeface="Book Antiqua" panose="02040602050305030304" pitchFamily="18" charset="0"/>
            </a:endParaRPr>
          </a:p>
          <a:p>
            <a:pPr eaLnBrk="1" hangingPunct="1">
              <a:lnSpc>
                <a:spcPct val="90000"/>
              </a:lnSpc>
              <a:spcBef>
                <a:spcPts val="200"/>
              </a:spcBef>
              <a:buFontTx/>
              <a:buNone/>
            </a:pPr>
            <a:r>
              <a:rPr lang="sr-Latn-CS" altLang="en-US" sz="1800" b="1" dirty="0">
                <a:solidFill>
                  <a:schemeClr val="hlink"/>
                </a:solidFill>
                <a:latin typeface="Book Antiqua" panose="02040602050305030304" pitchFamily="18" charset="0"/>
              </a:rPr>
              <a:t>2) r. coni arteriosi</a:t>
            </a:r>
            <a:endParaRPr lang="sr-Cyrl-RS" altLang="en-US" sz="1800" b="1" dirty="0">
              <a:solidFill>
                <a:schemeClr val="hlink"/>
              </a:solidFill>
              <a:latin typeface="Book Antiqua" panose="02040602050305030304" pitchFamily="18" charset="0"/>
            </a:endParaRPr>
          </a:p>
          <a:p>
            <a:pPr eaLnBrk="1" hangingPunct="1">
              <a:lnSpc>
                <a:spcPct val="90000"/>
              </a:lnSpc>
              <a:spcBef>
                <a:spcPts val="200"/>
              </a:spcBef>
              <a:buFontTx/>
              <a:buNone/>
            </a:pPr>
            <a:endParaRPr lang="sr-Latn-CS" altLang="en-US" sz="1800" b="1" dirty="0">
              <a:solidFill>
                <a:schemeClr val="hlink"/>
              </a:solidFill>
              <a:latin typeface="Book Antiqua" panose="02040602050305030304" pitchFamily="18" charset="0"/>
            </a:endParaRPr>
          </a:p>
          <a:p>
            <a:pPr eaLnBrk="1" hangingPunct="1">
              <a:lnSpc>
                <a:spcPct val="90000"/>
              </a:lnSpc>
              <a:spcBef>
                <a:spcPts val="200"/>
              </a:spcBef>
              <a:buNone/>
            </a:pPr>
            <a:r>
              <a:rPr lang="sr-Latn-CS" altLang="en-US" sz="1800" b="1" dirty="0">
                <a:solidFill>
                  <a:schemeClr val="hlink"/>
                </a:solidFill>
                <a:latin typeface="Book Antiqua" panose="02040602050305030304" pitchFamily="18" charset="0"/>
              </a:rPr>
              <a:t>3) rr. </a:t>
            </a:r>
            <a:r>
              <a:rPr lang="en-GB" altLang="en-US" sz="1800" b="1" dirty="0">
                <a:solidFill>
                  <a:schemeClr val="hlink"/>
                </a:solidFill>
                <a:latin typeface="Book Antiqua" panose="02040602050305030304" pitchFamily="18" charset="0"/>
              </a:rPr>
              <a:t>a</a:t>
            </a:r>
            <a:r>
              <a:rPr lang="sr-Latn-CS" altLang="en-US" sz="1800" b="1" dirty="0">
                <a:solidFill>
                  <a:schemeClr val="hlink"/>
                </a:solidFill>
                <a:latin typeface="Book Antiqua" panose="02040602050305030304" pitchFamily="18" charset="0"/>
              </a:rPr>
              <a:t>triales</a:t>
            </a:r>
            <a:endParaRPr lang="en-GB" altLang="en-US" sz="1800" b="1" dirty="0">
              <a:solidFill>
                <a:schemeClr val="hlink"/>
              </a:solidFill>
              <a:latin typeface="Book Antiqua" panose="02040602050305030304" pitchFamily="18" charset="0"/>
            </a:endParaRPr>
          </a:p>
          <a:p>
            <a:pPr eaLnBrk="1" hangingPunct="1">
              <a:lnSpc>
                <a:spcPct val="90000"/>
              </a:lnSpc>
              <a:spcBef>
                <a:spcPts val="200"/>
              </a:spcBef>
              <a:buNone/>
            </a:pPr>
            <a:endParaRPr lang="en-US" sz="1800" b="1" dirty="0">
              <a:solidFill>
                <a:schemeClr val="hlink"/>
              </a:solidFill>
              <a:latin typeface="Book Antiqua" panose="02040602050305030304" pitchFamily="18" charset="0"/>
            </a:endParaRPr>
          </a:p>
          <a:p>
            <a:pPr eaLnBrk="1" hangingPunct="1">
              <a:lnSpc>
                <a:spcPct val="90000"/>
              </a:lnSpc>
              <a:spcBef>
                <a:spcPts val="200"/>
              </a:spcBef>
              <a:buNone/>
            </a:pPr>
            <a:r>
              <a:rPr lang="en-US" sz="1800" b="1" dirty="0">
                <a:solidFill>
                  <a:schemeClr val="hlink"/>
                </a:solidFill>
                <a:latin typeface="Book Antiqua" panose="02040602050305030304" pitchFamily="18" charset="0"/>
              </a:rPr>
              <a:t>4) r. anterior ventriculi </a:t>
            </a:r>
            <a:r>
              <a:rPr lang="en-US" sz="1800" b="1" dirty="0" err="1">
                <a:solidFill>
                  <a:schemeClr val="hlink"/>
                </a:solidFill>
                <a:latin typeface="Book Antiqua" panose="02040602050305030304" pitchFamily="18" charset="0"/>
              </a:rPr>
              <a:t>dextri</a:t>
            </a:r>
            <a:endParaRPr lang="en-US" sz="1800" b="1" dirty="0">
              <a:solidFill>
                <a:schemeClr val="hlink"/>
              </a:solidFill>
              <a:latin typeface="Book Antiqua" panose="02040602050305030304" pitchFamily="18" charset="0"/>
            </a:endParaRPr>
          </a:p>
          <a:p>
            <a:pPr eaLnBrk="1" hangingPunct="1">
              <a:lnSpc>
                <a:spcPct val="90000"/>
              </a:lnSpc>
              <a:spcBef>
                <a:spcPts val="200"/>
              </a:spcBef>
              <a:buFontTx/>
              <a:buNone/>
            </a:pPr>
            <a:r>
              <a:rPr lang="en-GB" altLang="en-US" sz="1800" b="1" dirty="0">
                <a:solidFill>
                  <a:schemeClr val="hlink"/>
                </a:solidFill>
                <a:latin typeface="Book Antiqua" panose="02040602050305030304" pitchFamily="18" charset="0"/>
              </a:rPr>
              <a:t>               </a:t>
            </a:r>
            <a:endParaRPr lang="sr-Latn-CS" altLang="en-US" sz="1800" b="1" dirty="0">
              <a:solidFill>
                <a:schemeClr val="hlink"/>
              </a:solidFill>
              <a:latin typeface="Book Antiqua" panose="02040602050305030304" pitchFamily="18" charset="0"/>
            </a:endParaRPr>
          </a:p>
          <a:p>
            <a:pPr eaLnBrk="1" hangingPunct="1">
              <a:lnSpc>
                <a:spcPct val="90000"/>
              </a:lnSpc>
              <a:spcBef>
                <a:spcPts val="200"/>
              </a:spcBef>
              <a:buNone/>
            </a:pPr>
            <a:r>
              <a:rPr lang="en-GB" altLang="en-US" sz="1800" b="1" dirty="0">
                <a:solidFill>
                  <a:schemeClr val="hlink"/>
                </a:solidFill>
                <a:latin typeface="Book Antiqua" panose="02040602050305030304" pitchFamily="18" charset="0"/>
              </a:rPr>
              <a:t>5</a:t>
            </a:r>
            <a:r>
              <a:rPr lang="sr-Latn-CS" altLang="en-US" sz="1800" b="1" dirty="0">
                <a:solidFill>
                  <a:schemeClr val="hlink"/>
                </a:solidFill>
                <a:latin typeface="Book Antiqua" panose="02040602050305030304" pitchFamily="18" charset="0"/>
              </a:rPr>
              <a:t>) r. marginalis dexter</a:t>
            </a:r>
          </a:p>
          <a:p>
            <a:pPr eaLnBrk="1" hangingPunct="1">
              <a:lnSpc>
                <a:spcPct val="90000"/>
              </a:lnSpc>
              <a:spcBef>
                <a:spcPts val="200"/>
              </a:spcBef>
              <a:buFontTx/>
              <a:buNone/>
            </a:pPr>
            <a:endParaRPr lang="sr-Latn-CS" altLang="en-US" sz="1800" b="1" dirty="0">
              <a:solidFill>
                <a:schemeClr val="hlink"/>
              </a:solidFill>
              <a:latin typeface="Book Antiqua" panose="02040602050305030304" pitchFamily="18" charset="0"/>
            </a:endParaRPr>
          </a:p>
          <a:p>
            <a:pPr eaLnBrk="1" hangingPunct="1">
              <a:lnSpc>
                <a:spcPct val="90000"/>
              </a:lnSpc>
              <a:spcBef>
                <a:spcPts val="200"/>
              </a:spcBef>
              <a:buFontTx/>
              <a:buNone/>
            </a:pPr>
            <a:r>
              <a:rPr lang="en-GB" altLang="en-US" sz="1800" b="1" dirty="0">
                <a:solidFill>
                  <a:schemeClr val="hlink"/>
                </a:solidFill>
                <a:latin typeface="Book Antiqua" panose="02040602050305030304" pitchFamily="18" charset="0"/>
              </a:rPr>
              <a:t>6</a:t>
            </a:r>
            <a:r>
              <a:rPr lang="sr-Latn-CS" altLang="en-US" sz="1800" b="1" dirty="0">
                <a:solidFill>
                  <a:schemeClr val="hlink"/>
                </a:solidFill>
                <a:latin typeface="Book Antiqua" panose="02040602050305030304" pitchFamily="18" charset="0"/>
              </a:rPr>
              <a:t>) r. nodi atrioventricularis</a:t>
            </a:r>
          </a:p>
          <a:p>
            <a:pPr eaLnBrk="1" hangingPunct="1">
              <a:lnSpc>
                <a:spcPct val="90000"/>
              </a:lnSpc>
              <a:spcBef>
                <a:spcPts val="200"/>
              </a:spcBef>
              <a:buFontTx/>
              <a:buNone/>
            </a:pPr>
            <a:r>
              <a:rPr lang="sr-Latn-CS" altLang="en-US" sz="1800" b="1" dirty="0">
                <a:solidFill>
                  <a:schemeClr val="hlink"/>
                </a:solidFill>
                <a:latin typeface="Book Antiqua" panose="02040602050305030304" pitchFamily="18" charset="0"/>
              </a:rPr>
              <a:t>		</a:t>
            </a:r>
          </a:p>
          <a:p>
            <a:pPr eaLnBrk="1" hangingPunct="1">
              <a:lnSpc>
                <a:spcPct val="90000"/>
              </a:lnSpc>
              <a:spcBef>
                <a:spcPts val="200"/>
              </a:spcBef>
              <a:buFontTx/>
              <a:buNone/>
            </a:pPr>
            <a:r>
              <a:rPr lang="en-GB" altLang="en-US" sz="1800" b="1" dirty="0">
                <a:solidFill>
                  <a:schemeClr val="hlink"/>
                </a:solidFill>
                <a:latin typeface="Book Antiqua" panose="02040602050305030304" pitchFamily="18" charset="0"/>
              </a:rPr>
              <a:t>7</a:t>
            </a:r>
            <a:r>
              <a:rPr lang="sr-Latn-CS" altLang="en-US" sz="1800" b="1" dirty="0">
                <a:solidFill>
                  <a:schemeClr val="hlink"/>
                </a:solidFill>
                <a:latin typeface="Book Antiqua" panose="02040602050305030304" pitchFamily="18" charset="0"/>
              </a:rPr>
              <a:t>) r. </a:t>
            </a:r>
            <a:r>
              <a:rPr lang="sr-Latn-CS" altLang="en-US" sz="1800" b="1" dirty="0" err="1">
                <a:solidFill>
                  <a:schemeClr val="hlink"/>
                </a:solidFill>
                <a:latin typeface="Book Antiqua" panose="02040602050305030304" pitchFamily="18" charset="0"/>
              </a:rPr>
              <a:t>interventricularis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posterior</a:t>
            </a:r>
            <a:r>
              <a:rPr lang="en-GB" altLang="en-US" sz="1800" b="1" dirty="0">
                <a:solidFill>
                  <a:schemeClr val="hlink"/>
                </a:solidFill>
                <a:latin typeface="Book Antiqua" panose="02040602050305030304" pitchFamily="18" charset="0"/>
              </a:rPr>
              <a:t> (in ~ 67% of people)</a:t>
            </a:r>
            <a:endParaRPr lang="sr-Latn-CS" altLang="en-US" sz="1800" b="1" dirty="0">
              <a:solidFill>
                <a:schemeClr val="hlink"/>
              </a:solidFill>
              <a:latin typeface="Book Antiqua" panose="02040602050305030304" pitchFamily="18" charset="0"/>
            </a:endParaRPr>
          </a:p>
          <a:p>
            <a:pPr eaLnBrk="1" hangingPunct="1">
              <a:lnSpc>
                <a:spcPct val="90000"/>
              </a:lnSpc>
              <a:spcBef>
                <a:spcPts val="200"/>
              </a:spcBef>
              <a:buFontTx/>
              <a:buNone/>
            </a:pPr>
            <a:r>
              <a:rPr lang="sr-Latn-CS" altLang="en-US" sz="1800" b="1" dirty="0">
                <a:solidFill>
                  <a:schemeClr val="hlink"/>
                </a:solidFill>
                <a:latin typeface="Book Antiqua" panose="02040602050305030304" pitchFamily="18" charset="0"/>
              </a:rPr>
              <a:t>	- rr. </a:t>
            </a:r>
            <a:r>
              <a:rPr lang="sr-Latn-CS" altLang="en-US" sz="1800" b="1" dirty="0" err="1">
                <a:solidFill>
                  <a:schemeClr val="hlink"/>
                </a:solidFill>
                <a:latin typeface="Book Antiqua" panose="02040602050305030304" pitchFamily="18" charset="0"/>
              </a:rPr>
              <a:t>Interventriculares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septales</a:t>
            </a:r>
            <a:endParaRPr lang="en-US" sz="1800" dirty="0">
              <a:solidFill>
                <a:schemeClr val="hlink"/>
              </a:solidFill>
              <a:latin typeface="Book Antiqua" panose="02040602050305030304" pitchFamily="18" charset="0"/>
            </a:endParaRPr>
          </a:p>
        </p:txBody>
      </p:sp>
      <p:pic>
        <p:nvPicPr>
          <p:cNvPr id="7" name="Picture 25"/>
          <p:cNvPicPr>
            <a:picLocks noChangeAspect="1" noChangeArrowheads="1"/>
          </p:cNvPicPr>
          <p:nvPr/>
        </p:nvPicPr>
        <p:blipFill rotWithShape="1">
          <a:blip r:embed="rId3">
            <a:extLst>
              <a:ext uri="{28A0092B-C50C-407E-A947-70E740481C1C}">
                <a14:useLocalDpi xmlns:a14="http://schemas.microsoft.com/office/drawing/2010/main" val="0"/>
              </a:ext>
            </a:extLst>
          </a:blip>
          <a:srcRect l="19855" t="5429" r="50920" b="4286"/>
          <a:stretch/>
        </p:blipFill>
        <p:spPr bwMode="auto">
          <a:xfrm>
            <a:off x="6124832" y="942859"/>
            <a:ext cx="3006552"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4C71C6-F2C1-14BA-2D29-F20E3F91110B}"/>
              </a:ext>
            </a:extLst>
          </p:cNvPr>
          <p:cNvSpPr txBox="1"/>
          <p:nvPr/>
        </p:nvSpPr>
        <p:spPr>
          <a:xfrm>
            <a:off x="179512" y="116632"/>
            <a:ext cx="4031689" cy="2862322"/>
          </a:xfrm>
          <a:prstGeom prst="rect">
            <a:avLst/>
          </a:prstGeom>
          <a:noFill/>
        </p:spPr>
        <p:txBody>
          <a:bodyPr wrap="square">
            <a:spAutoFit/>
          </a:bodyPr>
          <a:lstStyle/>
          <a:p>
            <a:r>
              <a:rPr lang="en-GB" dirty="0">
                <a:solidFill>
                  <a:srgbClr val="FFFF00"/>
                </a:solidFill>
                <a:latin typeface="Book Antiqua" panose="02040602050305030304" pitchFamily="18" charset="0"/>
              </a:rPr>
              <a:t>Typically, the RCA supplies:</a:t>
            </a:r>
          </a:p>
          <a:p>
            <a:r>
              <a:rPr lang="en-GB" dirty="0">
                <a:latin typeface="Book Antiqua" panose="02040602050305030304" pitchFamily="18" charset="0"/>
              </a:rPr>
              <a:t> </a:t>
            </a:r>
          </a:p>
          <a:p>
            <a:pPr marL="285750" indent="-285750">
              <a:buFontTx/>
              <a:buChar char="-"/>
            </a:pPr>
            <a:r>
              <a:rPr lang="en-GB" dirty="0">
                <a:latin typeface="Book Antiqua" panose="02040602050305030304" pitchFamily="18" charset="0"/>
              </a:rPr>
              <a:t>the right atrium</a:t>
            </a:r>
          </a:p>
          <a:p>
            <a:pPr marL="285750" indent="-285750">
              <a:buFontTx/>
              <a:buChar char="-"/>
            </a:pPr>
            <a:r>
              <a:rPr lang="en-GB" dirty="0">
                <a:latin typeface="Book Antiqua" panose="02040602050305030304" pitchFamily="18" charset="0"/>
              </a:rPr>
              <a:t>most of right ventricle</a:t>
            </a:r>
          </a:p>
          <a:p>
            <a:pPr marL="285750" indent="-285750">
              <a:buFontTx/>
              <a:buChar char="-"/>
            </a:pPr>
            <a:r>
              <a:rPr lang="en-GB" dirty="0">
                <a:latin typeface="Book Antiqua" panose="02040602050305030304" pitchFamily="18" charset="0"/>
              </a:rPr>
              <a:t>part of the left ventricle</a:t>
            </a:r>
            <a:br>
              <a:rPr lang="en-GB" dirty="0">
                <a:latin typeface="Book Antiqua" panose="02040602050305030304" pitchFamily="18" charset="0"/>
              </a:rPr>
            </a:br>
            <a:r>
              <a:rPr lang="en-GB" dirty="0">
                <a:latin typeface="Book Antiqua" panose="02040602050305030304" pitchFamily="18" charset="0"/>
              </a:rPr>
              <a:t> (the diaphragmatic surface)</a:t>
            </a:r>
          </a:p>
          <a:p>
            <a:pPr marL="285750" indent="-285750">
              <a:buFontTx/>
              <a:buChar char="-"/>
            </a:pPr>
            <a:r>
              <a:rPr lang="en-GB" dirty="0">
                <a:latin typeface="Book Antiqua" panose="02040602050305030304" pitchFamily="18" charset="0"/>
              </a:rPr>
              <a:t>part of the IV septum, </a:t>
            </a:r>
            <a:br>
              <a:rPr lang="en-GB" dirty="0">
                <a:latin typeface="Book Antiqua" panose="02040602050305030304" pitchFamily="18" charset="0"/>
              </a:rPr>
            </a:br>
            <a:r>
              <a:rPr lang="en-GB" dirty="0">
                <a:latin typeface="Book Antiqua" panose="02040602050305030304" pitchFamily="18" charset="0"/>
              </a:rPr>
              <a:t>(usually the posterior third). </a:t>
            </a:r>
          </a:p>
          <a:p>
            <a:pPr marL="285750" indent="-285750">
              <a:buFontTx/>
              <a:buChar char="-"/>
            </a:pPr>
            <a:r>
              <a:rPr lang="en-GB" dirty="0">
                <a:latin typeface="Book Antiqua" panose="02040602050305030304" pitchFamily="18" charset="0"/>
              </a:rPr>
              <a:t>the SA node (in ~ 60% of people)</a:t>
            </a:r>
          </a:p>
          <a:p>
            <a:pPr marL="285750" indent="-285750">
              <a:buFontTx/>
              <a:buChar char="-"/>
            </a:pPr>
            <a:r>
              <a:rPr lang="en-GB" dirty="0">
                <a:latin typeface="Book Antiqua" panose="02040602050305030304" pitchFamily="18" charset="0"/>
              </a:rPr>
              <a:t>the AV node (in ~ 80% of people)</a:t>
            </a:r>
          </a:p>
        </p:txBody>
      </p:sp>
      <p:sp>
        <p:nvSpPr>
          <p:cNvPr id="4" name="TextBox 3">
            <a:extLst>
              <a:ext uri="{FF2B5EF4-FFF2-40B4-BE49-F238E27FC236}">
                <a16:creationId xmlns:a16="http://schemas.microsoft.com/office/drawing/2014/main" id="{CB47F68E-3DE4-36F4-3445-9CD4A9A340A0}"/>
              </a:ext>
            </a:extLst>
          </p:cNvPr>
          <p:cNvSpPr txBox="1"/>
          <p:nvPr/>
        </p:nvSpPr>
        <p:spPr>
          <a:xfrm>
            <a:off x="4716016" y="134630"/>
            <a:ext cx="4572000" cy="2862322"/>
          </a:xfrm>
          <a:prstGeom prst="rect">
            <a:avLst/>
          </a:prstGeom>
          <a:noFill/>
        </p:spPr>
        <p:txBody>
          <a:bodyPr wrap="square">
            <a:spAutoFit/>
          </a:bodyPr>
          <a:lstStyle/>
          <a:p>
            <a:r>
              <a:rPr lang="en-GB" dirty="0">
                <a:solidFill>
                  <a:srgbClr val="FFFF00"/>
                </a:solidFill>
                <a:latin typeface="Book Antiqua" panose="02040602050305030304" pitchFamily="18" charset="0"/>
              </a:rPr>
              <a:t>Typically, the LCA supplies:</a:t>
            </a:r>
          </a:p>
          <a:p>
            <a:endParaRPr lang="en-GB" dirty="0">
              <a:latin typeface="Book Antiqua" panose="02040602050305030304" pitchFamily="18" charset="0"/>
            </a:endParaRPr>
          </a:p>
          <a:p>
            <a:pPr marL="285750" indent="-285750">
              <a:buFontTx/>
              <a:buChar char="-"/>
            </a:pPr>
            <a:r>
              <a:rPr lang="en-GB" dirty="0">
                <a:latin typeface="Book Antiqua" panose="02040602050305030304" pitchFamily="18" charset="0"/>
              </a:rPr>
              <a:t>the left atrium</a:t>
            </a:r>
          </a:p>
          <a:p>
            <a:pPr marL="285750" indent="-285750">
              <a:buFontTx/>
              <a:buChar char="-"/>
            </a:pPr>
            <a:r>
              <a:rPr lang="en-GB" dirty="0">
                <a:latin typeface="Book Antiqua" panose="02040602050305030304" pitchFamily="18" charset="0"/>
              </a:rPr>
              <a:t>most of the left ventricle</a:t>
            </a:r>
          </a:p>
          <a:p>
            <a:pPr marL="285750" indent="-285750">
              <a:buFontTx/>
              <a:buChar char="-"/>
            </a:pPr>
            <a:r>
              <a:rPr lang="en-GB" dirty="0">
                <a:latin typeface="Book Antiqua" panose="02040602050305030304" pitchFamily="18" charset="0"/>
              </a:rPr>
              <a:t>part of the right ventricle</a:t>
            </a:r>
          </a:p>
          <a:p>
            <a:pPr marL="285750" indent="-285750">
              <a:buFontTx/>
              <a:buChar char="-"/>
            </a:pPr>
            <a:r>
              <a:rPr lang="en-GB" dirty="0">
                <a:latin typeface="Book Antiqua" panose="02040602050305030304" pitchFamily="18" charset="0"/>
              </a:rPr>
              <a:t>most of the IVS (usually its anterior 2/3), including the AV bundle of the conducting system of the heart, through its perforating IV septal branches</a:t>
            </a:r>
          </a:p>
          <a:p>
            <a:pPr marL="285750" indent="-285750">
              <a:buFontTx/>
              <a:buChar char="-"/>
            </a:pPr>
            <a:r>
              <a:rPr lang="en-GB" dirty="0">
                <a:latin typeface="Book Antiqua" panose="02040602050305030304" pitchFamily="18" charset="0"/>
              </a:rPr>
              <a:t> the SA node (in ~ 40% of people)</a:t>
            </a:r>
          </a:p>
        </p:txBody>
      </p:sp>
      <p:pic>
        <p:nvPicPr>
          <p:cNvPr id="6" name="Picture 5">
            <a:extLst>
              <a:ext uri="{FF2B5EF4-FFF2-40B4-BE49-F238E27FC236}">
                <a16:creationId xmlns:a16="http://schemas.microsoft.com/office/drawing/2014/main" id="{E8DC4DBF-D01A-07BE-9587-C9C944F63B02}"/>
              </a:ext>
            </a:extLst>
          </p:cNvPr>
          <p:cNvPicPr>
            <a:picLocks noChangeAspect="1"/>
          </p:cNvPicPr>
          <p:nvPr/>
        </p:nvPicPr>
        <p:blipFill rotWithShape="1">
          <a:blip r:embed="rId2"/>
          <a:srcRect b="46090"/>
          <a:stretch/>
        </p:blipFill>
        <p:spPr>
          <a:xfrm>
            <a:off x="413322" y="3094329"/>
            <a:ext cx="3816424" cy="3647039"/>
          </a:xfrm>
          <a:prstGeom prst="rect">
            <a:avLst/>
          </a:prstGeom>
        </p:spPr>
      </p:pic>
      <p:pic>
        <p:nvPicPr>
          <p:cNvPr id="9" name="Picture 8">
            <a:extLst>
              <a:ext uri="{FF2B5EF4-FFF2-40B4-BE49-F238E27FC236}">
                <a16:creationId xmlns:a16="http://schemas.microsoft.com/office/drawing/2014/main" id="{465CA0EA-6C76-E97C-3034-E96703B26B95}"/>
              </a:ext>
            </a:extLst>
          </p:cNvPr>
          <p:cNvPicPr>
            <a:picLocks noChangeAspect="1"/>
          </p:cNvPicPr>
          <p:nvPr/>
        </p:nvPicPr>
        <p:blipFill>
          <a:blip r:embed="rId3"/>
          <a:stretch>
            <a:fillRect/>
          </a:stretch>
        </p:blipFill>
        <p:spPr>
          <a:xfrm>
            <a:off x="4690383" y="3080130"/>
            <a:ext cx="4044343" cy="3647040"/>
          </a:xfrm>
          <a:prstGeom prst="rect">
            <a:avLst/>
          </a:prstGeom>
        </p:spPr>
      </p:pic>
    </p:spTree>
    <p:extLst>
      <p:ext uri="{BB962C8B-B14F-4D97-AF65-F5344CB8AC3E}">
        <p14:creationId xmlns:p14="http://schemas.microsoft.com/office/powerpoint/2010/main" val="10126396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1A0327-F239-A0F2-68BE-C6854BEFC9E4}"/>
              </a:ext>
            </a:extLst>
          </p:cNvPr>
          <p:cNvPicPr>
            <a:picLocks noChangeAspect="1"/>
          </p:cNvPicPr>
          <p:nvPr/>
        </p:nvPicPr>
        <p:blipFill>
          <a:blip r:embed="rId2"/>
          <a:stretch>
            <a:fillRect/>
          </a:stretch>
        </p:blipFill>
        <p:spPr>
          <a:xfrm>
            <a:off x="308918" y="1052736"/>
            <a:ext cx="8526163" cy="5279281"/>
          </a:xfrm>
          <a:prstGeom prst="rect">
            <a:avLst/>
          </a:prstGeom>
        </p:spPr>
      </p:pic>
    </p:spTree>
    <p:extLst>
      <p:ext uri="{BB962C8B-B14F-4D97-AF65-F5344CB8AC3E}">
        <p14:creationId xmlns:p14="http://schemas.microsoft.com/office/powerpoint/2010/main" val="32462125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5"/>
          <p:cNvPicPr>
            <a:picLocks noChangeAspect="1" noChangeArrowheads="1"/>
          </p:cNvPicPr>
          <p:nvPr/>
        </p:nvPicPr>
        <p:blipFill>
          <a:blip r:embed="rId2">
            <a:extLst>
              <a:ext uri="{28A0092B-C50C-407E-A947-70E740481C1C}">
                <a14:useLocalDpi xmlns:a14="http://schemas.microsoft.com/office/drawing/2010/main" val="0"/>
              </a:ext>
            </a:extLst>
          </a:blip>
          <a:srcRect l="19855" t="5429" r="30666" b="4286"/>
          <a:stretch>
            <a:fillRect/>
          </a:stretch>
        </p:blipFill>
        <p:spPr bwMode="auto">
          <a:xfrm>
            <a:off x="4572000" y="828091"/>
            <a:ext cx="4560892" cy="520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98CCDDA-DE41-ABA9-3159-E1C4A475FF6A}"/>
              </a:ext>
            </a:extLst>
          </p:cNvPr>
          <p:cNvSpPr txBox="1"/>
          <p:nvPr/>
        </p:nvSpPr>
        <p:spPr>
          <a:xfrm>
            <a:off x="-13920" y="260648"/>
            <a:ext cx="7992888" cy="6093976"/>
          </a:xfrm>
          <a:prstGeom prst="rect">
            <a:avLst/>
          </a:prstGeom>
          <a:noFill/>
        </p:spPr>
        <p:txBody>
          <a:bodyPr wrap="square">
            <a:spAutoFit/>
          </a:bodyPr>
          <a:lstStyle/>
          <a:p>
            <a:r>
              <a:rPr lang="en-GB" dirty="0">
                <a:latin typeface="Book Antiqua" panose="02040602050305030304" pitchFamily="18" charset="0"/>
              </a:rPr>
              <a:t>Variations in the branching patterns and distribution of the coronary arteries are common. </a:t>
            </a:r>
          </a:p>
          <a:p>
            <a:endParaRPr lang="en-GB" dirty="0">
              <a:latin typeface="Book Antiqua" panose="02040602050305030304" pitchFamily="18" charset="0"/>
            </a:endParaRPr>
          </a:p>
          <a:p>
            <a:r>
              <a:rPr lang="en-GB" sz="1600" dirty="0">
                <a:latin typeface="Book Antiqua" panose="02040602050305030304" pitchFamily="18" charset="0"/>
              </a:rPr>
              <a:t>- In the most common </a:t>
            </a:r>
            <a:r>
              <a:rPr lang="en-GB" sz="1600" i="1" dirty="0">
                <a:latin typeface="Book Antiqua" panose="02040602050305030304" pitchFamily="18" charset="0"/>
              </a:rPr>
              <a:t>right dominant pattern</a:t>
            </a:r>
            <a:r>
              <a:rPr lang="en-GB" sz="1600" dirty="0">
                <a:latin typeface="Book Antiqua" panose="02040602050305030304" pitchFamily="18" charset="0"/>
              </a:rPr>
              <a:t>, </a:t>
            </a:r>
          </a:p>
          <a:p>
            <a:r>
              <a:rPr lang="en-GB" sz="1600" dirty="0">
                <a:latin typeface="Book Antiqua" panose="02040602050305030304" pitchFamily="18" charset="0"/>
              </a:rPr>
              <a:t>  present in approximately 67% of people, </a:t>
            </a:r>
          </a:p>
          <a:p>
            <a:r>
              <a:rPr lang="en-GB" sz="1600" dirty="0">
                <a:latin typeface="Book Antiqua" panose="02040602050305030304" pitchFamily="18" charset="0"/>
              </a:rPr>
              <a:t>  the RCA and LCA share about equally in the</a:t>
            </a:r>
          </a:p>
          <a:p>
            <a:r>
              <a:rPr lang="en-GB" sz="1600" dirty="0">
                <a:latin typeface="Book Antiqua" panose="02040602050305030304" pitchFamily="18" charset="0"/>
              </a:rPr>
              <a:t>  blood supply of the heart.</a:t>
            </a:r>
          </a:p>
          <a:p>
            <a:endParaRPr lang="en-GB" sz="1600" dirty="0">
              <a:latin typeface="Book Antiqua" panose="02040602050305030304" pitchFamily="18" charset="0"/>
            </a:endParaRPr>
          </a:p>
          <a:p>
            <a:r>
              <a:rPr lang="en-GB" sz="1600" dirty="0">
                <a:latin typeface="Book Antiqua" panose="02040602050305030304" pitchFamily="18" charset="0"/>
              </a:rPr>
              <a:t>- In approximately 15% of hearts, the LCA is </a:t>
            </a:r>
          </a:p>
          <a:p>
            <a:r>
              <a:rPr lang="en-GB" sz="1600" dirty="0">
                <a:latin typeface="Book Antiqua" panose="02040602050305030304" pitchFamily="18" charset="0"/>
              </a:rPr>
              <a:t>  dominant - the posterior IV branch is a branch </a:t>
            </a:r>
          </a:p>
          <a:p>
            <a:r>
              <a:rPr lang="en-GB" sz="1600" dirty="0">
                <a:latin typeface="Book Antiqua" panose="02040602050305030304" pitchFamily="18" charset="0"/>
              </a:rPr>
              <a:t>  of the circumflex artery </a:t>
            </a:r>
          </a:p>
          <a:p>
            <a:endParaRPr lang="en-GB" sz="1600" dirty="0">
              <a:latin typeface="Book Antiqua" panose="02040602050305030304" pitchFamily="18" charset="0"/>
            </a:endParaRPr>
          </a:p>
          <a:p>
            <a:r>
              <a:rPr lang="en-GB" sz="1600" dirty="0">
                <a:latin typeface="Book Antiqua" panose="02040602050305030304" pitchFamily="18" charset="0"/>
              </a:rPr>
              <a:t>- There is codominance in approximately 18% of</a:t>
            </a:r>
          </a:p>
          <a:p>
            <a:r>
              <a:rPr lang="en-GB" sz="1600" dirty="0">
                <a:latin typeface="Book Antiqua" panose="02040602050305030304" pitchFamily="18" charset="0"/>
              </a:rPr>
              <a:t>  people, in which branches of both the RCA and</a:t>
            </a:r>
          </a:p>
          <a:p>
            <a:r>
              <a:rPr lang="en-GB" sz="1600" dirty="0">
                <a:latin typeface="Book Antiqua" panose="02040602050305030304" pitchFamily="18" charset="0"/>
              </a:rPr>
              <a:t>  LCA reach the crux of the heart and give rise to </a:t>
            </a:r>
          </a:p>
          <a:p>
            <a:r>
              <a:rPr lang="en-GB" sz="1600" dirty="0">
                <a:latin typeface="Book Antiqua" panose="02040602050305030304" pitchFamily="18" charset="0"/>
              </a:rPr>
              <a:t>  branches that course in or near the posterior IV </a:t>
            </a:r>
          </a:p>
          <a:p>
            <a:r>
              <a:rPr lang="en-GB" sz="1600" dirty="0">
                <a:latin typeface="Book Antiqua" panose="02040602050305030304" pitchFamily="18" charset="0"/>
              </a:rPr>
              <a:t>  groove. </a:t>
            </a:r>
          </a:p>
          <a:p>
            <a:endParaRPr lang="en-GB" sz="1600" dirty="0">
              <a:latin typeface="Book Antiqua" panose="02040602050305030304" pitchFamily="18" charset="0"/>
            </a:endParaRPr>
          </a:p>
          <a:p>
            <a:r>
              <a:rPr lang="en-GB" sz="1600" dirty="0">
                <a:latin typeface="Book Antiqua" panose="02040602050305030304" pitchFamily="18" charset="0"/>
              </a:rPr>
              <a:t>- A few people have only one coronary artery </a:t>
            </a:r>
          </a:p>
          <a:p>
            <a:endParaRPr lang="en-GB" sz="1600" dirty="0">
              <a:latin typeface="Book Antiqua" panose="02040602050305030304" pitchFamily="18" charset="0"/>
            </a:endParaRPr>
          </a:p>
          <a:p>
            <a:r>
              <a:rPr lang="en-GB" sz="1600" dirty="0">
                <a:latin typeface="Book Antiqua" panose="02040602050305030304" pitchFamily="18" charset="0"/>
              </a:rPr>
              <a:t>- In other people, the circumflex branch  arises </a:t>
            </a:r>
          </a:p>
          <a:p>
            <a:r>
              <a:rPr lang="en-GB" sz="1600" dirty="0">
                <a:latin typeface="Book Antiqua" panose="02040602050305030304" pitchFamily="18" charset="0"/>
              </a:rPr>
              <a:t>  from the right aortic sinus </a:t>
            </a:r>
          </a:p>
          <a:p>
            <a:endParaRPr lang="en-GB" sz="1600" dirty="0">
              <a:latin typeface="Book Antiqua" panose="02040602050305030304" pitchFamily="18" charset="0"/>
            </a:endParaRPr>
          </a:p>
          <a:p>
            <a:r>
              <a:rPr lang="en-GB" sz="1600" dirty="0">
                <a:latin typeface="Book Antiqua" panose="02040602050305030304" pitchFamily="18" charset="0"/>
              </a:rPr>
              <a:t>- Approximately 4% of people have an accessory coronary artery.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4"/>
          <p:cNvSpPr txBox="1">
            <a:spLocks noChangeArrowheads="1"/>
          </p:cNvSpPr>
          <p:nvPr/>
        </p:nvSpPr>
        <p:spPr bwMode="auto">
          <a:xfrm>
            <a:off x="7710" y="807273"/>
            <a:ext cx="906326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t>“Heart lodge”</a:t>
            </a:r>
            <a:r>
              <a:rPr lang="sr-Latn-CS" altLang="en-US" dirty="0"/>
              <a:t>:</a:t>
            </a:r>
          </a:p>
          <a:p>
            <a:pPr eaLnBrk="1" hangingPunct="1"/>
            <a:endParaRPr lang="sr-Latn-CS" altLang="en-US" dirty="0"/>
          </a:p>
          <a:p>
            <a:pPr eaLnBrk="1" hangingPunct="1">
              <a:buFont typeface="Arial" panose="020B0604020202020204" pitchFamily="34" charset="0"/>
              <a:buChar char="-"/>
            </a:pPr>
            <a:r>
              <a:rPr lang="sr-Latn-CS" altLang="en-US" dirty="0"/>
              <a:t> </a:t>
            </a:r>
            <a:r>
              <a:rPr lang="en-GB" altLang="en-US" dirty="0">
                <a:solidFill>
                  <a:srgbClr val="FFFF66"/>
                </a:solidFill>
              </a:rPr>
              <a:t>lateral</a:t>
            </a:r>
            <a:r>
              <a:rPr lang="sr-Latn-CS" altLang="en-US" dirty="0">
                <a:solidFill>
                  <a:srgbClr val="FFFF66"/>
                </a:solidFill>
              </a:rPr>
              <a:t>:</a:t>
            </a:r>
            <a:r>
              <a:rPr lang="sr-Latn-CS" altLang="en-US" dirty="0">
                <a:solidFill>
                  <a:srgbClr val="A3A3FF"/>
                </a:solidFill>
              </a:rPr>
              <a:t> </a:t>
            </a:r>
            <a:r>
              <a:rPr lang="sr-Latn-CS" altLang="en-US" dirty="0"/>
              <a:t>- </a:t>
            </a:r>
            <a:r>
              <a:rPr lang="en-GB" altLang="en-US" dirty="0"/>
              <a:t>medial surfaces of		</a:t>
            </a:r>
            <a:r>
              <a:rPr lang="en-GB" altLang="en-US" dirty="0">
                <a:solidFill>
                  <a:srgbClr val="FFFF66"/>
                </a:solidFill>
              </a:rPr>
              <a:t>inferior</a:t>
            </a:r>
            <a:r>
              <a:rPr lang="sr-Latn-CS" altLang="en-US" dirty="0">
                <a:solidFill>
                  <a:srgbClr val="FFFF66"/>
                </a:solidFill>
              </a:rPr>
              <a:t>: </a:t>
            </a:r>
            <a:r>
              <a:rPr lang="sr-Latn-CS" altLang="en-US" dirty="0"/>
              <a:t>-</a:t>
            </a:r>
            <a:r>
              <a:rPr lang="sr-Latn-CS" altLang="en-US" dirty="0">
                <a:solidFill>
                  <a:srgbClr val="FFFF66"/>
                </a:solidFill>
              </a:rPr>
              <a:t> </a:t>
            </a:r>
            <a:r>
              <a:rPr lang="sr-Latn-CS" altLang="en-US" dirty="0" err="1"/>
              <a:t>diaphragm</a:t>
            </a:r>
            <a:endParaRPr lang="en-GB" altLang="en-US" dirty="0"/>
          </a:p>
          <a:p>
            <a:pPr eaLnBrk="1" hangingPunct="1"/>
            <a:r>
              <a:rPr lang="en-GB" altLang="en-US" dirty="0"/>
              <a:t>	  right and left lung</a:t>
            </a:r>
            <a:endParaRPr lang="sr-Latn-CS" altLang="en-US" dirty="0"/>
          </a:p>
          <a:p>
            <a:pPr eaLnBrk="1" hangingPunct="1"/>
            <a:r>
              <a:rPr lang="en-GB" altLang="en-US" dirty="0"/>
              <a:t>	- </a:t>
            </a:r>
            <a:r>
              <a:rPr lang="sr-Latn-CS" altLang="en-US" dirty="0" err="1"/>
              <a:t>mediastinal</a:t>
            </a:r>
            <a:r>
              <a:rPr lang="en-GB" altLang="en-US" dirty="0"/>
              <a:t> </a:t>
            </a:r>
            <a:r>
              <a:rPr lang="sr-Latn-CS" altLang="en-US" dirty="0"/>
              <a:t>pleura</a:t>
            </a:r>
          </a:p>
          <a:p>
            <a:pPr eaLnBrk="1" hangingPunct="1"/>
            <a:endParaRPr lang="sr-Latn-CS" altLang="en-US" dirty="0"/>
          </a:p>
          <a:p>
            <a:pPr eaLnBrk="1" hangingPunct="1">
              <a:buFont typeface="Arial" panose="020B0604020202020204" pitchFamily="34" charset="0"/>
              <a:buChar char="-"/>
            </a:pPr>
            <a:r>
              <a:rPr lang="sr-Latn-CS" altLang="en-US" dirty="0"/>
              <a:t> </a:t>
            </a:r>
            <a:r>
              <a:rPr lang="en-GB" altLang="en-US" dirty="0">
                <a:solidFill>
                  <a:srgbClr val="FFFF66"/>
                </a:solidFill>
              </a:rPr>
              <a:t>anterior</a:t>
            </a:r>
            <a:r>
              <a:rPr lang="sr-Latn-CS" altLang="en-US" dirty="0">
                <a:solidFill>
                  <a:srgbClr val="FFFF66"/>
                </a:solidFill>
              </a:rPr>
              <a:t>:</a:t>
            </a:r>
            <a:r>
              <a:rPr lang="sr-Latn-CS" altLang="en-US" dirty="0"/>
              <a:t> - </a:t>
            </a:r>
            <a:r>
              <a:rPr lang="en-GB" altLang="en-US" dirty="0"/>
              <a:t>sternum</a:t>
            </a:r>
            <a:r>
              <a:rPr lang="sr-Latn-CS" altLang="en-US" dirty="0"/>
              <a:t> (</a:t>
            </a:r>
            <a:r>
              <a:rPr lang="en-GB" altLang="en-US" dirty="0"/>
              <a:t>lower</a:t>
            </a:r>
            <a:r>
              <a:rPr lang="sr-Latn-CS" altLang="en-US" dirty="0"/>
              <a:t> ½)</a:t>
            </a:r>
            <a:r>
              <a:rPr lang="en-GB" altLang="en-US" dirty="0"/>
              <a:t>		</a:t>
            </a:r>
            <a:r>
              <a:rPr lang="en-GB" altLang="en-US" dirty="0">
                <a:solidFill>
                  <a:srgbClr val="FFFF66"/>
                </a:solidFill>
              </a:rPr>
              <a:t>posterior</a:t>
            </a:r>
            <a:r>
              <a:rPr lang="sr-Latn-CS" altLang="en-US" dirty="0">
                <a:solidFill>
                  <a:srgbClr val="FFFF66"/>
                </a:solidFill>
              </a:rPr>
              <a:t>: </a:t>
            </a:r>
            <a:r>
              <a:rPr lang="sr-Latn-CS" altLang="en-US" dirty="0"/>
              <a:t>- </a:t>
            </a:r>
            <a:r>
              <a:rPr lang="en-GB" altLang="en-US" dirty="0"/>
              <a:t>aorta</a:t>
            </a:r>
            <a:br>
              <a:rPr lang="sr-Latn-CS" altLang="en-US" dirty="0"/>
            </a:br>
            <a:r>
              <a:rPr lang="sr-Latn-CS" altLang="en-US" dirty="0"/>
              <a:t>	- </a:t>
            </a:r>
            <a:r>
              <a:rPr lang="en-GB" altLang="en-US" dirty="0"/>
              <a:t>costal cartilage </a:t>
            </a:r>
            <a:r>
              <a:rPr lang="sr-Latn-CS" altLang="en-US" dirty="0"/>
              <a:t>(</a:t>
            </a:r>
            <a:r>
              <a:rPr lang="en-GB" altLang="en-US" dirty="0"/>
              <a:t>3</a:t>
            </a:r>
            <a:r>
              <a:rPr lang="en-GB" altLang="en-US" baseline="30000" dirty="0"/>
              <a:t>rd</a:t>
            </a:r>
            <a:r>
              <a:rPr lang="sr-Latn-CS" altLang="en-US" dirty="0"/>
              <a:t> –6</a:t>
            </a:r>
            <a:r>
              <a:rPr lang="en-GB" altLang="en-US" baseline="30000" dirty="0" err="1"/>
              <a:t>th</a:t>
            </a:r>
            <a:r>
              <a:rPr lang="en-GB" altLang="en-US" dirty="0"/>
              <a:t> </a:t>
            </a:r>
            <a:r>
              <a:rPr lang="sr-Latn-CS" altLang="en-US" dirty="0"/>
              <a:t>)</a:t>
            </a:r>
            <a:r>
              <a:rPr lang="en-GB" altLang="en-US" dirty="0"/>
              <a:t>			  </a:t>
            </a:r>
            <a:r>
              <a:rPr lang="sr-Latn-CS" altLang="en-US" dirty="0"/>
              <a:t>- </a:t>
            </a:r>
            <a:r>
              <a:rPr lang="en-GB" altLang="en-US" dirty="0" err="1"/>
              <a:t>esophagus</a:t>
            </a:r>
            <a:br>
              <a:rPr lang="en-GB" altLang="en-US" dirty="0"/>
            </a:br>
            <a:r>
              <a:rPr lang="en-GB" altLang="en-US" dirty="0"/>
              <a:t>						  </a:t>
            </a:r>
            <a:r>
              <a:rPr lang="sr-Latn-CS" altLang="en-US" dirty="0"/>
              <a:t>- </a:t>
            </a:r>
            <a:r>
              <a:rPr lang="sr-Latn-CS" altLang="en-US" dirty="0" err="1"/>
              <a:t>thoracic</a:t>
            </a:r>
            <a:r>
              <a:rPr lang="en-GB" altLang="en-US" dirty="0"/>
              <a:t> </a:t>
            </a:r>
            <a:r>
              <a:rPr lang="sr-Latn-CS" altLang="en-US" dirty="0" err="1"/>
              <a:t>vertebrae</a:t>
            </a:r>
            <a:r>
              <a:rPr lang="sr-Latn-CS" altLang="en-US" dirty="0"/>
              <a:t> (6</a:t>
            </a:r>
            <a:r>
              <a:rPr lang="en-GB" altLang="en-US" baseline="30000" dirty="0" err="1"/>
              <a:t>th</a:t>
            </a:r>
            <a:r>
              <a:rPr lang="en-GB" altLang="en-US" baseline="30000" dirty="0"/>
              <a:t> </a:t>
            </a:r>
            <a:r>
              <a:rPr lang="sr-Latn-CS" altLang="en-US" dirty="0"/>
              <a:t>– 8</a:t>
            </a:r>
            <a:r>
              <a:rPr lang="en-GB" altLang="en-US" baseline="30000" dirty="0" err="1"/>
              <a:t>th</a:t>
            </a:r>
            <a:r>
              <a:rPr lang="en-GB" altLang="en-US" dirty="0"/>
              <a:t> )</a:t>
            </a:r>
            <a:endParaRPr lang="sr-Latn-CS" altLang="en-US" dirty="0"/>
          </a:p>
        </p:txBody>
      </p:sp>
      <p:sp>
        <p:nvSpPr>
          <p:cNvPr id="12292" name="TextBox 7"/>
          <p:cNvSpPr txBox="1">
            <a:spLocks noChangeArrowheads="1"/>
          </p:cNvSpPr>
          <p:nvPr/>
        </p:nvSpPr>
        <p:spPr bwMode="auto">
          <a:xfrm>
            <a:off x="1907704" y="24056"/>
            <a:ext cx="6100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3600" b="1" dirty="0">
                <a:solidFill>
                  <a:srgbClr val="FFFF00"/>
                </a:solidFill>
              </a:rPr>
              <a:t>LOCATION OF THE HEART</a:t>
            </a:r>
            <a:endParaRPr lang="sr-Latn-CS" altLang="en-US" sz="3600" b="1" dirty="0">
              <a:solidFill>
                <a:srgbClr val="FFFF00"/>
              </a:solidFill>
            </a:endParaRPr>
          </a:p>
        </p:txBody>
      </p:sp>
      <p:pic>
        <p:nvPicPr>
          <p:cNvPr id="12293" name="Picture 6"/>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5312"/>
          <a:stretch>
            <a:fillRect/>
          </a:stretch>
        </p:blipFill>
        <p:spPr bwMode="auto">
          <a:xfrm>
            <a:off x="447686" y="3068960"/>
            <a:ext cx="2560668" cy="300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g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5152" y="3536130"/>
            <a:ext cx="2502436" cy="2537644"/>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l="33984" t="11250" r="19141" b="4375"/>
          <a:stretch>
            <a:fillRect/>
          </a:stretch>
        </p:blipFill>
        <p:spPr bwMode="auto">
          <a:xfrm>
            <a:off x="6350329" y="3446273"/>
            <a:ext cx="2322430" cy="261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4BD9EB5-B7AA-63FC-13C9-BA959FAFDE5E}"/>
              </a:ext>
            </a:extLst>
          </p:cNvPr>
          <p:cNvSpPr txBox="1"/>
          <p:nvPr/>
        </p:nvSpPr>
        <p:spPr>
          <a:xfrm flipH="1">
            <a:off x="107503" y="6099462"/>
            <a:ext cx="8856984" cy="646331"/>
          </a:xfrm>
          <a:prstGeom prst="rect">
            <a:avLst/>
          </a:prstGeom>
          <a:noFill/>
        </p:spPr>
        <p:txBody>
          <a:bodyPr wrap="square" rtlCol="0">
            <a:spAutoFit/>
          </a:bodyPr>
          <a:lstStyle/>
          <a:p>
            <a:r>
              <a:rPr lang="en-GB" dirty="0"/>
              <a:t>The position of the heart is s maintained by the pericardium, and its ligaments, as well as blood vessels that enters in or origin from the heart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l="24609" t="11874" r="39063" b="7500"/>
          <a:stretch>
            <a:fillRect/>
          </a:stretch>
        </p:blipFill>
        <p:spPr bwMode="auto">
          <a:xfrm>
            <a:off x="4298995" y="100013"/>
            <a:ext cx="4872037" cy="675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94CCBD6C-21B3-93A7-DA75-C6C0B6BA6EB9}"/>
              </a:ext>
            </a:extLst>
          </p:cNvPr>
          <p:cNvSpPr txBox="1"/>
          <p:nvPr/>
        </p:nvSpPr>
        <p:spPr>
          <a:xfrm>
            <a:off x="0" y="2204864"/>
            <a:ext cx="4617720" cy="2031325"/>
          </a:xfrm>
          <a:prstGeom prst="rect">
            <a:avLst/>
          </a:prstGeom>
          <a:noFill/>
        </p:spPr>
        <p:txBody>
          <a:bodyPr wrap="square">
            <a:spAutoFit/>
          </a:bodyPr>
          <a:lstStyle/>
          <a:p>
            <a:r>
              <a:rPr lang="en-GB" sz="1800" dirty="0">
                <a:latin typeface="Book Antiqua" panose="02040602050305030304" pitchFamily="18" charset="0"/>
              </a:rPr>
              <a:t>Coronary Collateral Circulation</a:t>
            </a:r>
          </a:p>
          <a:p>
            <a:r>
              <a:rPr lang="en-GB" sz="1800" dirty="0">
                <a:latin typeface="Book Antiqua" panose="02040602050305030304" pitchFamily="18" charset="0"/>
              </a:rPr>
              <a:t> is very weak !!!</a:t>
            </a:r>
          </a:p>
          <a:p>
            <a:endParaRPr lang="en-GB" dirty="0">
              <a:latin typeface="Book Antiqua" panose="02040602050305030304" pitchFamily="18" charset="0"/>
            </a:endParaRPr>
          </a:p>
          <a:p>
            <a:r>
              <a:rPr lang="en-GB" sz="1800" dirty="0">
                <a:latin typeface="Book Antiqua" panose="02040602050305030304" pitchFamily="18" charset="0"/>
              </a:rPr>
              <a:t>Anastomoses do exist, but functionally</a:t>
            </a:r>
          </a:p>
          <a:p>
            <a:r>
              <a:rPr lang="en-GB" sz="1800" dirty="0">
                <a:latin typeface="Book Antiqua" panose="02040602050305030304" pitchFamily="18" charset="0"/>
              </a:rPr>
              <a:t>are very week!!!</a:t>
            </a:r>
          </a:p>
          <a:p>
            <a:endParaRPr lang="en-GB" dirty="0">
              <a:latin typeface="Book Antiqua" panose="02040602050305030304" pitchFamily="18" charset="0"/>
            </a:endParaRPr>
          </a:p>
          <a:p>
            <a:r>
              <a:rPr lang="en-GB" sz="1800" dirty="0">
                <a:latin typeface="Book Antiqua" panose="02040602050305030304" pitchFamily="18" charset="0"/>
              </a:rPr>
              <a:t>Functional end arteries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468313" y="0"/>
            <a:ext cx="8229600" cy="850900"/>
          </a:xfrm>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VENOUS DRAINAGE OF THE HEART</a:t>
            </a:r>
            <a:br>
              <a:rPr lang="sr-Latn-CS" altLang="en-US" sz="24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4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400" b="1" dirty="0" err="1">
                <a:solidFill>
                  <a:schemeClr val="hlink"/>
                </a:solidFill>
                <a:effectLst>
                  <a:outerShdw blurRad="38100" dist="38100" dir="2700000" algn="tl">
                    <a:srgbClr val="000000"/>
                  </a:outerShdw>
                </a:effectLst>
                <a:latin typeface="Book Antiqua" panose="02040602050305030304" pitchFamily="18" charset="0"/>
              </a:rPr>
              <a:t>venae</a:t>
            </a:r>
            <a:r>
              <a:rPr lang="sr-Latn-CS" altLang="en-US" sz="24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400" b="1" dirty="0" err="1">
                <a:solidFill>
                  <a:schemeClr val="hlink"/>
                </a:solidFill>
                <a:effectLst>
                  <a:outerShdw blurRad="38100" dist="38100" dir="2700000" algn="tl">
                    <a:srgbClr val="000000"/>
                  </a:outerShdw>
                </a:effectLst>
                <a:latin typeface="Book Antiqua" panose="02040602050305030304" pitchFamily="18" charset="0"/>
              </a:rPr>
              <a:t>cordis</a:t>
            </a:r>
            <a:r>
              <a:rPr lang="sr-Latn-CS" altLang="en-US" sz="2400" b="1" dirty="0">
                <a:solidFill>
                  <a:schemeClr val="hlink"/>
                </a:solidFill>
                <a:effectLst>
                  <a:outerShdw blurRad="38100" dist="38100" dir="2700000" algn="tl">
                    <a:srgbClr val="000000"/>
                  </a:outerShdw>
                </a:effectLst>
                <a:latin typeface="Book Antiqua" panose="02040602050305030304" pitchFamily="18" charset="0"/>
              </a:rPr>
              <a:t>)</a:t>
            </a:r>
            <a:endParaRPr lang="en-US" sz="24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61443" name="Rectangle 3"/>
          <p:cNvSpPr>
            <a:spLocks noGrp="1" noChangeArrowheads="1"/>
          </p:cNvSpPr>
          <p:nvPr>
            <p:ph type="body" idx="4294967295"/>
          </p:nvPr>
        </p:nvSpPr>
        <p:spPr>
          <a:xfrm>
            <a:off x="0" y="908050"/>
            <a:ext cx="9144000" cy="5761038"/>
          </a:xfrm>
        </p:spPr>
        <p:txBody>
          <a:bodyPr/>
          <a:lstStyle/>
          <a:p>
            <a:pPr eaLnBrk="1" hangingPunct="1">
              <a:lnSpc>
                <a:spcPct val="80000"/>
              </a:lnSpc>
            </a:pPr>
            <a:r>
              <a:rPr lang="en-GB" altLang="en-US" sz="2000" b="1" dirty="0">
                <a:solidFill>
                  <a:schemeClr val="hlink"/>
                </a:solidFill>
                <a:latin typeface="Book Antiqua" panose="02040602050305030304" pitchFamily="18" charset="0"/>
              </a:rPr>
              <a:t>SUPERFICIAL VEINS</a:t>
            </a:r>
            <a:endParaRPr lang="sr-Latn-CS" altLang="en-US" sz="2000" b="1" dirty="0">
              <a:solidFill>
                <a:schemeClr val="hlink"/>
              </a:solidFill>
              <a:latin typeface="Book Antiqua" panose="02040602050305030304" pitchFamily="18" charset="0"/>
            </a:endParaRPr>
          </a:p>
          <a:p>
            <a:pPr eaLnBrk="1" hangingPunct="1">
              <a:lnSpc>
                <a:spcPct val="80000"/>
              </a:lnSpc>
              <a:buFontTx/>
              <a:buNone/>
            </a:pPr>
            <a:r>
              <a:rPr lang="sr-Latn-CS" altLang="en-US" sz="2000" b="1" dirty="0">
                <a:latin typeface="Book Antiqua" panose="02040602050305030304" pitchFamily="18" charset="0"/>
              </a:rPr>
              <a:t>	</a:t>
            </a:r>
          </a:p>
          <a:p>
            <a:pPr eaLnBrk="1" hangingPunct="1">
              <a:lnSpc>
                <a:spcPct val="80000"/>
              </a:lnSpc>
              <a:buFontTx/>
              <a:buNone/>
            </a:pPr>
            <a:r>
              <a:rPr lang="sr-Latn-CS" altLang="en-US" sz="2000" b="1" dirty="0">
                <a:latin typeface="Book Antiqua" panose="02040602050305030304" pitchFamily="18" charset="0"/>
              </a:rPr>
              <a:t>	- </a:t>
            </a:r>
            <a:r>
              <a:rPr lang="sr-Latn-CS" altLang="en-US" sz="2000" b="1" dirty="0">
                <a:solidFill>
                  <a:srgbClr val="FFFF00"/>
                </a:solidFill>
                <a:latin typeface="Book Antiqua" panose="02040602050305030304" pitchFamily="18" charset="0"/>
              </a:rPr>
              <a:t>v. </a:t>
            </a:r>
            <a:r>
              <a:rPr lang="sr-Latn-CS" altLang="en-US" sz="2000" b="1" dirty="0" err="1">
                <a:solidFill>
                  <a:srgbClr val="FFFF00"/>
                </a:solidFill>
                <a:latin typeface="Book Antiqua" panose="02040602050305030304" pitchFamily="18" charset="0"/>
              </a:rPr>
              <a:t>cardiaca</a:t>
            </a:r>
            <a:r>
              <a:rPr lang="sr-Latn-CS" altLang="en-US" sz="2000" b="1" dirty="0">
                <a:solidFill>
                  <a:srgbClr val="FFFF00"/>
                </a:solidFill>
                <a:latin typeface="Book Antiqua" panose="02040602050305030304" pitchFamily="18" charset="0"/>
              </a:rPr>
              <a:t> </a:t>
            </a:r>
            <a:r>
              <a:rPr lang="sr-Latn-CS" altLang="en-US" sz="2000" b="1" dirty="0" err="1">
                <a:solidFill>
                  <a:srgbClr val="FFFF00"/>
                </a:solidFill>
                <a:latin typeface="Book Antiqua" panose="02040602050305030304" pitchFamily="18" charset="0"/>
              </a:rPr>
              <a:t>magna</a:t>
            </a:r>
            <a:r>
              <a:rPr lang="en-GB" altLang="en-US" sz="2000" b="1" dirty="0">
                <a:solidFill>
                  <a:srgbClr val="FFFF00"/>
                </a:solidFill>
                <a:latin typeface="Book Antiqua" panose="02040602050305030304" pitchFamily="18" charset="0"/>
              </a:rPr>
              <a:t> (great cardiac vein)</a:t>
            </a:r>
            <a:br>
              <a:rPr lang="en-GB" altLang="en-US" sz="2000" b="1" dirty="0">
                <a:solidFill>
                  <a:srgbClr val="FFFF00"/>
                </a:solidFill>
                <a:latin typeface="Book Antiqua" panose="02040602050305030304" pitchFamily="18" charset="0"/>
              </a:rPr>
            </a:br>
            <a:r>
              <a:rPr lang="en-GB" altLang="en-US" sz="2000" b="1" dirty="0">
                <a:solidFill>
                  <a:srgbClr val="FFFF00"/>
                </a:solidFill>
                <a:latin typeface="Book Antiqua" panose="02040602050305030304" pitchFamily="18" charset="0"/>
              </a:rPr>
              <a:t>   starts as anterior interventricular vein</a:t>
            </a:r>
            <a:endParaRPr lang="sr-Latn-CS" altLang="en-US" sz="1600" b="1" dirty="0">
              <a:latin typeface="Book Antiqua" panose="02040602050305030304" pitchFamily="18" charset="0"/>
            </a:endParaRPr>
          </a:p>
          <a:p>
            <a:pPr eaLnBrk="1" hangingPunct="1">
              <a:lnSpc>
                <a:spcPct val="80000"/>
              </a:lnSpc>
              <a:buFontTx/>
              <a:buNone/>
            </a:pPr>
            <a:r>
              <a:rPr lang="sr-Latn-CS" altLang="en-US" sz="2000" b="1" dirty="0">
                <a:latin typeface="Book Antiqua" panose="02040602050305030304" pitchFamily="18" charset="0"/>
              </a:rPr>
              <a:t>	</a:t>
            </a:r>
            <a:r>
              <a:rPr lang="en-GB" altLang="en-US" sz="2000" b="1" dirty="0">
                <a:latin typeface="Book Antiqua" panose="02040602050305030304" pitchFamily="18" charset="0"/>
              </a:rPr>
              <a:t>    </a:t>
            </a:r>
            <a:r>
              <a:rPr lang="en-GB" altLang="en-US" sz="1700" b="1" dirty="0">
                <a:latin typeface="Book Antiqua" panose="02040602050305030304" pitchFamily="18" charset="0"/>
              </a:rPr>
              <a:t>tributaries</a:t>
            </a:r>
            <a:r>
              <a:rPr lang="sr-Latn-CS" altLang="en-US" sz="1700" b="1" dirty="0">
                <a:latin typeface="Book Antiqua" panose="02040602050305030304" pitchFamily="18" charset="0"/>
              </a:rPr>
              <a:t>: - vv. </a:t>
            </a:r>
            <a:r>
              <a:rPr lang="en-GB" altLang="en-US" sz="1700" b="1" dirty="0">
                <a:latin typeface="Book Antiqua" panose="02040602050305030304" pitchFamily="18" charset="0"/>
              </a:rPr>
              <a:t>v</a:t>
            </a:r>
            <a:r>
              <a:rPr lang="sr-Latn-CS" altLang="en-US" sz="1700" b="1" dirty="0">
                <a:latin typeface="Book Antiqua" panose="02040602050305030304" pitchFamily="18" charset="0"/>
              </a:rPr>
              <a:t>entriculares</a:t>
            </a:r>
          </a:p>
          <a:p>
            <a:pPr eaLnBrk="1" hangingPunct="1">
              <a:lnSpc>
                <a:spcPct val="80000"/>
              </a:lnSpc>
              <a:buFontTx/>
              <a:buNone/>
            </a:pPr>
            <a:r>
              <a:rPr lang="sr-Latn-CS" altLang="en-US" sz="1700" b="1" dirty="0">
                <a:latin typeface="Book Antiqua" panose="02040602050305030304" pitchFamily="18" charset="0"/>
              </a:rPr>
              <a:t>			- </a:t>
            </a:r>
            <a:r>
              <a:rPr lang="en-GB" altLang="en-US" sz="1700" b="1" dirty="0">
                <a:latin typeface="Book Antiqua" panose="02040602050305030304" pitchFamily="18" charset="0"/>
              </a:rPr>
              <a:t>from interventricular septum</a:t>
            </a:r>
            <a:endParaRPr lang="sr-Latn-CS" altLang="en-US" sz="1700" b="1" dirty="0">
              <a:latin typeface="Book Antiqua" panose="02040602050305030304" pitchFamily="18" charset="0"/>
            </a:endParaRPr>
          </a:p>
          <a:p>
            <a:pPr eaLnBrk="1" hangingPunct="1">
              <a:lnSpc>
                <a:spcPct val="80000"/>
              </a:lnSpc>
              <a:buFontTx/>
              <a:buNone/>
            </a:pPr>
            <a:r>
              <a:rPr lang="sr-Latn-CS" altLang="en-US" sz="1700" b="1" dirty="0">
                <a:latin typeface="Book Antiqua" panose="02040602050305030304" pitchFamily="18" charset="0"/>
              </a:rPr>
              <a:t>			- </a:t>
            </a:r>
            <a:r>
              <a:rPr lang="en-GB" altLang="en-US" sz="1700" b="1" dirty="0">
                <a:latin typeface="Book Antiqua" panose="02040602050305030304" pitchFamily="18" charset="0"/>
              </a:rPr>
              <a:t>from left atrium</a:t>
            </a:r>
            <a:endParaRPr lang="sr-Latn-CS" altLang="en-US" sz="1700" b="1" dirty="0">
              <a:latin typeface="Book Antiqua" panose="02040602050305030304" pitchFamily="18" charset="0"/>
            </a:endParaRPr>
          </a:p>
          <a:p>
            <a:pPr eaLnBrk="1" hangingPunct="1">
              <a:lnSpc>
                <a:spcPct val="80000"/>
              </a:lnSpc>
              <a:buFontTx/>
              <a:buNone/>
            </a:pPr>
            <a:r>
              <a:rPr lang="sr-Latn-CS" altLang="en-US" sz="1700" b="1" dirty="0">
                <a:latin typeface="Book Antiqua" panose="02040602050305030304" pitchFamily="18" charset="0"/>
              </a:rPr>
              <a:t>			- </a:t>
            </a:r>
            <a:r>
              <a:rPr lang="en-GB" altLang="en-US" sz="1700" b="1" dirty="0">
                <a:latin typeface="Book Antiqua" panose="02040602050305030304" pitchFamily="18" charset="0"/>
              </a:rPr>
              <a:t>left marginal vein</a:t>
            </a:r>
            <a:endParaRPr lang="sr-Latn-CS" altLang="en-US" sz="1700" b="1" dirty="0">
              <a:latin typeface="Book Antiqua" panose="02040602050305030304" pitchFamily="18" charset="0"/>
            </a:endParaRPr>
          </a:p>
          <a:p>
            <a:pPr eaLnBrk="1" hangingPunct="1">
              <a:lnSpc>
                <a:spcPct val="80000"/>
              </a:lnSpc>
              <a:buFontTx/>
              <a:buNone/>
            </a:pPr>
            <a:r>
              <a:rPr lang="sr-Latn-CS" altLang="en-US" sz="1800" b="1" dirty="0">
                <a:latin typeface="Book Antiqua" panose="02040602050305030304" pitchFamily="18" charset="0"/>
              </a:rPr>
              <a:t>	</a:t>
            </a:r>
            <a:r>
              <a:rPr lang="sr-Latn-CS" altLang="en-US" sz="2000" b="1" dirty="0">
                <a:latin typeface="Book Antiqua" panose="02040602050305030304" pitchFamily="18" charset="0"/>
              </a:rPr>
              <a:t>- </a:t>
            </a:r>
            <a:r>
              <a:rPr lang="sr-Latn-CS" altLang="en-US" sz="2000" b="1" dirty="0">
                <a:solidFill>
                  <a:srgbClr val="FFFF00"/>
                </a:solidFill>
                <a:latin typeface="Book Antiqua" panose="02040602050305030304" pitchFamily="18" charset="0"/>
              </a:rPr>
              <a:t>sinus </a:t>
            </a:r>
            <a:r>
              <a:rPr lang="sr-Latn-CS" altLang="en-US" sz="2000" b="1" dirty="0" err="1">
                <a:solidFill>
                  <a:srgbClr val="FFFF00"/>
                </a:solidFill>
                <a:latin typeface="Book Antiqua" panose="02040602050305030304" pitchFamily="18" charset="0"/>
              </a:rPr>
              <a:t>coronarius</a:t>
            </a:r>
            <a:endParaRPr lang="sr-Latn-CS" altLang="en-US" sz="2000" b="1" dirty="0">
              <a:solidFill>
                <a:srgbClr val="FFFF00"/>
              </a:solidFill>
              <a:latin typeface="Book Antiqua" panose="02040602050305030304" pitchFamily="18" charset="0"/>
            </a:endParaRPr>
          </a:p>
          <a:p>
            <a:pPr eaLnBrk="1" hangingPunct="1">
              <a:lnSpc>
                <a:spcPct val="80000"/>
              </a:lnSpc>
              <a:buNone/>
            </a:pP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en-GB" altLang="en-US" sz="1700" b="1" dirty="0">
                <a:latin typeface="Book Antiqua" panose="02040602050305030304" pitchFamily="18" charset="0"/>
              </a:rPr>
              <a:t>tributaries</a:t>
            </a:r>
            <a:r>
              <a:rPr lang="sr-Latn-CS" altLang="en-US" sz="1700" b="1" dirty="0">
                <a:latin typeface="Book Antiqua" panose="02040602050305030304" pitchFamily="18" charset="0"/>
              </a:rPr>
              <a:t>: </a:t>
            </a:r>
            <a:r>
              <a:rPr lang="en-GB" altLang="en-US" sz="1700" b="1" dirty="0">
                <a:latin typeface="Book Antiqua" panose="02040602050305030304" pitchFamily="18" charset="0"/>
              </a:rPr>
              <a:t>- great cardiac vein</a:t>
            </a:r>
          </a:p>
          <a:p>
            <a:pPr eaLnBrk="1" hangingPunct="1">
              <a:lnSpc>
                <a:spcPct val="80000"/>
              </a:lnSpc>
              <a:buNone/>
            </a:pPr>
            <a:r>
              <a:rPr lang="en-GB" altLang="en-US" sz="1700" b="1" dirty="0">
                <a:latin typeface="Book Antiqua" panose="02040602050305030304" pitchFamily="18" charset="0"/>
              </a:rPr>
              <a:t>                                 </a:t>
            </a:r>
            <a:r>
              <a:rPr lang="sr-Latn-CS" altLang="en-US" sz="1700" b="1" dirty="0">
                <a:latin typeface="Book Antiqua" panose="02040602050305030304" pitchFamily="18" charset="0"/>
              </a:rPr>
              <a:t>- </a:t>
            </a:r>
            <a:r>
              <a:rPr lang="en-GB" altLang="en-US" sz="1700" b="1" dirty="0">
                <a:latin typeface="Book Antiqua" panose="02040602050305030304" pitchFamily="18" charset="0"/>
              </a:rPr>
              <a:t>left marginal vein</a:t>
            </a:r>
          </a:p>
          <a:p>
            <a:pPr eaLnBrk="1" hangingPunct="1">
              <a:lnSpc>
                <a:spcPct val="80000"/>
              </a:lnSpc>
              <a:buFontTx/>
              <a:buNone/>
            </a:pPr>
            <a:r>
              <a:rPr lang="en-GB" altLang="en-US" sz="1700" b="1" dirty="0">
                <a:latin typeface="Book Antiqua" panose="02040602050305030304" pitchFamily="18" charset="0"/>
              </a:rPr>
              <a:t>			</a:t>
            </a:r>
            <a:r>
              <a:rPr lang="sr-Latn-CS" altLang="en-US" sz="1700" b="1" dirty="0">
                <a:latin typeface="Book Antiqua" panose="02040602050305030304" pitchFamily="18" charset="0"/>
              </a:rPr>
              <a:t>- v. ventriculi sinistri posterior</a:t>
            </a:r>
          </a:p>
          <a:p>
            <a:pPr eaLnBrk="1" hangingPunct="1">
              <a:lnSpc>
                <a:spcPct val="80000"/>
              </a:lnSpc>
              <a:buFontTx/>
              <a:buNone/>
            </a:pPr>
            <a:r>
              <a:rPr lang="sr-Latn-CS" altLang="en-US" sz="1700" b="1" dirty="0">
                <a:latin typeface="Book Antiqua" panose="02040602050305030304" pitchFamily="18" charset="0"/>
              </a:rPr>
              <a:t>			- v. obliqua </a:t>
            </a:r>
            <a:r>
              <a:rPr lang="sr-Latn-CS" altLang="en-US" sz="1700" b="1" dirty="0" err="1">
                <a:latin typeface="Book Antiqua" panose="02040602050305030304" pitchFamily="18" charset="0"/>
              </a:rPr>
              <a:t>atrii</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sinistri</a:t>
            </a:r>
            <a:r>
              <a:rPr lang="en-GB" altLang="en-US" sz="1700" b="1" dirty="0">
                <a:latin typeface="Book Antiqua" panose="02040602050305030304" pitchFamily="18" charset="0"/>
              </a:rPr>
              <a:t> (of Marshall)</a:t>
            </a:r>
            <a:endParaRPr lang="sr-Latn-CS" altLang="en-US" sz="1700" b="1" dirty="0">
              <a:latin typeface="Book Antiqua" panose="02040602050305030304" pitchFamily="18" charset="0"/>
            </a:endParaRPr>
          </a:p>
          <a:p>
            <a:pPr eaLnBrk="1" hangingPunct="1">
              <a:lnSpc>
                <a:spcPct val="80000"/>
              </a:lnSpc>
              <a:buFontTx/>
              <a:buNone/>
            </a:pPr>
            <a:r>
              <a:rPr lang="sr-Latn-CS" altLang="en-US" sz="1700" b="1" dirty="0">
                <a:latin typeface="Book Antiqua" panose="02040602050305030304" pitchFamily="18" charset="0"/>
              </a:rPr>
              <a:t>			- </a:t>
            </a:r>
            <a:r>
              <a:rPr lang="en-GB" altLang="en-US" sz="1700" b="1" dirty="0">
                <a:latin typeface="Book Antiqua" panose="02040602050305030304" pitchFamily="18" charset="0"/>
              </a:rPr>
              <a:t>middle cardiac vein (</a:t>
            </a:r>
            <a:r>
              <a:rPr lang="sr-Latn-CS" altLang="en-US" sz="1700" b="1" dirty="0">
                <a:latin typeface="Book Antiqua" panose="02040602050305030304" pitchFamily="18" charset="0"/>
              </a:rPr>
              <a:t>v. </a:t>
            </a:r>
            <a:r>
              <a:rPr lang="sr-Latn-CS" altLang="en-US" sz="1700" b="1" dirty="0" err="1">
                <a:latin typeface="Book Antiqua" panose="02040602050305030304" pitchFamily="18" charset="0"/>
              </a:rPr>
              <a:t>cardiaca</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media</a:t>
            </a:r>
            <a:r>
              <a:rPr lang="en-GB" altLang="en-US" sz="1700" b="1" dirty="0">
                <a:latin typeface="Book Antiqua" panose="02040602050305030304" pitchFamily="18" charset="0"/>
              </a:rPr>
              <a:t>)</a:t>
            </a:r>
            <a:br>
              <a:rPr lang="sr-Latn-CS" altLang="en-US" sz="1700" b="1" dirty="0">
                <a:latin typeface="Book Antiqua" panose="02040602050305030304" pitchFamily="18" charset="0"/>
              </a:rPr>
            </a:br>
            <a:r>
              <a:rPr lang="sr-Latn-CS" altLang="en-US" sz="1700" b="1" dirty="0">
                <a:latin typeface="Book Antiqua" panose="02040602050305030304" pitchFamily="18" charset="0"/>
              </a:rPr>
              <a:t>		  (v. </a:t>
            </a:r>
            <a:r>
              <a:rPr lang="sr-Latn-CS" altLang="en-US" sz="1700" b="1" dirty="0" err="1">
                <a:latin typeface="Book Antiqua" panose="02040602050305030304" pitchFamily="18" charset="0"/>
              </a:rPr>
              <a:t>interventricularis</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posterior</a:t>
            </a:r>
            <a:r>
              <a:rPr lang="sr-Latn-CS" altLang="en-US" sz="1700" b="1" dirty="0">
                <a:latin typeface="Book Antiqua" panose="02040602050305030304" pitchFamily="18" charset="0"/>
              </a:rPr>
              <a:t>)</a:t>
            </a:r>
          </a:p>
          <a:p>
            <a:pPr eaLnBrk="1" hangingPunct="1">
              <a:lnSpc>
                <a:spcPct val="80000"/>
              </a:lnSpc>
              <a:buFontTx/>
              <a:buNone/>
            </a:pPr>
            <a:r>
              <a:rPr lang="sr-Latn-CS" altLang="en-US" sz="1700" b="1" dirty="0">
                <a:latin typeface="Book Antiqua" panose="02040602050305030304" pitchFamily="18" charset="0"/>
              </a:rPr>
              <a:t>			- </a:t>
            </a:r>
            <a:r>
              <a:rPr lang="en-GB" altLang="en-US" sz="1700" b="1" dirty="0">
                <a:latin typeface="Book Antiqua" panose="02040602050305030304" pitchFamily="18" charset="0"/>
              </a:rPr>
              <a:t>small cardiac vein (</a:t>
            </a:r>
            <a:r>
              <a:rPr lang="sr-Latn-CS" altLang="en-US" sz="1700" b="1" dirty="0">
                <a:latin typeface="Book Antiqua" panose="02040602050305030304" pitchFamily="18" charset="0"/>
              </a:rPr>
              <a:t>v. </a:t>
            </a:r>
            <a:r>
              <a:rPr lang="sr-Latn-CS" altLang="en-US" sz="1700" b="1" dirty="0" err="1">
                <a:latin typeface="Book Antiqua" panose="02040602050305030304" pitchFamily="18" charset="0"/>
              </a:rPr>
              <a:t>cardiaca</a:t>
            </a:r>
            <a:r>
              <a:rPr lang="sr-Latn-CS" altLang="en-US" sz="1700" b="1" dirty="0">
                <a:latin typeface="Book Antiqua" panose="02040602050305030304" pitchFamily="18" charset="0"/>
              </a:rPr>
              <a:t> </a:t>
            </a:r>
            <a:r>
              <a:rPr lang="sr-Latn-CS" altLang="en-US" sz="1700" b="1" dirty="0" err="1">
                <a:latin typeface="Book Antiqua" panose="02040602050305030304" pitchFamily="18" charset="0"/>
              </a:rPr>
              <a:t>parva</a:t>
            </a:r>
            <a:r>
              <a:rPr lang="en-GB" altLang="en-US" sz="1700" b="1" dirty="0">
                <a:latin typeface="Book Antiqua" panose="02040602050305030304" pitchFamily="18" charset="0"/>
              </a:rPr>
              <a:t>)</a:t>
            </a:r>
            <a:endParaRPr lang="en-US" sz="1700" b="1" dirty="0">
              <a:latin typeface="Book Antiqua" panose="02040602050305030304" pitchFamily="18" charset="0"/>
            </a:endParaRPr>
          </a:p>
          <a:p>
            <a:pPr eaLnBrk="1" hangingPunct="1">
              <a:lnSpc>
                <a:spcPct val="80000"/>
              </a:lnSpc>
              <a:buFontTx/>
              <a:buNone/>
            </a:pPr>
            <a:r>
              <a:rPr lang="en-US" sz="1700" b="1" dirty="0">
                <a:latin typeface="Book Antiqua" panose="02040602050305030304" pitchFamily="18" charset="0"/>
              </a:rPr>
              <a:t>			</a:t>
            </a:r>
            <a:r>
              <a:rPr lang="sr-Latn-CS" altLang="en-US" sz="1700" b="1" dirty="0">
                <a:latin typeface="Book Antiqua" panose="02040602050305030304" pitchFamily="18" charset="0"/>
              </a:rPr>
              <a:t> vv. coronariae dextrae</a:t>
            </a:r>
          </a:p>
          <a:p>
            <a:pPr eaLnBrk="1" hangingPunct="1">
              <a:lnSpc>
                <a:spcPct val="80000"/>
              </a:lnSpc>
              <a:buFontTx/>
              <a:buNone/>
            </a:pPr>
            <a:r>
              <a:rPr lang="sr-Latn-CS" altLang="en-US" sz="1800" b="1" dirty="0">
                <a:latin typeface="Book Antiqua" panose="02040602050305030304" pitchFamily="18" charset="0"/>
              </a:rPr>
              <a:t>	</a:t>
            </a:r>
            <a:r>
              <a:rPr lang="sr-Latn-CS" altLang="en-US" sz="2000" b="1" dirty="0">
                <a:latin typeface="Book Antiqua" panose="02040602050305030304" pitchFamily="18" charset="0"/>
              </a:rPr>
              <a:t>- </a:t>
            </a:r>
            <a:r>
              <a:rPr lang="sr-Latn-CS" altLang="en-US" sz="2000" b="1" dirty="0">
                <a:solidFill>
                  <a:srgbClr val="FFFF00"/>
                </a:solidFill>
                <a:latin typeface="Book Antiqua" panose="02040602050305030304" pitchFamily="18" charset="0"/>
              </a:rPr>
              <a:t>vv. ventriculi dextri anteriores (2 - 4)</a:t>
            </a:r>
          </a:p>
          <a:p>
            <a:pPr eaLnBrk="1" hangingPunct="1">
              <a:lnSpc>
                <a:spcPct val="80000"/>
              </a:lnSpc>
              <a:buFontTx/>
              <a:buNone/>
            </a:pPr>
            <a:endParaRPr lang="sr-Latn-CS" altLang="en-US" sz="2000" b="1" dirty="0">
              <a:solidFill>
                <a:srgbClr val="FFFF00"/>
              </a:solidFill>
              <a:latin typeface="Book Antiqua" panose="02040602050305030304" pitchFamily="18" charset="0"/>
            </a:endParaRPr>
          </a:p>
          <a:p>
            <a:pPr eaLnBrk="1" hangingPunct="1">
              <a:lnSpc>
                <a:spcPct val="80000"/>
              </a:lnSpc>
            </a:pPr>
            <a:r>
              <a:rPr lang="en-GB" altLang="en-US" sz="2000" b="1" dirty="0">
                <a:solidFill>
                  <a:schemeClr val="hlink"/>
                </a:solidFill>
                <a:latin typeface="Book Antiqua" panose="02040602050305030304" pitchFamily="18" charset="0"/>
              </a:rPr>
              <a:t>DEEP VEINS</a:t>
            </a:r>
            <a:endParaRPr lang="sr-Latn-CS" altLang="en-US" sz="2000" b="1" dirty="0">
              <a:latin typeface="Book Antiqua" panose="02040602050305030304" pitchFamily="18" charset="0"/>
            </a:endParaRPr>
          </a:p>
          <a:p>
            <a:pPr eaLnBrk="1" hangingPunct="1">
              <a:lnSpc>
                <a:spcPct val="80000"/>
              </a:lnSpc>
              <a:buFontTx/>
              <a:buNone/>
            </a:pPr>
            <a:r>
              <a:rPr lang="sr-Latn-CS" altLang="en-US" sz="2000" b="1" dirty="0">
                <a:latin typeface="Book Antiqua" panose="02040602050305030304" pitchFamily="18" charset="0"/>
              </a:rPr>
              <a:t>	- </a:t>
            </a:r>
            <a:r>
              <a:rPr lang="sr-Latn-CS" altLang="en-US" sz="2000" b="1" dirty="0">
                <a:solidFill>
                  <a:srgbClr val="FFFF00"/>
                </a:solidFill>
                <a:latin typeface="Book Antiqua" panose="02040602050305030304" pitchFamily="18" charset="0"/>
              </a:rPr>
              <a:t>vv. cardiacae minimae</a:t>
            </a:r>
            <a:endParaRPr lang="en-US" sz="2000" b="1" dirty="0">
              <a:solidFill>
                <a:srgbClr val="FFFF00"/>
              </a:solidFill>
              <a:latin typeface="Book Antiqua" panose="02040602050305030304" pitchFamily="18" charset="0"/>
            </a:endParaRPr>
          </a:p>
        </p:txBody>
      </p:sp>
      <p:pic>
        <p:nvPicPr>
          <p:cNvPr id="61444" name="Picture 4"/>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l="28716" t="27953" r="26057" b="7333"/>
          <a:stretch>
            <a:fillRect/>
          </a:stretch>
        </p:blipFill>
        <p:spPr bwMode="auto">
          <a:xfrm>
            <a:off x="6912074" y="533400"/>
            <a:ext cx="2278063" cy="283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5"/>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l="30728" t="27461" r="30960" b="8022"/>
          <a:stretch>
            <a:fillRect/>
          </a:stretch>
        </p:blipFill>
        <p:spPr bwMode="auto">
          <a:xfrm>
            <a:off x="6912074" y="3680938"/>
            <a:ext cx="2232025"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BAB1B128-9E87-660C-A782-D1E007F5D711}"/>
              </a:ext>
            </a:extLst>
          </p:cNvPr>
          <p:cNvSpPr txBox="1"/>
          <p:nvPr/>
        </p:nvSpPr>
        <p:spPr>
          <a:xfrm>
            <a:off x="4344144" y="913368"/>
            <a:ext cx="2407441" cy="523220"/>
          </a:xfrm>
          <a:prstGeom prst="rect">
            <a:avLst/>
          </a:prstGeom>
          <a:noFill/>
        </p:spPr>
        <p:txBody>
          <a:bodyPr wrap="square" rtlCol="0">
            <a:spAutoFit/>
          </a:bodyPr>
          <a:lstStyle/>
          <a:p>
            <a:r>
              <a:rPr lang="en-GB" sz="1400" dirty="0">
                <a:solidFill>
                  <a:srgbClr val="FFFF00"/>
                </a:solidFill>
                <a:latin typeface="Book Antiqua" panose="02040602050305030304" pitchFamily="18" charset="0"/>
              </a:rPr>
              <a:t>Runs through </a:t>
            </a:r>
            <a:r>
              <a:rPr lang="en-GB" altLang="en-US" sz="1400" dirty="0">
                <a:solidFill>
                  <a:srgbClr val="FFFF00"/>
                </a:solidFill>
                <a:latin typeface="Book Antiqua" panose="02040602050305030304" pitchFamily="18" charset="0"/>
              </a:rPr>
              <a:t>left coronary groove </a:t>
            </a:r>
            <a:endParaRPr lang="en-GB" sz="1400" dirty="0">
              <a:solidFill>
                <a:srgbClr val="FFFF00"/>
              </a:solidFill>
              <a:latin typeface="Book Antiqua" panose="02040602050305030304" pitchFamily="18" charset="0"/>
            </a:endParaRPr>
          </a:p>
        </p:txBody>
      </p:sp>
      <p:cxnSp>
        <p:nvCxnSpPr>
          <p:cNvPr id="6" name="Straight Arrow Connector 5">
            <a:extLst>
              <a:ext uri="{FF2B5EF4-FFF2-40B4-BE49-F238E27FC236}">
                <a16:creationId xmlns:a16="http://schemas.microsoft.com/office/drawing/2014/main" id="{D4EDC7D7-1F3F-C198-415B-52EFD96B22F5}"/>
              </a:ext>
            </a:extLst>
          </p:cNvPr>
          <p:cNvCxnSpPr/>
          <p:nvPr/>
        </p:nvCxnSpPr>
        <p:spPr bwMode="auto">
          <a:xfrm flipH="1">
            <a:off x="3851920" y="1282700"/>
            <a:ext cx="504056" cy="20208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355F1879-A05E-207C-65D4-720E20BFEC12}"/>
              </a:ext>
            </a:extLst>
          </p:cNvPr>
          <p:cNvSpPr txBox="1"/>
          <p:nvPr/>
        </p:nvSpPr>
        <p:spPr>
          <a:xfrm>
            <a:off x="2512795" y="3176427"/>
            <a:ext cx="4393085" cy="307777"/>
          </a:xfrm>
          <a:prstGeom prst="rect">
            <a:avLst/>
          </a:prstGeom>
          <a:noFill/>
        </p:spPr>
        <p:txBody>
          <a:bodyPr wrap="square" rtlCol="0">
            <a:spAutoFit/>
          </a:bodyPr>
          <a:lstStyle/>
          <a:p>
            <a:r>
              <a:rPr lang="en-GB" sz="1400" dirty="0">
                <a:solidFill>
                  <a:srgbClr val="FFFF00"/>
                </a:solidFill>
                <a:latin typeface="Book Antiqua" panose="02040602050305030304" pitchFamily="18" charset="0"/>
              </a:rPr>
              <a:t>runs  through </a:t>
            </a:r>
            <a:r>
              <a:rPr lang="en-GB" altLang="en-US" sz="1400" dirty="0">
                <a:solidFill>
                  <a:srgbClr val="FFFF00"/>
                </a:solidFill>
                <a:latin typeface="Book Antiqua" panose="02040602050305030304" pitchFamily="18" charset="0"/>
              </a:rPr>
              <a:t>left coronary groove on inferior surface</a:t>
            </a:r>
            <a:endParaRPr lang="en-GB" sz="1400" dirty="0">
              <a:solidFill>
                <a:srgbClr val="FFFF00"/>
              </a:solidFill>
              <a:latin typeface="Book Antiqua" panose="02040602050305030304" pitchFamily="18" charset="0"/>
            </a:endParaRPr>
          </a:p>
        </p:txBody>
      </p:sp>
      <p:sp>
        <p:nvSpPr>
          <p:cNvPr id="8" name="TextBox 7">
            <a:extLst>
              <a:ext uri="{FF2B5EF4-FFF2-40B4-BE49-F238E27FC236}">
                <a16:creationId xmlns:a16="http://schemas.microsoft.com/office/drawing/2014/main" id="{C1EDCE10-9D05-3936-1EB1-E5DB68467336}"/>
              </a:ext>
            </a:extLst>
          </p:cNvPr>
          <p:cNvSpPr txBox="1"/>
          <p:nvPr/>
        </p:nvSpPr>
        <p:spPr>
          <a:xfrm>
            <a:off x="5094126" y="1999745"/>
            <a:ext cx="2407441" cy="523220"/>
          </a:xfrm>
          <a:prstGeom prst="rect">
            <a:avLst/>
          </a:prstGeom>
          <a:noFill/>
        </p:spPr>
        <p:txBody>
          <a:bodyPr wrap="square" rtlCol="0">
            <a:spAutoFit/>
          </a:bodyPr>
          <a:lstStyle/>
          <a:p>
            <a:r>
              <a:rPr lang="en-GB" sz="1400" dirty="0">
                <a:solidFill>
                  <a:srgbClr val="FFFF00"/>
                </a:solidFill>
                <a:latin typeface="Book Antiqua" panose="02040602050305030304" pitchFamily="18" charset="0"/>
              </a:rPr>
              <a:t>Runs through </a:t>
            </a:r>
            <a:r>
              <a:rPr lang="sr-Latn-CS" altLang="en-US" sz="1400" dirty="0" err="1">
                <a:solidFill>
                  <a:srgbClr val="FFFF00"/>
                </a:solidFill>
                <a:latin typeface="Book Antiqua" panose="02040602050305030304" pitchFamily="18" charset="0"/>
              </a:rPr>
              <a:t>sulcus</a:t>
            </a:r>
            <a:r>
              <a:rPr lang="sr-Latn-CS" altLang="en-US" sz="1400" dirty="0">
                <a:solidFill>
                  <a:srgbClr val="FFFF00"/>
                </a:solidFill>
                <a:latin typeface="Book Antiqua" panose="02040602050305030304" pitchFamily="18" charset="0"/>
              </a:rPr>
              <a:t> </a:t>
            </a:r>
            <a:r>
              <a:rPr lang="sr-Latn-CS" altLang="en-US" sz="1400" dirty="0" err="1">
                <a:solidFill>
                  <a:srgbClr val="FFFF00"/>
                </a:solidFill>
                <a:latin typeface="Book Antiqua" panose="02040602050305030304" pitchFamily="18" charset="0"/>
              </a:rPr>
              <a:t>interventricularis</a:t>
            </a:r>
            <a:r>
              <a:rPr lang="sr-Latn-CS" altLang="en-US" sz="1400" dirty="0">
                <a:solidFill>
                  <a:srgbClr val="FFFF00"/>
                </a:solidFill>
                <a:latin typeface="Book Antiqua" panose="02040602050305030304" pitchFamily="18" charset="0"/>
              </a:rPr>
              <a:t> </a:t>
            </a:r>
            <a:r>
              <a:rPr lang="sr-Latn-CS" altLang="en-US" sz="1400" dirty="0" err="1">
                <a:solidFill>
                  <a:srgbClr val="FFFF00"/>
                </a:solidFill>
                <a:latin typeface="Book Antiqua" panose="02040602050305030304" pitchFamily="18" charset="0"/>
              </a:rPr>
              <a:t>ant</a:t>
            </a:r>
            <a:endParaRPr lang="en-GB" sz="1400" dirty="0">
              <a:solidFill>
                <a:srgbClr val="FFFF00"/>
              </a:solidFill>
              <a:latin typeface="Book Antiqua" panose="02040602050305030304" pitchFamily="18" charset="0"/>
            </a:endParaRPr>
          </a:p>
        </p:txBody>
      </p:sp>
      <p:cxnSp>
        <p:nvCxnSpPr>
          <p:cNvPr id="9" name="Straight Arrow Connector 8">
            <a:extLst>
              <a:ext uri="{FF2B5EF4-FFF2-40B4-BE49-F238E27FC236}">
                <a16:creationId xmlns:a16="http://schemas.microsoft.com/office/drawing/2014/main" id="{7AD52D49-244F-43F7-386C-34E473DE81C7}"/>
              </a:ext>
            </a:extLst>
          </p:cNvPr>
          <p:cNvCxnSpPr/>
          <p:nvPr/>
        </p:nvCxnSpPr>
        <p:spPr bwMode="auto">
          <a:xfrm flipH="1" flipV="1">
            <a:off x="4533389" y="2057888"/>
            <a:ext cx="524760" cy="26303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0019 dijafr"/>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1042988" y="0"/>
            <a:ext cx="7200900" cy="6858000"/>
          </a:xfrm>
          <a:noFill/>
          <a:ln w="28575">
            <a:solidFill>
              <a:srgbClr val="FF9933"/>
            </a:solidFill>
            <a:miter lim="800000"/>
            <a:headEnd/>
            <a:tailEnd/>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6A46B903-83AF-85ED-A2DA-6A4A157C156B}"/>
              </a:ext>
            </a:extLst>
          </p:cNvPr>
          <p:cNvSpPr>
            <a:spLocks noGrp="1" noChangeArrowheads="1"/>
          </p:cNvSpPr>
          <p:nvPr>
            <p:ph type="title" idx="4294967295"/>
          </p:nvPr>
        </p:nvSpPr>
        <p:spPr>
          <a:xfrm>
            <a:off x="318356" y="305594"/>
            <a:ext cx="8507288" cy="633412"/>
          </a:xfrm>
        </p:spPr>
        <p:txBody>
          <a:bodyPr/>
          <a:lstStyle/>
          <a:p>
            <a:r>
              <a:rPr lang="en-GB" altLang="en-US" sz="3200" b="1" dirty="0">
                <a:latin typeface="Book Antiqua" panose="02040602050305030304" pitchFamily="18" charset="0"/>
                <a:ea typeface="Cambria" panose="02040503050406030204" pitchFamily="18" charset="0"/>
                <a:cs typeface="Cambria" panose="02040503050406030204" pitchFamily="18" charset="0"/>
              </a:rPr>
              <a:t>LYMPHATIC DRAINAGE OF THE HEART</a:t>
            </a:r>
            <a:endParaRPr lang="sr-Cyrl-RS" altLang="en-US" sz="3200" b="1" dirty="0">
              <a:latin typeface="Book Antiqua" panose="02040602050305030304" pitchFamily="18" charset="0"/>
              <a:ea typeface="Cambria" panose="02040503050406030204" pitchFamily="18" charset="0"/>
              <a:cs typeface="Cambria" panose="02040503050406030204" pitchFamily="18" charset="0"/>
            </a:endParaRPr>
          </a:p>
        </p:txBody>
      </p:sp>
      <p:sp>
        <p:nvSpPr>
          <p:cNvPr id="34819" name="Rectangle 3">
            <a:extLst>
              <a:ext uri="{FF2B5EF4-FFF2-40B4-BE49-F238E27FC236}">
                <a16:creationId xmlns:a16="http://schemas.microsoft.com/office/drawing/2014/main" id="{840E2CC9-0DDF-A7D5-E4D4-70EBE96C1FEF}"/>
              </a:ext>
            </a:extLst>
          </p:cNvPr>
          <p:cNvSpPr>
            <a:spLocks noGrp="1" noChangeArrowheads="1"/>
          </p:cNvSpPr>
          <p:nvPr>
            <p:ph type="body" idx="4294967295"/>
          </p:nvPr>
        </p:nvSpPr>
        <p:spPr>
          <a:xfrm>
            <a:off x="40419" y="1340768"/>
            <a:ext cx="8785225" cy="4535487"/>
          </a:xfrm>
        </p:spPr>
        <p:txBody>
          <a:bodyPr/>
          <a:lstStyle/>
          <a:p>
            <a:pPr>
              <a:buFont typeface="Arial" panose="020B0604020202020204" pitchFamily="34" charset="0"/>
              <a:buNone/>
            </a:pPr>
            <a:endParaRPr lang="en-GB" altLang="en-US" sz="2000" b="1" dirty="0">
              <a:latin typeface="Book Antiqua" panose="02040602050305030304" pitchFamily="18" charset="0"/>
              <a:ea typeface="Cambria" panose="02040503050406030204" pitchFamily="18" charset="0"/>
              <a:cs typeface="Cambria" panose="02040503050406030204" pitchFamily="18" charset="0"/>
            </a:endParaRPr>
          </a:p>
          <a:p>
            <a:pPr>
              <a:buFont typeface="Arial" panose="020B0604020202020204" pitchFamily="34" charset="0"/>
              <a:buNone/>
            </a:pPr>
            <a:r>
              <a:rPr lang="en-GB" sz="1800" dirty="0">
                <a:latin typeface="Book Antiqua" panose="02040602050305030304" pitchFamily="18" charset="0"/>
              </a:rPr>
              <a:t>* Lymphatic vessels in the myocardium and subendocardial connective tissue pass</a:t>
            </a:r>
          </a:p>
          <a:p>
            <a:pPr>
              <a:buFont typeface="Arial" panose="020B0604020202020204" pitchFamily="34" charset="0"/>
              <a:buNone/>
            </a:pPr>
            <a:r>
              <a:rPr lang="en-GB" sz="1800" dirty="0">
                <a:latin typeface="Book Antiqua" panose="02040602050305030304" pitchFamily="18" charset="0"/>
              </a:rPr>
              <a:t>  to the </a:t>
            </a:r>
            <a:r>
              <a:rPr lang="en-GB" sz="1800" dirty="0">
                <a:solidFill>
                  <a:srgbClr val="FFFF00"/>
                </a:solidFill>
                <a:latin typeface="Book Antiqua" panose="02040602050305030304" pitchFamily="18" charset="0"/>
              </a:rPr>
              <a:t>subepicardial lymphatic plexus</a:t>
            </a:r>
            <a:r>
              <a:rPr lang="en-GB" sz="1800" dirty="0">
                <a:latin typeface="Book Antiqua" panose="02040602050305030304" pitchFamily="18" charset="0"/>
              </a:rPr>
              <a:t>. Vessels from this plexus pass to the coronary</a:t>
            </a:r>
          </a:p>
          <a:p>
            <a:pPr>
              <a:buFont typeface="Arial" panose="020B0604020202020204" pitchFamily="34" charset="0"/>
              <a:buNone/>
            </a:pPr>
            <a:r>
              <a:rPr lang="en-GB" sz="1800" dirty="0">
                <a:latin typeface="Book Antiqua" panose="02040602050305030304" pitchFamily="18" charset="0"/>
              </a:rPr>
              <a:t>  sulcus and follow the coronary arteries. </a:t>
            </a:r>
          </a:p>
          <a:p>
            <a:pPr>
              <a:buFont typeface="Arial" panose="020B0604020202020204" pitchFamily="34" charset="0"/>
              <a:buNone/>
            </a:pPr>
            <a:r>
              <a:rPr lang="en-GB" sz="1800" dirty="0">
                <a:latin typeface="Book Antiqua" panose="02040602050305030304" pitchFamily="18" charset="0"/>
              </a:rPr>
              <a:t>* A single lymphatic vessel, formed by the union of various lymphatic vessels from</a:t>
            </a:r>
          </a:p>
          <a:p>
            <a:pPr>
              <a:buFont typeface="Arial" panose="020B0604020202020204" pitchFamily="34" charset="0"/>
              <a:buNone/>
            </a:pPr>
            <a:r>
              <a:rPr lang="en-GB" sz="1800" dirty="0">
                <a:latin typeface="Book Antiqua" panose="02040602050305030304" pitchFamily="18" charset="0"/>
              </a:rPr>
              <a:t>  the heart, ascends between the pulmonary trunk and left atrium and ends in the</a:t>
            </a:r>
          </a:p>
          <a:p>
            <a:pPr>
              <a:buFont typeface="Arial" panose="020B0604020202020204" pitchFamily="34" charset="0"/>
              <a:buNone/>
            </a:pPr>
            <a:r>
              <a:rPr lang="en-GB" sz="1800" dirty="0">
                <a:latin typeface="Book Antiqua" panose="02040602050305030304" pitchFamily="18" charset="0"/>
              </a:rPr>
              <a:t>  </a:t>
            </a:r>
            <a:r>
              <a:rPr lang="en-GB" sz="1800" dirty="0">
                <a:solidFill>
                  <a:srgbClr val="FFFF00"/>
                </a:solidFill>
                <a:latin typeface="Book Antiqua" panose="02040602050305030304" pitchFamily="18" charset="0"/>
              </a:rPr>
              <a:t>inferior tracheobronchial lymph nodes</a:t>
            </a:r>
            <a:r>
              <a:rPr lang="en-GB" sz="1800" dirty="0">
                <a:latin typeface="Book Antiqua" panose="02040602050305030304" pitchFamily="18" charset="0"/>
              </a:rPr>
              <a:t>, usually on the right side.</a:t>
            </a:r>
            <a:endParaRPr lang="sr-Cyrl-RS" altLang="en-US" sz="1800" b="1" dirty="0">
              <a:latin typeface="Book Antiqua" panose="02040602050305030304" pitchFamily="18" charset="0"/>
              <a:ea typeface="Cambria" panose="02040503050406030204" pitchFamily="18" charset="0"/>
              <a:cs typeface="Cambria" panose="02040503050406030204" pitchFamily="18" charset="0"/>
            </a:endParaRPr>
          </a:p>
          <a:p>
            <a:pPr>
              <a:buFont typeface="Arial" panose="020B0604020202020204" pitchFamily="34" charset="0"/>
              <a:buNone/>
            </a:pPr>
            <a:endParaRPr lang="sr-Latn-CS" altLang="en-US" sz="2000" b="1" dirty="0">
              <a:latin typeface="Cambria" panose="02040503050406030204" pitchFamily="18" charset="0"/>
              <a:ea typeface="Cambria" panose="02040503050406030204" pitchFamily="18" charset="0"/>
              <a:cs typeface="Cambria" panose="02040503050406030204"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457200" y="66676"/>
            <a:ext cx="8229600" cy="908050"/>
          </a:xfrm>
        </p:spPr>
        <p:txBody>
          <a:bodyPr/>
          <a:lstStyle/>
          <a:p>
            <a:pPr eaLnBrk="1" hangingPunct="1"/>
            <a:r>
              <a:rPr lang="en-GB" altLang="en-US" sz="2800" b="1" dirty="0">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63491" name="Rectangle 3"/>
          <p:cNvSpPr>
            <a:spLocks noGrp="1" noChangeArrowheads="1"/>
          </p:cNvSpPr>
          <p:nvPr>
            <p:ph type="body" sz="half" idx="4294967295"/>
          </p:nvPr>
        </p:nvSpPr>
        <p:spPr>
          <a:xfrm>
            <a:off x="40824" y="2258664"/>
            <a:ext cx="7000875" cy="4532660"/>
          </a:xfrm>
        </p:spPr>
        <p:txBody>
          <a:bodyPr/>
          <a:lstStyle/>
          <a:p>
            <a:pPr eaLnBrk="1" hangingPunct="1"/>
            <a:r>
              <a:rPr lang="sr-Latn-CS" altLang="en-US" sz="1800" b="1" dirty="0">
                <a:solidFill>
                  <a:srgbClr val="FFFF00"/>
                </a:solidFill>
                <a:latin typeface="Book Antiqua" panose="02040602050305030304" pitchFamily="18" charset="0"/>
              </a:rPr>
              <a:t>rr. cardiaci (n. vagus) – </a:t>
            </a:r>
            <a:r>
              <a:rPr lang="en-GB" altLang="en-US" sz="1800" b="1" dirty="0">
                <a:solidFill>
                  <a:srgbClr val="FFFF00"/>
                </a:solidFill>
                <a:latin typeface="Book Antiqua" panose="02040602050305030304" pitchFamily="18" charset="0"/>
              </a:rPr>
              <a:t>parasympathetic fibres</a:t>
            </a:r>
            <a:endParaRPr lang="sr-Latn-CS" altLang="en-US" sz="1800" b="1" dirty="0">
              <a:solidFill>
                <a:srgbClr val="FFFF00"/>
              </a:solidFill>
              <a:latin typeface="Book Antiqua" panose="02040602050305030304" pitchFamily="18" charset="0"/>
            </a:endParaRPr>
          </a:p>
          <a:p>
            <a:pPr eaLnBrk="1" hangingPunct="1"/>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sr-Latn-CS" altLang="en-US" sz="1800" b="1" dirty="0">
                <a:solidFill>
                  <a:schemeClr val="hlink"/>
                </a:solidFill>
                <a:latin typeface="Book Antiqua" panose="02040602050305030304" pitchFamily="18" charset="0"/>
              </a:rPr>
              <a:t>- rr. cardiaci cervicales superiores</a:t>
            </a:r>
          </a:p>
          <a:p>
            <a:pPr eaLnBrk="1" hangingPunct="1">
              <a:buFontTx/>
              <a:buNone/>
            </a:pPr>
            <a:r>
              <a:rPr lang="sr-Latn-CS" altLang="en-US" sz="1800" b="1" dirty="0">
                <a:solidFill>
                  <a:schemeClr val="hlink"/>
                </a:solidFill>
                <a:latin typeface="Book Antiqua" panose="02040602050305030304" pitchFamily="18" charset="0"/>
              </a:rPr>
              <a:t>		- rr. cardiaci cervicales inferiores</a:t>
            </a:r>
          </a:p>
          <a:p>
            <a:pPr eaLnBrk="1" hangingPunct="1">
              <a:buFontTx/>
              <a:buNone/>
            </a:pPr>
            <a:r>
              <a:rPr lang="sr-Latn-CS" altLang="en-US" sz="1800" b="1" dirty="0">
                <a:solidFill>
                  <a:schemeClr val="hlink"/>
                </a:solidFill>
                <a:latin typeface="Book Antiqua" panose="02040602050305030304" pitchFamily="18" charset="0"/>
              </a:rPr>
              <a:t>		- rr. cardiaci thoracici</a:t>
            </a: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r>
              <a:rPr lang="sr-Latn-CS" altLang="en-US" sz="1800" b="1" dirty="0">
                <a:solidFill>
                  <a:srgbClr val="FFFF00"/>
                </a:solidFill>
                <a:latin typeface="Book Antiqua" panose="02040602050305030304" pitchFamily="18" charset="0"/>
              </a:rPr>
              <a:t>nn. cardiaci (truncus sympathicus) – </a:t>
            </a:r>
            <a:r>
              <a:rPr lang="en-GB" altLang="en-US" sz="1800" b="1" dirty="0">
                <a:solidFill>
                  <a:srgbClr val="FFFF00"/>
                </a:solidFill>
                <a:latin typeface="Book Antiqua" panose="02040602050305030304" pitchFamily="18" charset="0"/>
              </a:rPr>
              <a:t>sympathetic fibres</a:t>
            </a:r>
            <a:endParaRPr lang="sr-Latn-CS" altLang="en-US" sz="1800" b="1" dirty="0">
              <a:solidFill>
                <a:srgbClr val="FFFF00"/>
              </a:solidFill>
              <a:latin typeface="Book Antiqua" panose="02040602050305030304" pitchFamily="18" charset="0"/>
            </a:endParaRPr>
          </a:p>
          <a:p>
            <a:pPr eaLnBrk="1" hangingPunct="1"/>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sr-Latn-CS" altLang="en-US" sz="1800" b="1" dirty="0">
                <a:solidFill>
                  <a:schemeClr val="hlink"/>
                </a:solidFill>
                <a:latin typeface="Book Antiqua" panose="02040602050305030304" pitchFamily="18" charset="0"/>
              </a:rPr>
              <a:t>- n. cardiacus cervicalis superior</a:t>
            </a:r>
          </a:p>
          <a:p>
            <a:pPr eaLnBrk="1" hangingPunct="1">
              <a:buFontTx/>
              <a:buNone/>
            </a:pPr>
            <a:r>
              <a:rPr lang="sr-Latn-CS" altLang="en-US" sz="1800" b="1" dirty="0">
                <a:solidFill>
                  <a:schemeClr val="hlink"/>
                </a:solidFill>
                <a:latin typeface="Book Antiqua" panose="02040602050305030304" pitchFamily="18" charset="0"/>
              </a:rPr>
              <a:t>		- n. cardiacus cervicalis medius</a:t>
            </a:r>
          </a:p>
          <a:p>
            <a:pPr eaLnBrk="1" hangingPunct="1">
              <a:buFontTx/>
              <a:buNone/>
            </a:pPr>
            <a:r>
              <a:rPr lang="sr-Latn-CS" altLang="en-US" sz="1800" b="1" dirty="0">
                <a:solidFill>
                  <a:schemeClr val="hlink"/>
                </a:solidFill>
                <a:latin typeface="Book Antiqua" panose="02040602050305030304" pitchFamily="18" charset="0"/>
              </a:rPr>
              <a:t>		- n. cardiacus cervicalis inferior</a:t>
            </a:r>
          </a:p>
          <a:p>
            <a:pPr eaLnBrk="1" hangingPunct="1">
              <a:buFontTx/>
              <a:buNone/>
            </a:pPr>
            <a:r>
              <a:rPr lang="sr-Latn-CS" altLang="en-US" sz="1800" b="1" dirty="0">
                <a:solidFill>
                  <a:schemeClr val="hlink"/>
                </a:solidFill>
                <a:latin typeface="Book Antiqua" panose="02040602050305030304" pitchFamily="18" charset="0"/>
              </a:rPr>
              <a:t>		- nn. cardiaci thoracici</a:t>
            </a:r>
            <a:endParaRPr lang="en-US" sz="1800" b="1" dirty="0">
              <a:solidFill>
                <a:schemeClr val="hlink"/>
              </a:solidFill>
              <a:latin typeface="Book Antiqua" panose="02040602050305030304" pitchFamily="18" charset="0"/>
            </a:endParaRPr>
          </a:p>
        </p:txBody>
      </p:sp>
      <p:sp>
        <p:nvSpPr>
          <p:cNvPr id="63492" name="TextBox 3"/>
          <p:cNvSpPr txBox="1">
            <a:spLocks noChangeArrowheads="1"/>
          </p:cNvSpPr>
          <p:nvPr/>
        </p:nvSpPr>
        <p:spPr bwMode="auto">
          <a:xfrm>
            <a:off x="5214938" y="3006980"/>
            <a:ext cx="39290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i="1" dirty="0"/>
              <a:t>presynaptic </a:t>
            </a:r>
            <a:r>
              <a:rPr lang="sr-Latn-CS" altLang="en-US" i="1" dirty="0"/>
              <a:t>PSY </a:t>
            </a:r>
            <a:r>
              <a:rPr lang="en-GB" altLang="en-US" i="1" dirty="0"/>
              <a:t>branches of vagal nerve that synapses in ganglia of plexus </a:t>
            </a:r>
            <a:r>
              <a:rPr lang="en-GB" altLang="en-US" i="1" dirty="0" err="1"/>
              <a:t>cardiacus</a:t>
            </a:r>
            <a:endParaRPr lang="sr-Latn-CS" altLang="en-US" b="1" dirty="0">
              <a:solidFill>
                <a:schemeClr val="hlink"/>
              </a:solidFill>
            </a:endParaRPr>
          </a:p>
        </p:txBody>
      </p:sp>
      <p:sp>
        <p:nvSpPr>
          <p:cNvPr id="63493" name="Right Brace 4"/>
          <p:cNvSpPr>
            <a:spLocks/>
          </p:cNvSpPr>
          <p:nvPr/>
        </p:nvSpPr>
        <p:spPr bwMode="auto">
          <a:xfrm>
            <a:off x="4668198" y="2962838"/>
            <a:ext cx="357187" cy="1214438"/>
          </a:xfrm>
          <a:prstGeom prst="rightBrace">
            <a:avLst>
              <a:gd name="adj1" fmla="val 8327"/>
              <a:gd name="adj2" fmla="val 50000"/>
            </a:avLst>
          </a:pr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dirty="0"/>
          </a:p>
        </p:txBody>
      </p:sp>
      <p:sp>
        <p:nvSpPr>
          <p:cNvPr id="63494" name="Right Brace 5"/>
          <p:cNvSpPr>
            <a:spLocks/>
          </p:cNvSpPr>
          <p:nvPr/>
        </p:nvSpPr>
        <p:spPr bwMode="auto">
          <a:xfrm>
            <a:off x="4668669" y="5317903"/>
            <a:ext cx="357188" cy="1214437"/>
          </a:xfrm>
          <a:prstGeom prst="rightBrace">
            <a:avLst>
              <a:gd name="adj1" fmla="val 8327"/>
              <a:gd name="adj2" fmla="val 50000"/>
            </a:avLst>
          </a:pr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p>
        </p:txBody>
      </p:sp>
      <p:sp>
        <p:nvSpPr>
          <p:cNvPr id="63495" name="TextBox 6"/>
          <p:cNvSpPr txBox="1">
            <a:spLocks noChangeArrowheads="1"/>
          </p:cNvSpPr>
          <p:nvPr/>
        </p:nvSpPr>
        <p:spPr bwMode="auto">
          <a:xfrm>
            <a:off x="5214938" y="5601955"/>
            <a:ext cx="3929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i="1" dirty="0"/>
              <a:t>branches of 3 cervical and 5 thoracic ganglia of sympathetic trunk</a:t>
            </a:r>
            <a:endParaRPr lang="sr-Latn-CS" altLang="en-US" i="1" dirty="0"/>
          </a:p>
        </p:txBody>
      </p:sp>
      <p:sp>
        <p:nvSpPr>
          <p:cNvPr id="3" name="TextBox 2">
            <a:extLst>
              <a:ext uri="{FF2B5EF4-FFF2-40B4-BE49-F238E27FC236}">
                <a16:creationId xmlns:a16="http://schemas.microsoft.com/office/drawing/2014/main" id="{E3012B26-D3E9-E5F2-F7A7-A9644534C67D}"/>
              </a:ext>
            </a:extLst>
          </p:cNvPr>
          <p:cNvSpPr txBox="1"/>
          <p:nvPr/>
        </p:nvSpPr>
        <p:spPr>
          <a:xfrm>
            <a:off x="131694" y="932878"/>
            <a:ext cx="9073008" cy="1138773"/>
          </a:xfrm>
          <a:prstGeom prst="rect">
            <a:avLst/>
          </a:prstGeom>
          <a:noFill/>
        </p:spPr>
        <p:txBody>
          <a:bodyPr wrap="square">
            <a:spAutoFit/>
          </a:bodyPr>
          <a:lstStyle/>
          <a:p>
            <a:pPr marL="285750" indent="-285750">
              <a:buFontTx/>
              <a:buChar char="-"/>
            </a:pPr>
            <a:r>
              <a:rPr lang="en-GB" sz="1700" dirty="0">
                <a:latin typeface="Book Antiqua" panose="02040602050305030304" pitchFamily="18" charset="0"/>
              </a:rPr>
              <a:t>Formed of both sympathetic and parasympathetic </a:t>
            </a:r>
            <a:r>
              <a:rPr lang="en-GB" sz="1700" dirty="0" err="1">
                <a:latin typeface="Book Antiqua" panose="02040602050305030304" pitchFamily="18" charset="0"/>
              </a:rPr>
              <a:t>fibers</a:t>
            </a:r>
            <a:r>
              <a:rPr lang="en-GB" sz="1700" dirty="0">
                <a:latin typeface="Book Antiqua" panose="02040602050305030304" pitchFamily="18" charset="0"/>
              </a:rPr>
              <a:t> </a:t>
            </a:r>
            <a:r>
              <a:rPr lang="en-GB" sz="1700" dirty="0" err="1">
                <a:latin typeface="Book Antiqua" panose="02040602050305030304" pitchFamily="18" charset="0"/>
              </a:rPr>
              <a:t>en</a:t>
            </a:r>
            <a:r>
              <a:rPr lang="en-GB" sz="1700" dirty="0">
                <a:latin typeface="Book Antiqua" panose="02040602050305030304" pitchFamily="18" charset="0"/>
              </a:rPr>
              <a:t> route to the heart, as well as</a:t>
            </a:r>
            <a:br>
              <a:rPr lang="en-GB" sz="1700" dirty="0">
                <a:latin typeface="Book Antiqua" panose="02040602050305030304" pitchFamily="18" charset="0"/>
              </a:rPr>
            </a:br>
            <a:r>
              <a:rPr lang="en-GB" sz="1700" dirty="0">
                <a:latin typeface="Book Antiqua" panose="02040602050305030304" pitchFamily="18" charset="0"/>
              </a:rPr>
              <a:t>visceral afferent fibres conveying reflexive and nociceptive </a:t>
            </a:r>
            <a:r>
              <a:rPr lang="en-GB" sz="1700" dirty="0" err="1">
                <a:latin typeface="Book Antiqua" panose="02040602050305030304" pitchFamily="18" charset="0"/>
              </a:rPr>
              <a:t>fibers</a:t>
            </a:r>
            <a:r>
              <a:rPr lang="en-GB" sz="1700" dirty="0">
                <a:latin typeface="Book Antiqua" panose="02040602050305030304" pitchFamily="18" charset="0"/>
              </a:rPr>
              <a:t> from the heart. </a:t>
            </a:r>
          </a:p>
          <a:p>
            <a:pPr marL="285750" indent="-285750">
              <a:buFontTx/>
              <a:buChar char="-"/>
            </a:pPr>
            <a:r>
              <a:rPr lang="en-GB" sz="1700" dirty="0">
                <a:latin typeface="Book Antiqua" panose="02040602050305030304" pitchFamily="18" charset="0"/>
              </a:rPr>
              <a:t>Fibers extend from the plexus along and to the coronary vessels and to components of the conducting system, particularly the SA node.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C8953A-C457-4B89-DA50-44009E0E8398}"/>
              </a:ext>
            </a:extLst>
          </p:cNvPr>
          <p:cNvSpPr txBox="1"/>
          <p:nvPr/>
        </p:nvSpPr>
        <p:spPr>
          <a:xfrm>
            <a:off x="0" y="908720"/>
            <a:ext cx="9144000" cy="5355312"/>
          </a:xfrm>
          <a:prstGeom prst="rect">
            <a:avLst/>
          </a:prstGeom>
          <a:noFill/>
        </p:spPr>
        <p:txBody>
          <a:bodyPr wrap="square">
            <a:spAutoFit/>
          </a:bodyPr>
          <a:lstStyle/>
          <a:p>
            <a:r>
              <a:rPr lang="en-GB" b="1" dirty="0">
                <a:solidFill>
                  <a:srgbClr val="FFFF00"/>
                </a:solidFill>
                <a:latin typeface="Elsevier Sans"/>
              </a:rPr>
              <a:t>Sympathetic nerves for plexus </a:t>
            </a:r>
            <a:r>
              <a:rPr lang="en-GB" b="1" dirty="0" err="1">
                <a:solidFill>
                  <a:srgbClr val="FFFF00"/>
                </a:solidFill>
                <a:latin typeface="Elsevier Sans"/>
              </a:rPr>
              <a:t>cardiacus</a:t>
            </a:r>
            <a:r>
              <a:rPr lang="en-GB" b="1" dirty="0">
                <a:solidFill>
                  <a:srgbClr val="FFFF00"/>
                </a:solidFill>
                <a:latin typeface="Elsevier Sans"/>
              </a:rPr>
              <a:t> are the branches of ganglia of sympathetic trunk</a:t>
            </a:r>
          </a:p>
          <a:p>
            <a:endParaRPr lang="en-GB" dirty="0">
              <a:latin typeface="Elsevier Sans"/>
            </a:endParaRPr>
          </a:p>
          <a:p>
            <a:r>
              <a:rPr lang="en-GB" dirty="0">
                <a:latin typeface="Elsevier Sans"/>
              </a:rPr>
              <a:t>- The right and left sympathetic trunks are located </a:t>
            </a:r>
            <a:r>
              <a:rPr lang="en-GB" b="0" i="0" dirty="0">
                <a:effectLst/>
                <a:latin typeface="Elsevier Sans"/>
              </a:rPr>
              <a:t>adjacent to the right and left sides of the</a:t>
            </a:r>
            <a:br>
              <a:rPr lang="en-GB" b="0" i="0" dirty="0">
                <a:effectLst/>
                <a:latin typeface="Elsevier Sans"/>
              </a:rPr>
            </a:br>
            <a:r>
              <a:rPr lang="en-GB" b="0" i="0" dirty="0">
                <a:effectLst/>
                <a:latin typeface="Elsevier Sans"/>
              </a:rPr>
              <a:t>   vertebral column. The sympathetic trunk begins bilaterally on the base of the skull,</a:t>
            </a:r>
            <a:br>
              <a:rPr lang="en-GB" b="0" i="0" dirty="0">
                <a:effectLst/>
                <a:latin typeface="Elsevier Sans"/>
              </a:rPr>
            </a:br>
            <a:r>
              <a:rPr lang="en-GB" b="0" i="0" dirty="0">
                <a:effectLst/>
                <a:latin typeface="Elsevier Sans"/>
              </a:rPr>
              <a:t>   anterolateral to the atlas. </a:t>
            </a:r>
          </a:p>
          <a:p>
            <a:r>
              <a:rPr lang="en-GB" b="0" i="0" dirty="0">
                <a:effectLst/>
                <a:latin typeface="Elsevier Sans"/>
              </a:rPr>
              <a:t>- These trunks exist as a pair of long, ganglionated nerve chains that extend from the base of</a:t>
            </a:r>
            <a:br>
              <a:rPr lang="en-GB" b="0" i="0" dirty="0">
                <a:effectLst/>
                <a:latin typeface="Elsevier Sans"/>
              </a:rPr>
            </a:br>
            <a:r>
              <a:rPr lang="en-GB" b="0" i="0" dirty="0">
                <a:effectLst/>
                <a:latin typeface="Elsevier Sans"/>
              </a:rPr>
              <a:t>   the skull superiorly, to the coccyx inferiorly. Inferiorly, at the level of coccyx, the right and</a:t>
            </a:r>
            <a:br>
              <a:rPr lang="en-GB" b="0" i="0" dirty="0">
                <a:effectLst/>
                <a:latin typeface="Elsevier Sans"/>
              </a:rPr>
            </a:br>
            <a:r>
              <a:rPr lang="en-GB" b="0" i="0" dirty="0">
                <a:effectLst/>
                <a:latin typeface="Elsevier Sans"/>
              </a:rPr>
              <a:t>   left sympathetic trunks are connected by single midline ganglion, known as the ganglion</a:t>
            </a:r>
            <a:r>
              <a:rPr lang="en-GB" dirty="0">
                <a:latin typeface="Elsevier Sans"/>
              </a:rPr>
              <a:t> </a:t>
            </a:r>
            <a:r>
              <a:rPr lang="en-GB" b="0" i="0" dirty="0">
                <a:effectLst/>
                <a:latin typeface="Elsevier Sans"/>
              </a:rPr>
              <a:t>impar.</a:t>
            </a:r>
          </a:p>
          <a:p>
            <a:pPr algn="l"/>
            <a:r>
              <a:rPr lang="en-GB" b="0" i="0" dirty="0">
                <a:effectLst/>
                <a:latin typeface="Elsevier Sans"/>
              </a:rPr>
              <a:t>- The sympathetic trunks </a:t>
            </a:r>
            <a:r>
              <a:rPr lang="en-GB" dirty="0">
                <a:latin typeface="Elsevier Sans"/>
              </a:rPr>
              <a:t>consist of </a:t>
            </a:r>
            <a:r>
              <a:rPr lang="en-GB" b="0" i="0" dirty="0">
                <a:effectLst/>
                <a:latin typeface="Elsevier Sans"/>
              </a:rPr>
              <a:t>ganglia (groups of neurons), which are interconnected and</a:t>
            </a:r>
            <a:br>
              <a:rPr lang="en-GB" b="0" i="0" dirty="0">
                <a:effectLst/>
                <a:latin typeface="Elsevier Sans"/>
              </a:rPr>
            </a:br>
            <a:r>
              <a:rPr lang="en-GB" b="0" i="0" dirty="0">
                <a:effectLst/>
                <a:latin typeface="Elsevier Sans"/>
              </a:rPr>
              <a:t>   located along vertebral column. They are divided into four groups based on the region of the</a:t>
            </a:r>
            <a:br>
              <a:rPr lang="en-GB" b="0" i="0" dirty="0">
                <a:effectLst/>
                <a:latin typeface="Elsevier Sans"/>
              </a:rPr>
            </a:br>
            <a:r>
              <a:rPr lang="en-GB" b="0" i="0" dirty="0">
                <a:effectLst/>
                <a:latin typeface="Elsevier Sans"/>
              </a:rPr>
              <a:t>   vertebral column that they lie adjacent to. These are the cervical, thoracic, lumbar, sacral,</a:t>
            </a:r>
            <a:br>
              <a:rPr lang="en-GB" b="0" i="0" dirty="0">
                <a:effectLst/>
                <a:latin typeface="Elsevier Sans"/>
              </a:rPr>
            </a:br>
            <a:r>
              <a:rPr lang="en-GB" b="0" i="0" dirty="0">
                <a:effectLst/>
                <a:latin typeface="Elsevier Sans"/>
              </a:rPr>
              <a:t>   and one coccygeal paravertebral ganglia.</a:t>
            </a:r>
          </a:p>
          <a:p>
            <a:pPr algn="l"/>
            <a:r>
              <a:rPr lang="en-GB" b="0" i="0" dirty="0">
                <a:effectLst/>
                <a:latin typeface="Elsevier Sans"/>
              </a:rPr>
              <a:t>- </a:t>
            </a:r>
            <a:r>
              <a:rPr lang="en-GB" b="0" i="0" dirty="0">
                <a:solidFill>
                  <a:srgbClr val="FFC000"/>
                </a:solidFill>
                <a:effectLst/>
                <a:latin typeface="Elsevier Sans"/>
              </a:rPr>
              <a:t>The ganglia of sympathetic trunk gets sympathetic impulses from the sympathetic </a:t>
            </a:r>
            <a:r>
              <a:rPr lang="en-GB" b="0" i="0" dirty="0" err="1">
                <a:solidFill>
                  <a:srgbClr val="FFC000"/>
                </a:solidFill>
                <a:effectLst/>
                <a:latin typeface="Elsevier Sans"/>
              </a:rPr>
              <a:t>center</a:t>
            </a:r>
            <a:r>
              <a:rPr lang="en-GB" b="0" i="0" dirty="0">
                <a:solidFill>
                  <a:srgbClr val="FFC000"/>
                </a:solidFill>
                <a:effectLst/>
                <a:latin typeface="Elsevier Sans"/>
              </a:rPr>
              <a:t> of</a:t>
            </a:r>
            <a:br>
              <a:rPr lang="en-GB" b="0" i="0" dirty="0">
                <a:solidFill>
                  <a:srgbClr val="FFC000"/>
                </a:solidFill>
                <a:effectLst/>
                <a:latin typeface="Elsevier Sans"/>
              </a:rPr>
            </a:br>
            <a:r>
              <a:rPr lang="en-GB" b="0" i="0" dirty="0">
                <a:solidFill>
                  <a:srgbClr val="FFC000"/>
                </a:solidFill>
                <a:effectLst/>
                <a:latin typeface="Elsevier Sans"/>
              </a:rPr>
              <a:t>  spinal cord, by the </a:t>
            </a:r>
            <a:r>
              <a:rPr lang="en-GB" b="0" i="0" dirty="0" err="1">
                <a:solidFill>
                  <a:srgbClr val="FFC000"/>
                </a:solidFill>
                <a:effectLst/>
                <a:latin typeface="Elsevier Sans"/>
              </a:rPr>
              <a:t>rr</a:t>
            </a:r>
            <a:r>
              <a:rPr lang="en-GB" b="0" i="0" dirty="0">
                <a:solidFill>
                  <a:srgbClr val="FFC000"/>
                </a:solidFill>
                <a:effectLst/>
                <a:latin typeface="Elsevier Sans"/>
              </a:rPr>
              <a:t>. </a:t>
            </a:r>
            <a:r>
              <a:rPr lang="en-GB" dirty="0" err="1">
                <a:solidFill>
                  <a:srgbClr val="FFC000"/>
                </a:solidFill>
                <a:latin typeface="Elsevier Sans"/>
              </a:rPr>
              <a:t>c</a:t>
            </a:r>
            <a:r>
              <a:rPr lang="en-GB" b="0" i="0" dirty="0" err="1">
                <a:solidFill>
                  <a:srgbClr val="FFC000"/>
                </a:solidFill>
                <a:effectLst/>
                <a:latin typeface="Elsevier Sans"/>
              </a:rPr>
              <a:t>ommunicantes</a:t>
            </a:r>
            <a:r>
              <a:rPr lang="en-GB" b="0" i="0" dirty="0">
                <a:solidFill>
                  <a:srgbClr val="FFC000"/>
                </a:solidFill>
                <a:effectLst/>
                <a:latin typeface="Elsevier Sans"/>
              </a:rPr>
              <a:t> </a:t>
            </a:r>
            <a:r>
              <a:rPr lang="en-GB" b="0" i="0" dirty="0" err="1">
                <a:solidFill>
                  <a:srgbClr val="FFC000"/>
                </a:solidFill>
                <a:effectLst/>
                <a:latin typeface="Elsevier Sans"/>
              </a:rPr>
              <a:t>albi</a:t>
            </a:r>
            <a:r>
              <a:rPr lang="en-GB" b="0" i="0" dirty="0">
                <a:solidFill>
                  <a:srgbClr val="FFC000"/>
                </a:solidFill>
                <a:effectLst/>
                <a:latin typeface="Elsevier Sans"/>
              </a:rPr>
              <a:t> (white communicating branches) of the spinal nerve.</a:t>
            </a:r>
          </a:p>
          <a:p>
            <a:pPr algn="l"/>
            <a:endParaRPr lang="en-GB" b="0" i="0" dirty="0">
              <a:solidFill>
                <a:srgbClr val="FFC000"/>
              </a:solidFill>
              <a:effectLst/>
              <a:latin typeface="Elsevier Sans"/>
            </a:endParaRPr>
          </a:p>
          <a:p>
            <a:r>
              <a:rPr lang="en-GB" b="0" i="0" dirty="0">
                <a:solidFill>
                  <a:srgbClr val="FFC000"/>
                </a:solidFill>
                <a:effectLst/>
                <a:latin typeface="Elsevier Sans"/>
              </a:rPr>
              <a:t>- The ganglia of sympathetic trunk passes all sympathetic innervation to the body. The</a:t>
            </a:r>
            <a:r>
              <a:rPr lang="en-GB" dirty="0">
                <a:solidFill>
                  <a:srgbClr val="FFC000"/>
                </a:solidFill>
                <a:latin typeface="Elsevier Sans"/>
              </a:rPr>
              <a:t> t</a:t>
            </a:r>
            <a:r>
              <a:rPr lang="en-GB" b="0" i="0" dirty="0">
                <a:solidFill>
                  <a:srgbClr val="FFC000"/>
                </a:solidFill>
                <a:effectLst/>
                <a:latin typeface="Elsevier Sans"/>
              </a:rPr>
              <a:t>argets of</a:t>
            </a:r>
            <a:br>
              <a:rPr lang="en-GB" b="0" i="0" dirty="0">
                <a:solidFill>
                  <a:srgbClr val="FFC000"/>
                </a:solidFill>
                <a:effectLst/>
                <a:latin typeface="Elsevier Sans"/>
              </a:rPr>
            </a:br>
            <a:r>
              <a:rPr lang="en-GB" b="0" i="0" dirty="0">
                <a:solidFill>
                  <a:srgbClr val="FFC000"/>
                </a:solidFill>
                <a:effectLst/>
                <a:latin typeface="Elsevier Sans"/>
              </a:rPr>
              <a:t>  their </a:t>
            </a:r>
            <a:r>
              <a:rPr lang="en-GB" dirty="0">
                <a:solidFill>
                  <a:srgbClr val="FFC000"/>
                </a:solidFill>
                <a:latin typeface="Elsevier Sans"/>
              </a:rPr>
              <a:t>axons are visceral organs such as the heart, lungs, digestive system, kidneys, ovaries, and</a:t>
            </a:r>
            <a:br>
              <a:rPr lang="en-GB" dirty="0">
                <a:solidFill>
                  <a:srgbClr val="FFC000"/>
                </a:solidFill>
                <a:latin typeface="Elsevier Sans"/>
              </a:rPr>
            </a:br>
            <a:r>
              <a:rPr lang="en-GB" dirty="0">
                <a:solidFill>
                  <a:srgbClr val="FFC000"/>
                </a:solidFill>
                <a:latin typeface="Elsevier Sans"/>
              </a:rPr>
              <a:t>  related fascial layers </a:t>
            </a:r>
            <a:r>
              <a:rPr lang="en-GB" b="0" i="0" dirty="0">
                <a:solidFill>
                  <a:srgbClr val="FFC000"/>
                </a:solidFill>
                <a:effectLst/>
                <a:latin typeface="Elsevier Sans"/>
              </a:rPr>
              <a:t>include. Sympathetic innervation also targets </a:t>
            </a:r>
            <a:r>
              <a:rPr lang="en-GB" dirty="0">
                <a:solidFill>
                  <a:srgbClr val="FFC000"/>
                </a:solidFill>
                <a:latin typeface="Elsevier Sans"/>
              </a:rPr>
              <a:t>blood vessels, sweat glands,</a:t>
            </a:r>
            <a:br>
              <a:rPr lang="en-GB" dirty="0">
                <a:solidFill>
                  <a:srgbClr val="FFC000"/>
                </a:solidFill>
                <a:latin typeface="Elsevier Sans"/>
              </a:rPr>
            </a:br>
            <a:r>
              <a:rPr lang="en-GB" dirty="0">
                <a:solidFill>
                  <a:srgbClr val="FFC000"/>
                </a:solidFill>
                <a:latin typeface="Elsevier Sans"/>
              </a:rPr>
              <a:t>   and arrector pili muscles</a:t>
            </a:r>
            <a:endParaRPr lang="en-GB" b="0" i="0" dirty="0">
              <a:solidFill>
                <a:srgbClr val="FFC000"/>
              </a:solidFill>
              <a:effectLst/>
              <a:latin typeface="Elsevier Sans"/>
            </a:endParaRPr>
          </a:p>
        </p:txBody>
      </p:sp>
    </p:spTree>
    <p:extLst>
      <p:ext uri="{BB962C8B-B14F-4D97-AF65-F5344CB8AC3E}">
        <p14:creationId xmlns:p14="http://schemas.microsoft.com/office/powerpoint/2010/main" val="27492057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idx="4294967295"/>
          </p:nvPr>
        </p:nvSpPr>
        <p:spPr>
          <a:xfrm>
            <a:off x="428625" y="0"/>
            <a:ext cx="8229600" cy="1143000"/>
          </a:xfrm>
        </p:spPr>
        <p:txBody>
          <a:bodyPr/>
          <a:lstStyle/>
          <a:p>
            <a:pPr eaLnBrk="1" hangingPunct="1"/>
            <a:r>
              <a:rPr lang="en-GB" altLang="en-US" sz="3600" b="1" dirty="0">
                <a:solidFill>
                  <a:srgbClr val="FFFF00"/>
                </a:solidFill>
                <a:latin typeface="Book Antiqua" panose="02040602050305030304" pitchFamily="18" charset="0"/>
              </a:rPr>
              <a:t>TRUNCUS SYMPATHICUS</a:t>
            </a:r>
            <a:br>
              <a:rPr lang="en-GB" altLang="en-US" sz="3600" b="1" dirty="0">
                <a:solidFill>
                  <a:srgbClr val="FFFF00"/>
                </a:solidFill>
                <a:latin typeface="Book Antiqua" panose="02040602050305030304" pitchFamily="18" charset="0"/>
              </a:rPr>
            </a:br>
            <a:r>
              <a:rPr lang="en-GB" altLang="en-US" sz="3600" b="1" dirty="0">
                <a:solidFill>
                  <a:srgbClr val="FFFF00"/>
                </a:solidFill>
                <a:latin typeface="Book Antiqua" panose="02040602050305030304" pitchFamily="18" charset="0"/>
              </a:rPr>
              <a:t>SYMPATHETIC TRUNK</a:t>
            </a:r>
            <a:endParaRPr lang="sr-Latn-CS" altLang="en-US" sz="3600" b="1" dirty="0">
              <a:solidFill>
                <a:srgbClr val="FFFF00"/>
              </a:solidFill>
              <a:latin typeface="Book Antiqua" panose="02040602050305030304" pitchFamily="18" charset="0"/>
            </a:endParaRPr>
          </a:p>
        </p:txBody>
      </p:sp>
      <p:sp>
        <p:nvSpPr>
          <p:cNvPr id="64515" name="Content Placeholder 8"/>
          <p:cNvSpPr>
            <a:spLocks noGrp="1"/>
          </p:cNvSpPr>
          <p:nvPr>
            <p:ph sz="half" idx="4294967295"/>
          </p:nvPr>
        </p:nvSpPr>
        <p:spPr>
          <a:xfrm>
            <a:off x="107504" y="1281906"/>
            <a:ext cx="4857750" cy="3357562"/>
          </a:xfrm>
        </p:spPr>
        <p:txBody>
          <a:bodyPr/>
          <a:lstStyle/>
          <a:p>
            <a:pPr eaLnBrk="1" hangingPunct="1"/>
            <a:r>
              <a:rPr lang="sr-Latn-CS" altLang="en-US" sz="2000" b="1" dirty="0">
                <a:solidFill>
                  <a:srgbClr val="A3A3FF"/>
                </a:solidFill>
                <a:latin typeface="Book Antiqua" panose="02040602050305030304" pitchFamily="18" charset="0"/>
              </a:rPr>
              <a:t>Ganglia trunci sympathetici</a:t>
            </a:r>
            <a:br>
              <a:rPr lang="sr-Latn-CS" altLang="en-US" sz="2000" b="1" dirty="0">
                <a:latin typeface="Book Antiqua" panose="02040602050305030304" pitchFamily="18" charset="0"/>
              </a:rPr>
            </a:br>
            <a:r>
              <a:rPr lang="en-GB" altLang="en-US" sz="2000" b="1" dirty="0">
                <a:solidFill>
                  <a:schemeClr val="accent2">
                    <a:lumMod val="60000"/>
                    <a:lumOff val="40000"/>
                  </a:schemeClr>
                </a:solidFill>
                <a:latin typeface="Book Antiqua" panose="02040602050305030304" pitchFamily="18" charset="0"/>
              </a:rPr>
              <a:t>(ganglia of sympathetic trunk)</a:t>
            </a:r>
            <a:endParaRPr lang="sr-Latn-CS" altLang="en-US" sz="2000" b="1" dirty="0">
              <a:solidFill>
                <a:schemeClr val="accent2">
                  <a:lumMod val="60000"/>
                  <a:lumOff val="40000"/>
                </a:schemeClr>
              </a:solidFill>
              <a:latin typeface="Book Antiqua" panose="02040602050305030304" pitchFamily="18" charset="0"/>
            </a:endParaRPr>
          </a:p>
          <a:p>
            <a:pPr eaLnBrk="1" hangingPunct="1"/>
            <a:r>
              <a:rPr lang="sr-Latn-CS" altLang="en-US" sz="2000" b="1" dirty="0">
                <a:latin typeface="Book Antiqua" panose="02040602050305030304" pitchFamily="18" charset="0"/>
              </a:rPr>
              <a:t>- ganglion cervicale superius</a:t>
            </a:r>
            <a:br>
              <a:rPr lang="sr-Latn-CS" altLang="en-US" sz="2000" b="1" dirty="0">
                <a:latin typeface="Book Antiqua" panose="02040602050305030304" pitchFamily="18" charset="0"/>
              </a:rPr>
            </a:br>
            <a:r>
              <a:rPr lang="sr-Latn-CS" altLang="en-US" sz="2000" b="1" dirty="0">
                <a:latin typeface="Book Antiqua" panose="02040602050305030304" pitchFamily="18" charset="0"/>
              </a:rPr>
              <a:t>- ganglion cervicale medium</a:t>
            </a:r>
            <a:br>
              <a:rPr lang="sr-Latn-CS" altLang="en-US" sz="2000" b="1" dirty="0">
                <a:latin typeface="Book Antiqua" panose="02040602050305030304" pitchFamily="18" charset="0"/>
              </a:rPr>
            </a:br>
            <a:r>
              <a:rPr lang="sr-Latn-CS" altLang="en-US" sz="2000" b="1" dirty="0">
                <a:latin typeface="Book Antiqua" panose="02040602050305030304" pitchFamily="18" charset="0"/>
              </a:rPr>
              <a:t>- ganglion cervicale inferius</a:t>
            </a:r>
            <a:br>
              <a:rPr lang="sr-Latn-CS" altLang="en-US" sz="2000" b="1" dirty="0">
                <a:latin typeface="Book Antiqua" panose="02040602050305030304" pitchFamily="18" charset="0"/>
              </a:rPr>
            </a:br>
            <a:r>
              <a:rPr lang="sr-Latn-CS" altLang="en-US" sz="2000" b="1" dirty="0">
                <a:latin typeface="Book Antiqua" panose="02040602050305030304" pitchFamily="18" charset="0"/>
              </a:rPr>
              <a:t>-----------------------------------------</a:t>
            </a:r>
          </a:p>
          <a:p>
            <a:pPr eaLnBrk="1" hangingPunct="1">
              <a:buFontTx/>
              <a:buNone/>
            </a:pPr>
            <a:r>
              <a:rPr lang="sr-Latn-CS" altLang="en-US" sz="2000" b="1" dirty="0">
                <a:latin typeface="Book Antiqua" panose="02040602050305030304" pitchFamily="18" charset="0"/>
              </a:rPr>
              <a:t>	- ganglia thoracica (10-12)</a:t>
            </a:r>
          </a:p>
          <a:p>
            <a:pPr eaLnBrk="1" hangingPunct="1">
              <a:buFontTx/>
              <a:buNone/>
            </a:pPr>
            <a:r>
              <a:rPr lang="sr-Latn-CS" altLang="en-US" sz="2000" b="1" dirty="0">
                <a:latin typeface="Book Antiqua" panose="02040602050305030304" pitchFamily="18" charset="0"/>
              </a:rPr>
              <a:t>	- ganglia lumbalia (5)</a:t>
            </a:r>
          </a:p>
          <a:p>
            <a:pPr eaLnBrk="1" hangingPunct="1">
              <a:buFontTx/>
              <a:buNone/>
            </a:pPr>
            <a:r>
              <a:rPr lang="sr-Latn-CS" altLang="en-US" sz="2000" b="1" dirty="0">
                <a:latin typeface="Book Antiqua" panose="02040602050305030304" pitchFamily="18" charset="0"/>
              </a:rPr>
              <a:t>	- ganglia sacralia</a:t>
            </a:r>
            <a:r>
              <a:rPr lang="sr-Cyrl-RS" altLang="en-US" sz="2000" b="1" dirty="0">
                <a:latin typeface="Book Antiqua" panose="02040602050305030304" pitchFamily="18" charset="0"/>
              </a:rPr>
              <a:t> (4-5)</a:t>
            </a:r>
            <a:br>
              <a:rPr lang="sr-Cyrl-RS" altLang="en-US" sz="2000" b="1" dirty="0">
                <a:latin typeface="Book Antiqua" panose="02040602050305030304" pitchFamily="18" charset="0"/>
              </a:rPr>
            </a:br>
            <a:r>
              <a:rPr lang="sr-Cyrl-RS" altLang="en-US" sz="2000" b="1" dirty="0">
                <a:latin typeface="Book Antiqua" panose="02040602050305030304" pitchFamily="18" charset="0"/>
              </a:rPr>
              <a:t>- </a:t>
            </a:r>
            <a:r>
              <a:rPr lang="en-GB" altLang="en-US" sz="2000" b="1" dirty="0">
                <a:latin typeface="Book Antiqua" panose="02040602050305030304" pitchFamily="18" charset="0"/>
              </a:rPr>
              <a:t>ganglion </a:t>
            </a:r>
            <a:r>
              <a:rPr lang="en-GB" altLang="en-US" sz="2000" b="1" dirty="0" err="1">
                <a:latin typeface="Book Antiqua" panose="02040602050305030304" pitchFamily="18" charset="0"/>
              </a:rPr>
              <a:t>impar</a:t>
            </a:r>
            <a:endParaRPr lang="sr-Latn-CS" altLang="en-US" sz="2000" b="1" dirty="0">
              <a:latin typeface="Book Antiqua" panose="02040602050305030304" pitchFamily="18" charset="0"/>
            </a:endParaRPr>
          </a:p>
          <a:p>
            <a:pPr eaLnBrk="1" hangingPunct="1">
              <a:buFontTx/>
              <a:buNone/>
            </a:pPr>
            <a:endParaRPr lang="sr-Latn-CS" altLang="en-US" sz="2000" b="1" dirty="0">
              <a:latin typeface="Book Antiqua" panose="02040602050305030304" pitchFamily="18" charset="0"/>
            </a:endParaRPr>
          </a:p>
          <a:p>
            <a:pPr eaLnBrk="1" hangingPunct="1">
              <a:buFontTx/>
              <a:buNone/>
            </a:pPr>
            <a:endParaRPr lang="sr-Latn-CS" altLang="en-US" sz="2000" b="1" dirty="0">
              <a:latin typeface="Book Antiqua" panose="02040602050305030304" pitchFamily="18" charset="0"/>
            </a:endParaRPr>
          </a:p>
          <a:p>
            <a:pPr eaLnBrk="1" hangingPunct="1">
              <a:buFontTx/>
              <a:buNone/>
            </a:pPr>
            <a:endParaRPr lang="sr-Latn-CS" altLang="en-US" sz="2000" b="1" dirty="0"/>
          </a:p>
        </p:txBody>
      </p:sp>
      <p:sp>
        <p:nvSpPr>
          <p:cNvPr id="64516" name="TextBox 9"/>
          <p:cNvSpPr txBox="1">
            <a:spLocks noChangeArrowheads="1"/>
          </p:cNvSpPr>
          <p:nvPr/>
        </p:nvSpPr>
        <p:spPr bwMode="auto">
          <a:xfrm>
            <a:off x="0" y="4857750"/>
            <a:ext cx="9144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t>* </a:t>
            </a:r>
            <a:r>
              <a:rPr lang="sr-Latn-CS" altLang="en-US" b="1" dirty="0" err="1">
                <a:latin typeface="Book Antiqua" panose="02040602050305030304" pitchFamily="18" charset="0"/>
              </a:rPr>
              <a:t>Ganglion</a:t>
            </a:r>
            <a:r>
              <a:rPr lang="sr-Latn-CS" altLang="en-US" b="1" dirty="0">
                <a:latin typeface="Book Antiqua" panose="02040602050305030304" pitchFamily="18" charset="0"/>
              </a:rPr>
              <a:t> </a:t>
            </a:r>
            <a:r>
              <a:rPr lang="sr-Latn-CS" altLang="en-US" b="1" dirty="0" err="1">
                <a:latin typeface="Book Antiqua" panose="02040602050305030304" pitchFamily="18" charset="0"/>
              </a:rPr>
              <a:t>cervicale</a:t>
            </a:r>
            <a:r>
              <a:rPr lang="sr-Latn-CS" altLang="en-US" b="1" dirty="0">
                <a:latin typeface="Book Antiqua" panose="02040602050305030304" pitchFamily="18" charset="0"/>
              </a:rPr>
              <a:t> </a:t>
            </a:r>
            <a:r>
              <a:rPr lang="sr-Latn-CS" altLang="en-US" b="1" dirty="0" err="1">
                <a:latin typeface="Book Antiqua" panose="02040602050305030304" pitchFamily="18" charset="0"/>
              </a:rPr>
              <a:t>inferius</a:t>
            </a:r>
            <a:r>
              <a:rPr lang="sr-Latn-CS" altLang="en-US" b="1" dirty="0">
                <a:latin typeface="Book Antiqua" panose="02040602050305030304" pitchFamily="18" charset="0"/>
              </a:rPr>
              <a:t> + </a:t>
            </a:r>
            <a:r>
              <a:rPr lang="sr-Latn-CS" altLang="en-US" b="1" dirty="0" err="1">
                <a:latin typeface="Book Antiqua" panose="02040602050305030304" pitchFamily="18" charset="0"/>
              </a:rPr>
              <a:t>ganglion</a:t>
            </a:r>
            <a:r>
              <a:rPr lang="sr-Latn-CS" altLang="en-US" b="1" dirty="0">
                <a:latin typeface="Book Antiqua" panose="02040602050305030304" pitchFamily="18" charset="0"/>
              </a:rPr>
              <a:t> </a:t>
            </a:r>
            <a:r>
              <a:rPr lang="sr-Latn-CS" altLang="en-US" b="1" dirty="0" err="1">
                <a:latin typeface="Book Antiqua" panose="02040602050305030304" pitchFamily="18" charset="0"/>
              </a:rPr>
              <a:t>thoracale</a:t>
            </a:r>
            <a:r>
              <a:rPr lang="sr-Latn-CS" altLang="en-US" b="1" dirty="0">
                <a:latin typeface="Book Antiqua" panose="02040602050305030304" pitchFamily="18" charset="0"/>
              </a:rPr>
              <a:t> I –</a:t>
            </a:r>
            <a:r>
              <a:rPr lang="sr-Latn-CS" altLang="en-US" b="1" dirty="0">
                <a:solidFill>
                  <a:srgbClr val="00B0F0"/>
                </a:solidFill>
                <a:latin typeface="Book Antiqua" panose="02040602050305030304" pitchFamily="18" charset="0"/>
              </a:rPr>
              <a:t> </a:t>
            </a:r>
            <a:r>
              <a:rPr lang="sr-Latn-CS" altLang="en-US" b="1" dirty="0" err="1">
                <a:solidFill>
                  <a:srgbClr val="FFFF00"/>
                </a:solidFill>
                <a:latin typeface="Book Antiqua" panose="02040602050305030304" pitchFamily="18" charset="0"/>
              </a:rPr>
              <a:t>ganglion</a:t>
            </a:r>
            <a:r>
              <a:rPr lang="sr-Latn-CS"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cervicothoracicum</a:t>
            </a:r>
            <a:r>
              <a:rPr lang="sr-Latn-CS" altLang="en-US" b="1" dirty="0">
                <a:solidFill>
                  <a:srgbClr val="FFFF00"/>
                </a:solidFill>
                <a:latin typeface="Book Antiqua" panose="02040602050305030304" pitchFamily="18" charset="0"/>
              </a:rPr>
              <a:t> s. </a:t>
            </a:r>
            <a:br>
              <a:rPr lang="en-GB" altLang="en-US" b="1" dirty="0">
                <a:solidFill>
                  <a:srgbClr val="FFFF00"/>
                </a:solidFill>
                <a:latin typeface="Book Antiqua" panose="02040602050305030304" pitchFamily="18" charset="0"/>
              </a:rPr>
            </a:br>
            <a:r>
              <a:rPr lang="en-GB"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ganglion</a:t>
            </a:r>
            <a:r>
              <a:rPr lang="sr-Latn-CS" altLang="en-US" b="1" dirty="0">
                <a:solidFill>
                  <a:srgbClr val="FFFF00"/>
                </a:solidFill>
                <a:latin typeface="Book Antiqua" panose="02040602050305030304" pitchFamily="18" charset="0"/>
              </a:rPr>
              <a:t> </a:t>
            </a:r>
            <a:r>
              <a:rPr lang="sr-Latn-CS" altLang="en-US" b="1" dirty="0" err="1">
                <a:solidFill>
                  <a:srgbClr val="FFFF00"/>
                </a:solidFill>
                <a:latin typeface="Book Antiqua" panose="02040602050305030304" pitchFamily="18" charset="0"/>
              </a:rPr>
              <a:t>stelatum</a:t>
            </a:r>
            <a:endParaRPr lang="en-GB" altLang="en-US" b="1" dirty="0">
              <a:solidFill>
                <a:srgbClr val="FFFF00"/>
              </a:solidFill>
              <a:latin typeface="Book Antiqua" panose="02040602050305030304" pitchFamily="18" charset="0"/>
            </a:endParaRPr>
          </a:p>
          <a:p>
            <a:pPr eaLnBrk="1" hangingPunct="1"/>
            <a:endParaRPr lang="sr-Latn-CS" altLang="en-US" b="1" dirty="0">
              <a:solidFill>
                <a:srgbClr val="00B0F0"/>
              </a:solidFill>
            </a:endParaRPr>
          </a:p>
          <a:p>
            <a:pPr eaLnBrk="1" hangingPunct="1"/>
            <a:r>
              <a:rPr lang="sr-Latn-CS" altLang="en-US" b="1" dirty="0"/>
              <a:t>* </a:t>
            </a:r>
            <a:r>
              <a:rPr lang="sr-Latn-CS" altLang="en-US" b="1" dirty="0" err="1">
                <a:latin typeface="Book Antiqua" panose="02040602050305030304" pitchFamily="18" charset="0"/>
              </a:rPr>
              <a:t>Ganglia</a:t>
            </a:r>
            <a:r>
              <a:rPr lang="sr-Latn-CS" altLang="en-US" b="1" dirty="0">
                <a:latin typeface="Book Antiqua" panose="02040602050305030304" pitchFamily="18" charset="0"/>
              </a:rPr>
              <a:t> </a:t>
            </a:r>
            <a:r>
              <a:rPr lang="sr-Latn-CS" altLang="en-US" b="1" dirty="0" err="1">
                <a:latin typeface="Book Antiqua" panose="02040602050305030304" pitchFamily="18" charset="0"/>
              </a:rPr>
              <a:t>thoracica</a:t>
            </a:r>
            <a:r>
              <a:rPr lang="sr-Latn-CS" altLang="en-US" b="1" dirty="0">
                <a:latin typeface="Book Antiqua" panose="02040602050305030304" pitchFamily="18" charset="0"/>
              </a:rPr>
              <a:t> –3x5x8mm – </a:t>
            </a:r>
            <a:r>
              <a:rPr lang="en-GB" altLang="en-US" b="1" dirty="0">
                <a:latin typeface="Book Antiqua" panose="02040602050305030304" pitchFamily="18" charset="0"/>
              </a:rPr>
              <a:t>proximal ones located anterior to costal neck</a:t>
            </a:r>
            <a:r>
              <a:rPr lang="sr-Latn-CS" altLang="en-US" b="1" dirty="0">
                <a:latin typeface="Book Antiqua" panose="02040602050305030304" pitchFamily="18" charset="0"/>
              </a:rPr>
              <a:t>, </a:t>
            </a:r>
            <a:r>
              <a:rPr lang="en-GB" altLang="en-US" b="1" dirty="0">
                <a:latin typeface="Book Antiqua" panose="02040602050305030304" pitchFamily="18" charset="0"/>
              </a:rPr>
              <a:t>middle</a:t>
            </a:r>
            <a:br>
              <a:rPr lang="en-GB" altLang="en-US" b="1" dirty="0">
                <a:latin typeface="Book Antiqua" panose="02040602050305030304" pitchFamily="18" charset="0"/>
              </a:rPr>
            </a:br>
            <a:r>
              <a:rPr lang="en-GB" altLang="en-US" b="1" dirty="0">
                <a:latin typeface="Book Antiqua" panose="02040602050305030304" pitchFamily="18" charset="0"/>
              </a:rPr>
              <a:t>   ones located anterior the costal head</a:t>
            </a:r>
            <a:r>
              <a:rPr lang="sr-Latn-CS" altLang="en-US" b="1" dirty="0">
                <a:latin typeface="Book Antiqua" panose="02040602050305030304" pitchFamily="18" charset="0"/>
              </a:rPr>
              <a:t>, </a:t>
            </a:r>
            <a:r>
              <a:rPr lang="en-GB" altLang="en-US" b="1" dirty="0">
                <a:latin typeface="Book Antiqua" panose="02040602050305030304" pitchFamily="18" charset="0"/>
              </a:rPr>
              <a:t>distal ones located laterally to the vertebral</a:t>
            </a:r>
            <a:br>
              <a:rPr lang="en-GB" altLang="en-US" b="1" dirty="0">
                <a:latin typeface="Book Antiqua" panose="02040602050305030304" pitchFamily="18" charset="0"/>
              </a:rPr>
            </a:br>
            <a:r>
              <a:rPr lang="en-GB" altLang="en-US" b="1" dirty="0">
                <a:latin typeface="Book Antiqua" panose="02040602050305030304" pitchFamily="18" charset="0"/>
              </a:rPr>
              <a:t>   body (</a:t>
            </a:r>
            <a:r>
              <a:rPr lang="sr-Cyrl-CS" altLang="en-US" b="1" dirty="0">
                <a:latin typeface="Book Antiqua" panose="02040602050305030304" pitchFamily="18" charset="0"/>
              </a:rPr>
              <a:t>(мало испод нивоа кичменог живца</a:t>
            </a:r>
            <a:r>
              <a:rPr lang="sr-Latn-CS" altLang="en-US" b="1" dirty="0">
                <a:latin typeface="Book Antiqua" panose="02040602050305030304" pitchFamily="18" charset="0"/>
              </a:rPr>
              <a:t>)</a:t>
            </a:r>
          </a:p>
        </p:txBody>
      </p:sp>
      <p:pic>
        <p:nvPicPr>
          <p:cNvPr id="64517"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9521" r="31445" b="20164"/>
          <a:stretch>
            <a:fillRect/>
          </a:stretch>
        </p:blipFill>
        <p:spPr bwMode="auto">
          <a:xfrm>
            <a:off x="5652120" y="1130367"/>
            <a:ext cx="3220418" cy="377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p:cNvPicPr>
            <a:picLocks noChangeAspect="1" noChangeArrowheads="1"/>
          </p:cNvPicPr>
          <p:nvPr/>
        </p:nvPicPr>
        <p:blipFill>
          <a:blip r:embed="rId2">
            <a:extLst>
              <a:ext uri="{28A0092B-C50C-407E-A947-70E740481C1C}">
                <a14:useLocalDpi xmlns:a14="http://schemas.microsoft.com/office/drawing/2010/main" val="0"/>
              </a:ext>
            </a:extLst>
          </a:blip>
          <a:srcRect l="28711" t="12187" r="26172" b="5312"/>
          <a:stretch>
            <a:fillRect/>
          </a:stretch>
        </p:blipFill>
        <p:spPr bwMode="auto">
          <a:xfrm>
            <a:off x="2143125" y="357188"/>
            <a:ext cx="5500688" cy="628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idx="4294967295"/>
          </p:nvPr>
        </p:nvSpPr>
        <p:spPr>
          <a:xfrm>
            <a:off x="500063" y="0"/>
            <a:ext cx="8229600" cy="725488"/>
          </a:xfrm>
        </p:spPr>
        <p:txBody>
          <a:bodyPr/>
          <a:lstStyle/>
          <a:p>
            <a:pPr eaLnBrk="1" hangingPunct="1"/>
            <a:r>
              <a:rPr lang="sr-Latn-CS" altLang="en-US" sz="3600" b="1" dirty="0">
                <a:latin typeface="Book Antiqua" panose="02040602050305030304" pitchFamily="18" charset="0"/>
              </a:rPr>
              <a:t>N. </a:t>
            </a:r>
            <a:r>
              <a:rPr lang="sr-Latn-CS" altLang="en-US" sz="3600" b="1" dirty="0" err="1">
                <a:latin typeface="Book Antiqua" panose="02040602050305030304" pitchFamily="18" charset="0"/>
              </a:rPr>
              <a:t>spinalis</a:t>
            </a:r>
            <a:endParaRPr lang="sr-Latn-CS" altLang="en-US" sz="3600" b="1" dirty="0">
              <a:latin typeface="Book Antiqua" panose="02040602050305030304" pitchFamily="18" charset="0"/>
            </a:endParaRPr>
          </a:p>
        </p:txBody>
      </p:sp>
      <p:sp>
        <p:nvSpPr>
          <p:cNvPr id="94211" name="Content Placeholder 2"/>
          <p:cNvSpPr>
            <a:spLocks noGrp="1"/>
          </p:cNvSpPr>
          <p:nvPr>
            <p:ph idx="4294967295"/>
          </p:nvPr>
        </p:nvSpPr>
        <p:spPr>
          <a:xfrm>
            <a:off x="0" y="714375"/>
            <a:ext cx="9144000" cy="6143625"/>
          </a:xfrm>
        </p:spPr>
        <p:txBody>
          <a:bodyPr/>
          <a:lstStyle/>
          <a:p>
            <a:pPr eaLnBrk="1" hangingPunct="1">
              <a:buFontTx/>
              <a:buNone/>
            </a:pPr>
            <a:endParaRPr lang="sr-Latn-CS" altLang="en-US" sz="1800" dirty="0">
              <a:latin typeface="Book Antiqua" panose="02040602050305030304" pitchFamily="18" charset="0"/>
            </a:endParaRPr>
          </a:p>
          <a:p>
            <a:pPr eaLnBrk="1" hangingPunct="1"/>
            <a:r>
              <a:rPr lang="sr-Latn-CS" altLang="en-US" sz="1800" dirty="0">
                <a:latin typeface="Book Antiqua" panose="02040602050305030304" pitchFamily="18" charset="0"/>
              </a:rPr>
              <a:t>N.spinalis - </a:t>
            </a:r>
            <a:r>
              <a:rPr lang="en-US" altLang="en-US" sz="1800" dirty="0">
                <a:latin typeface="Book Antiqua" panose="02040602050305030304" pitchFamily="18" charset="0"/>
              </a:rPr>
              <a:t>branches</a:t>
            </a:r>
            <a:endParaRPr lang="sr-Latn-CS" altLang="en-US" sz="1800" dirty="0">
              <a:latin typeface="Book Antiqua" panose="02040602050305030304" pitchFamily="18" charset="0"/>
            </a:endParaRPr>
          </a:p>
          <a:p>
            <a:pPr eaLnBrk="1" hangingPunct="1">
              <a:buFontTx/>
              <a:buNone/>
            </a:pPr>
            <a:endParaRPr lang="sr-Latn-CS" altLang="en-US" sz="1800" dirty="0">
              <a:latin typeface="Book Antiqua" panose="02040602050305030304" pitchFamily="18" charset="0"/>
            </a:endParaRPr>
          </a:p>
          <a:p>
            <a:pPr eaLnBrk="1" hangingPunct="1">
              <a:buFont typeface="Arial" panose="020B0604020202020204" pitchFamily="34" charset="0"/>
              <a:buAutoNum type="arabicParenR"/>
            </a:pPr>
            <a:r>
              <a:rPr lang="sr-Latn-CS" altLang="en-US" sz="1800" b="1" dirty="0">
                <a:latin typeface="Book Antiqua" panose="02040602050305030304" pitchFamily="18" charset="0"/>
              </a:rPr>
              <a:t>r. anterior</a:t>
            </a:r>
            <a:endParaRPr lang="sr-Latn-CS" altLang="en-US" sz="1800" u="sng" dirty="0">
              <a:latin typeface="Book Antiqua" panose="02040602050305030304" pitchFamily="18" charset="0"/>
            </a:endParaRPr>
          </a:p>
          <a:p>
            <a:pPr eaLnBrk="1" hangingPunct="1">
              <a:buFont typeface="Arial" panose="020B0604020202020204" pitchFamily="34" charset="0"/>
              <a:buAutoNum type="arabicParenR"/>
            </a:pPr>
            <a:r>
              <a:rPr lang="sr-Latn-CS" altLang="en-US" sz="1800" b="1" dirty="0">
                <a:latin typeface="Book Antiqua" panose="02040602050305030304" pitchFamily="18" charset="0"/>
              </a:rPr>
              <a:t>r. posterior</a:t>
            </a:r>
            <a:endParaRPr lang="sr-Latn-CS" altLang="en-US" sz="1800" u="sng" dirty="0">
              <a:latin typeface="Book Antiqua" panose="02040602050305030304" pitchFamily="18" charset="0"/>
            </a:endParaRPr>
          </a:p>
          <a:p>
            <a:pPr eaLnBrk="1" hangingPunct="1">
              <a:buFont typeface="Arial" panose="020B0604020202020204" pitchFamily="34" charset="0"/>
              <a:buAutoNum type="arabicParenR"/>
            </a:pPr>
            <a:r>
              <a:rPr lang="sr-Latn-CS" altLang="en-US" sz="1800" b="1" dirty="0">
                <a:latin typeface="Book Antiqua" panose="02040602050305030304" pitchFamily="18" charset="0"/>
              </a:rPr>
              <a:t>r. meningeus</a:t>
            </a:r>
            <a:endParaRPr lang="sr-Latn-CS" altLang="en-US" sz="1800" dirty="0">
              <a:latin typeface="Book Antiqua" panose="02040602050305030304" pitchFamily="18" charset="0"/>
            </a:endParaRPr>
          </a:p>
          <a:p>
            <a:pPr eaLnBrk="1" hangingPunct="1">
              <a:buFont typeface="Arial" panose="020B0604020202020204" pitchFamily="34" charset="0"/>
              <a:buAutoNum type="arabicParenR"/>
            </a:pPr>
            <a:r>
              <a:rPr lang="sr-Latn-CS" altLang="en-US" sz="1800" b="1" dirty="0">
                <a:latin typeface="Book Antiqua" panose="02040602050305030304" pitchFamily="18" charset="0"/>
              </a:rPr>
              <a:t>rr. communicantes </a:t>
            </a:r>
            <a:r>
              <a:rPr lang="sr-Latn-CS" altLang="en-US" sz="1800" dirty="0">
                <a:latin typeface="Book Antiqua" panose="02040602050305030304" pitchFamily="18" charset="0"/>
              </a:rPr>
              <a:t>– </a:t>
            </a:r>
            <a:r>
              <a:rPr lang="en-US" altLang="en-US" sz="1800" dirty="0">
                <a:latin typeface="Book Antiqua" panose="02040602050305030304" pitchFamily="18" charset="0"/>
              </a:rPr>
              <a:t>connect sympathetic center in spinal cord with ganglia of truncus </a:t>
            </a:r>
            <a:r>
              <a:rPr lang="en-US" altLang="en-US" sz="1800" dirty="0" err="1">
                <a:latin typeface="Book Antiqua" panose="02040602050305030304" pitchFamily="18" charset="0"/>
              </a:rPr>
              <a:t>sympathicus</a:t>
            </a:r>
            <a:endParaRPr lang="en-US" altLang="en-US" sz="1800" dirty="0">
              <a:latin typeface="Book Antiqua" panose="02040602050305030304" pitchFamily="18" charset="0"/>
            </a:endParaRPr>
          </a:p>
          <a:p>
            <a:pPr marL="0" indent="0" eaLnBrk="1" hangingPunct="1">
              <a:buNone/>
            </a:pPr>
            <a:r>
              <a:rPr lang="sr-Latn-CS" altLang="en-US" sz="1800" dirty="0">
                <a:latin typeface="Book Antiqua" panose="02040602050305030304" pitchFamily="18" charset="0"/>
              </a:rPr>
              <a:t>	- rr. communicantes albi</a:t>
            </a:r>
            <a:br>
              <a:rPr lang="sr-Latn-CS" altLang="en-US" sz="1800" dirty="0">
                <a:latin typeface="Book Antiqua" panose="02040602050305030304" pitchFamily="18" charset="0"/>
              </a:rPr>
            </a:br>
            <a:r>
              <a:rPr lang="en-US" altLang="en-US" sz="1800" dirty="0">
                <a:latin typeface="Book Antiqua" panose="02040602050305030304" pitchFamily="18" charset="0"/>
              </a:rPr>
              <a:t>              </a:t>
            </a:r>
            <a:r>
              <a:rPr lang="sr-Latn-CS" altLang="en-US" sz="1800" dirty="0">
                <a:latin typeface="Book Antiqua" panose="02040602050305030304" pitchFamily="18" charset="0"/>
              </a:rPr>
              <a:t>- rr. communicantes grisei</a:t>
            </a:r>
          </a:p>
          <a:p>
            <a:pPr eaLnBrk="1" hangingPunct="1"/>
            <a:endParaRPr lang="sr-Latn-CS" altLang="en-US" sz="1800" dirty="0"/>
          </a:p>
        </p:txBody>
      </p:sp>
      <p:pic>
        <p:nvPicPr>
          <p:cNvPr id="94212"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4357688" y="3198813"/>
            <a:ext cx="4572000"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5685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idx="4294967295"/>
          </p:nvPr>
        </p:nvSpPr>
        <p:spPr>
          <a:xfrm>
            <a:off x="457200" y="122684"/>
            <a:ext cx="8229600" cy="1143000"/>
          </a:xfrm>
        </p:spPr>
        <p:txBody>
          <a:bodyPr/>
          <a:lstStyle/>
          <a:p>
            <a:pPr eaLnBrk="1" hangingPunct="1"/>
            <a:r>
              <a:rPr lang="sr-Latn-CS" altLang="en-US" sz="3600" b="1" dirty="0">
                <a:solidFill>
                  <a:schemeClr val="tx1"/>
                </a:solidFill>
                <a:latin typeface="Book Antiqua" panose="02040602050305030304" pitchFamily="18" charset="0"/>
              </a:rPr>
              <a:t>TRUNCUS  SYMPATHICUS</a:t>
            </a:r>
          </a:p>
        </p:txBody>
      </p:sp>
      <p:sp>
        <p:nvSpPr>
          <p:cNvPr id="95235" name="Content Placeholder 3"/>
          <p:cNvSpPr>
            <a:spLocks noGrp="1"/>
          </p:cNvSpPr>
          <p:nvPr>
            <p:ph sz="half" idx="4294967295"/>
          </p:nvPr>
        </p:nvSpPr>
        <p:spPr>
          <a:xfrm>
            <a:off x="357188" y="1544128"/>
            <a:ext cx="8401050" cy="2143125"/>
          </a:xfrm>
        </p:spPr>
        <p:txBody>
          <a:bodyPr/>
          <a:lstStyle/>
          <a:p>
            <a:pPr eaLnBrk="1" hangingPunct="1">
              <a:buFontTx/>
              <a:buChar char="-"/>
            </a:pPr>
            <a:r>
              <a:rPr lang="en-US" altLang="en-US" sz="1800" dirty="0">
                <a:latin typeface="Book Antiqua" panose="02040602050305030304" pitchFamily="18" charset="0"/>
              </a:rPr>
              <a:t>Spinal cord</a:t>
            </a:r>
            <a:r>
              <a:rPr lang="sr-Latn-CS" altLang="en-US" sz="1800" dirty="0">
                <a:latin typeface="Book Antiqua" panose="02040602050305030304" pitchFamily="18" charset="0"/>
              </a:rPr>
              <a:t>		        </a:t>
            </a:r>
            <a:r>
              <a:rPr lang="en-US" altLang="en-US" sz="1800" dirty="0">
                <a:latin typeface="Book Antiqua" panose="02040602050305030304" pitchFamily="18" charset="0"/>
              </a:rPr>
              <a:t>          Ganglia</a:t>
            </a:r>
            <a:r>
              <a:rPr lang="sr-Latn-CS" altLang="en-US" sz="1800" dirty="0">
                <a:latin typeface="Book Antiqua" panose="02040602050305030304" pitchFamily="18" charset="0"/>
              </a:rPr>
              <a:t> </a:t>
            </a:r>
            <a:r>
              <a:rPr lang="en-GB" altLang="en-US" sz="1800" dirty="0">
                <a:latin typeface="Book Antiqua" panose="02040602050305030304" pitchFamily="18" charset="0"/>
              </a:rPr>
              <a:t>of </a:t>
            </a:r>
            <a:r>
              <a:rPr lang="sr-Latn-CS" altLang="en-US" sz="1800" dirty="0" err="1">
                <a:latin typeface="Book Antiqua" panose="02040602050305030304" pitchFamily="18" charset="0"/>
              </a:rPr>
              <a:t>sympath</a:t>
            </a:r>
            <a:r>
              <a:rPr lang="en-GB" altLang="en-US" sz="1800" dirty="0">
                <a:latin typeface="Book Antiqua" panose="02040602050305030304" pitchFamily="18" charset="0"/>
              </a:rPr>
              <a:t>etic trunk</a:t>
            </a:r>
            <a:br>
              <a:rPr lang="sr-Latn-CS" altLang="en-US" sz="1800" dirty="0">
                <a:latin typeface="Book Antiqua" panose="02040602050305030304" pitchFamily="18" charset="0"/>
              </a:rPr>
            </a:br>
            <a:endParaRPr lang="sr-Latn-CS" altLang="en-US" sz="1800" dirty="0">
              <a:latin typeface="Book Antiqua" panose="02040602050305030304" pitchFamily="18" charset="0"/>
            </a:endParaRPr>
          </a:p>
          <a:p>
            <a:pPr lvl="1" eaLnBrk="1" hangingPunct="1">
              <a:buFontTx/>
              <a:buNone/>
            </a:pPr>
            <a:endParaRPr lang="en-GB" altLang="en-US" sz="1800" dirty="0">
              <a:latin typeface="Book Antiqua" panose="02040602050305030304" pitchFamily="18" charset="0"/>
            </a:endParaRPr>
          </a:p>
          <a:p>
            <a:pPr lvl="1" eaLnBrk="1" hangingPunct="1">
              <a:buFontTx/>
              <a:buNone/>
            </a:pPr>
            <a:endParaRPr lang="en-GB" altLang="en-US" sz="1800" dirty="0">
              <a:latin typeface="Book Antiqua" panose="02040602050305030304" pitchFamily="18" charset="0"/>
            </a:endParaRPr>
          </a:p>
          <a:p>
            <a:pPr lvl="1" eaLnBrk="1" hangingPunct="1">
              <a:buFontTx/>
              <a:buNone/>
            </a:pPr>
            <a:endParaRPr lang="sr-Latn-CS" altLang="en-US" sz="1800" dirty="0">
              <a:latin typeface="Book Antiqua" panose="02040602050305030304" pitchFamily="18" charset="0"/>
            </a:endParaRPr>
          </a:p>
          <a:p>
            <a:pPr lvl="1" eaLnBrk="1" hangingPunct="1">
              <a:buFontTx/>
              <a:buNone/>
            </a:pPr>
            <a:r>
              <a:rPr lang="sr-Latn-CS" altLang="en-US" sz="1800" dirty="0">
                <a:latin typeface="Book Antiqua" panose="02040602050305030304" pitchFamily="18" charset="0"/>
              </a:rPr>
              <a:t>	</a:t>
            </a:r>
            <a:r>
              <a:rPr lang="en-US" altLang="en-US" sz="1800" dirty="0">
                <a:latin typeface="Book Antiqua" panose="02040602050305030304" pitchFamily="18" charset="0"/>
              </a:rPr>
              <a:t>                             Organ </a:t>
            </a:r>
            <a:r>
              <a:rPr lang="sr-Latn-CS" altLang="en-US" sz="1800" dirty="0">
                <a:latin typeface="Book Antiqua" panose="02040602050305030304" pitchFamily="18" charset="0"/>
              </a:rPr>
              <a:t>(</a:t>
            </a:r>
            <a:r>
              <a:rPr lang="en-US" altLang="en-US" sz="1800" dirty="0">
                <a:latin typeface="Book Antiqua" panose="02040602050305030304" pitchFamily="18" charset="0"/>
              </a:rPr>
              <a:t>blood vessel</a:t>
            </a:r>
            <a:r>
              <a:rPr lang="sr-Latn-CS" altLang="en-US" sz="1800" dirty="0">
                <a:latin typeface="Book Antiqua" panose="02040602050305030304" pitchFamily="18" charset="0"/>
              </a:rPr>
              <a:t>, </a:t>
            </a:r>
            <a:r>
              <a:rPr lang="en-US" altLang="en-US" sz="1800" dirty="0">
                <a:latin typeface="Book Antiqua" panose="02040602050305030304" pitchFamily="18" charset="0"/>
              </a:rPr>
              <a:t>gland</a:t>
            </a:r>
            <a:r>
              <a:rPr lang="sr-Latn-CS" altLang="en-US" sz="1800" dirty="0">
                <a:latin typeface="Book Antiqua" panose="02040602050305030304" pitchFamily="18" charset="0"/>
              </a:rPr>
              <a:t>, </a:t>
            </a:r>
            <a:r>
              <a:rPr lang="en-US" altLang="en-US" sz="1800" dirty="0">
                <a:latin typeface="Book Antiqua" panose="02040602050305030304" pitchFamily="18" charset="0"/>
              </a:rPr>
              <a:t>muscles of internal organs</a:t>
            </a:r>
            <a:r>
              <a:rPr lang="sr-Latn-CS" altLang="en-US" sz="1800" dirty="0">
                <a:latin typeface="Book Antiqua" panose="02040602050305030304" pitchFamily="18" charset="0"/>
              </a:rPr>
              <a:t>)</a:t>
            </a:r>
            <a:endParaRPr lang="sr-Latn-CS" altLang="en-US" sz="1400" dirty="0">
              <a:latin typeface="Book Antiqua" panose="02040602050305030304" pitchFamily="18" charset="0"/>
            </a:endParaRPr>
          </a:p>
          <a:p>
            <a:pPr eaLnBrk="1" hangingPunct="1">
              <a:buFontTx/>
              <a:buNone/>
            </a:pPr>
            <a:r>
              <a:rPr lang="sr-Latn-CS" altLang="en-US" sz="1800" dirty="0">
                <a:latin typeface="Book Antiqua" panose="02040602050305030304" pitchFamily="18" charset="0"/>
              </a:rPr>
              <a:t>						</a:t>
            </a:r>
          </a:p>
        </p:txBody>
      </p:sp>
      <p:cxnSp>
        <p:nvCxnSpPr>
          <p:cNvPr id="95236" name="Straight Arrow Connector 5"/>
          <p:cNvCxnSpPr>
            <a:cxnSpLocks noChangeShapeType="1"/>
          </p:cNvCxnSpPr>
          <p:nvPr/>
        </p:nvCxnSpPr>
        <p:spPr bwMode="auto">
          <a:xfrm>
            <a:off x="2393157" y="1809501"/>
            <a:ext cx="1714500" cy="1588"/>
          </a:xfrm>
          <a:prstGeom prst="straightConnector1">
            <a:avLst/>
          </a:prstGeom>
          <a:noFill/>
          <a:ln w="19050">
            <a:solidFill>
              <a:srgbClr val="FFC000"/>
            </a:solidFill>
            <a:round/>
            <a:headEnd/>
            <a:tailEnd type="arrow" w="med" len="med"/>
          </a:ln>
          <a:extLst>
            <a:ext uri="{909E8E84-426E-40DD-AFC4-6F175D3DCCD1}">
              <a14:hiddenFill xmlns:a14="http://schemas.microsoft.com/office/drawing/2010/main">
                <a:noFill/>
              </a14:hiddenFill>
            </a:ext>
          </a:extLst>
        </p:spPr>
      </p:cxnSp>
      <p:sp>
        <p:nvSpPr>
          <p:cNvPr id="95237" name="TextBox 7"/>
          <p:cNvSpPr txBox="1">
            <a:spLocks noChangeArrowheads="1"/>
          </p:cNvSpPr>
          <p:nvPr/>
        </p:nvSpPr>
        <p:spPr bwMode="auto">
          <a:xfrm>
            <a:off x="2393156" y="1488033"/>
            <a:ext cx="282691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en-US" altLang="en-US" dirty="0">
                <a:solidFill>
                  <a:srgbClr val="FFC000"/>
                </a:solidFill>
                <a:cs typeface="Arial" panose="020B0604020202020204" pitchFamily="34" charset="0"/>
              </a:rPr>
              <a:t>presynaptic</a:t>
            </a:r>
            <a:br>
              <a:rPr lang="sr-Latn-CS" altLang="en-US" dirty="0">
                <a:solidFill>
                  <a:srgbClr val="FFC000"/>
                </a:solidFill>
                <a:cs typeface="Arial" panose="020B0604020202020204" pitchFamily="34" charset="0"/>
              </a:rPr>
            </a:br>
            <a:r>
              <a:rPr lang="sr-Cyrl-CS" altLang="en-US" dirty="0">
                <a:solidFill>
                  <a:srgbClr val="FFC000"/>
                </a:solidFill>
                <a:cs typeface="Arial" panose="020B0604020202020204" pitchFamily="34" charset="0"/>
              </a:rPr>
              <a:t>    </a:t>
            </a:r>
            <a:r>
              <a:rPr lang="en-US" altLang="en-US" dirty="0">
                <a:solidFill>
                  <a:srgbClr val="FFC000"/>
                </a:solidFill>
                <a:cs typeface="Arial" panose="020B0604020202020204" pitchFamily="34" charset="0"/>
              </a:rPr>
              <a:t>fibers</a:t>
            </a:r>
            <a:br>
              <a:rPr lang="en-US" altLang="en-US" dirty="0">
                <a:solidFill>
                  <a:srgbClr val="FFC000"/>
                </a:solidFill>
                <a:cs typeface="Arial" panose="020B0604020202020204" pitchFamily="34" charset="0"/>
              </a:rPr>
            </a:br>
            <a:r>
              <a:rPr lang="en-US" altLang="en-US" dirty="0">
                <a:solidFill>
                  <a:srgbClr val="FFC000"/>
                </a:solidFill>
                <a:cs typeface="Arial" panose="020B0604020202020204" pitchFamily="34" charset="0"/>
              </a:rPr>
              <a:t> (</a:t>
            </a:r>
            <a:r>
              <a:rPr lang="en-US" altLang="en-US" dirty="0" err="1">
                <a:solidFill>
                  <a:srgbClr val="FFC000"/>
                </a:solidFill>
                <a:cs typeface="Arial" panose="020B0604020202020204" pitchFamily="34" charset="0"/>
              </a:rPr>
              <a:t>rr</a:t>
            </a:r>
            <a:r>
              <a:rPr lang="en-US" altLang="en-US" dirty="0">
                <a:solidFill>
                  <a:srgbClr val="FFC000"/>
                </a:solidFill>
                <a:cs typeface="Arial" panose="020B0604020202020204" pitchFamily="34" charset="0"/>
              </a:rPr>
              <a:t>. </a:t>
            </a:r>
            <a:r>
              <a:rPr lang="en-US" altLang="en-US" dirty="0" err="1">
                <a:solidFill>
                  <a:srgbClr val="FFC000"/>
                </a:solidFill>
                <a:cs typeface="Arial" panose="020B0604020202020204" pitchFamily="34" charset="0"/>
              </a:rPr>
              <a:t>communicantes</a:t>
            </a:r>
            <a:r>
              <a:rPr lang="en-US" altLang="en-US" dirty="0">
                <a:solidFill>
                  <a:srgbClr val="FFC000"/>
                </a:solidFill>
                <a:cs typeface="Arial" panose="020B0604020202020204" pitchFamily="34" charset="0"/>
              </a:rPr>
              <a:t> </a:t>
            </a:r>
            <a:r>
              <a:rPr lang="en-US" altLang="en-US" dirty="0" err="1">
                <a:solidFill>
                  <a:srgbClr val="FFC000"/>
                </a:solidFill>
                <a:cs typeface="Arial" panose="020B0604020202020204" pitchFamily="34" charset="0"/>
              </a:rPr>
              <a:t>albi</a:t>
            </a:r>
            <a:r>
              <a:rPr lang="en-US" altLang="en-US" dirty="0">
                <a:solidFill>
                  <a:srgbClr val="FFC000"/>
                </a:solidFill>
                <a:cs typeface="Arial" panose="020B0604020202020204" pitchFamily="34" charset="0"/>
              </a:rPr>
              <a:t>)</a:t>
            </a:r>
            <a:endParaRPr lang="sr-Latn-CS" altLang="en-US" dirty="0">
              <a:solidFill>
                <a:srgbClr val="FFC000"/>
              </a:solidFill>
              <a:cs typeface="Arial" panose="020B0604020202020204" pitchFamily="34" charset="0"/>
            </a:endParaRPr>
          </a:p>
        </p:txBody>
      </p:sp>
      <p:cxnSp>
        <p:nvCxnSpPr>
          <p:cNvPr id="95238" name="Straight Arrow Connector 10"/>
          <p:cNvCxnSpPr>
            <a:cxnSpLocks noChangeShapeType="1"/>
          </p:cNvCxnSpPr>
          <p:nvPr/>
        </p:nvCxnSpPr>
        <p:spPr bwMode="auto">
          <a:xfrm rot="5400000">
            <a:off x="5537994" y="2534444"/>
            <a:ext cx="1069975" cy="1587"/>
          </a:xfrm>
          <a:prstGeom prst="straightConnector1">
            <a:avLst/>
          </a:prstGeom>
          <a:noFill/>
          <a:ln w="19050">
            <a:solidFill>
              <a:srgbClr val="FFC000"/>
            </a:solidFill>
            <a:round/>
            <a:headEnd/>
            <a:tailEnd type="arrow" w="med" len="med"/>
          </a:ln>
          <a:extLst>
            <a:ext uri="{909E8E84-426E-40DD-AFC4-6F175D3DCCD1}">
              <a14:hiddenFill xmlns:a14="http://schemas.microsoft.com/office/drawing/2010/main">
                <a:noFill/>
              </a14:hiddenFill>
            </a:ext>
          </a:extLst>
        </p:spPr>
      </p:cxnSp>
      <p:sp>
        <p:nvSpPr>
          <p:cNvPr id="95239" name="TextBox 12"/>
          <p:cNvSpPr txBox="1">
            <a:spLocks noChangeArrowheads="1"/>
          </p:cNvSpPr>
          <p:nvPr/>
        </p:nvSpPr>
        <p:spPr bwMode="auto">
          <a:xfrm>
            <a:off x="5357813" y="2214563"/>
            <a:ext cx="200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None/>
            </a:pPr>
            <a:r>
              <a:rPr lang="en-US" altLang="en-US" dirty="0">
                <a:solidFill>
                  <a:srgbClr val="FFC000"/>
                </a:solidFill>
                <a:cs typeface="Arial" panose="020B0604020202020204" pitchFamily="34" charset="0"/>
              </a:rPr>
              <a:t>postsynaptic</a:t>
            </a:r>
          </a:p>
          <a:p>
            <a:pPr eaLnBrk="1" hangingPunct="1">
              <a:buFont typeface="Arial" panose="020B0604020202020204" pitchFamily="34" charset="0"/>
              <a:buNone/>
            </a:pPr>
            <a:r>
              <a:rPr lang="en-US" altLang="en-US" dirty="0">
                <a:solidFill>
                  <a:srgbClr val="FFC000"/>
                </a:solidFill>
                <a:cs typeface="Arial" panose="020B0604020202020204" pitchFamily="34" charset="0"/>
              </a:rPr>
              <a:t>fibers</a:t>
            </a:r>
            <a:endParaRPr lang="sr-Latn-CS" altLang="en-US" dirty="0">
              <a:solidFill>
                <a:srgbClr val="FFC000"/>
              </a:solidFill>
              <a:cs typeface="Arial" panose="020B0604020202020204" pitchFamily="34" charset="0"/>
            </a:endParaRPr>
          </a:p>
        </p:txBody>
      </p:sp>
      <p:pic>
        <p:nvPicPr>
          <p:cNvPr id="95240" name="Picture 3"/>
          <p:cNvPicPr>
            <a:picLocks noChangeAspect="1" noChangeArrowheads="1"/>
          </p:cNvPicPr>
          <p:nvPr/>
        </p:nvPicPr>
        <p:blipFill>
          <a:blip r:embed="rId2">
            <a:extLst>
              <a:ext uri="{28A0092B-C50C-407E-A947-70E740481C1C}">
                <a14:useLocalDpi xmlns:a14="http://schemas.microsoft.com/office/drawing/2010/main" val="0"/>
              </a:ext>
            </a:extLst>
          </a:blip>
          <a:srcRect l="29796" t="7936" r="2022" b="4765"/>
          <a:stretch>
            <a:fillRect/>
          </a:stretch>
        </p:blipFill>
        <p:spPr bwMode="auto">
          <a:xfrm>
            <a:off x="2500313" y="3643313"/>
            <a:ext cx="374015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AB695AC-E129-BDA7-80FC-207351EBB5BE}"/>
              </a:ext>
            </a:extLst>
          </p:cNvPr>
          <p:cNvSpPr txBox="1"/>
          <p:nvPr/>
        </p:nvSpPr>
        <p:spPr>
          <a:xfrm>
            <a:off x="152717" y="1902572"/>
            <a:ext cx="4572000" cy="923330"/>
          </a:xfrm>
          <a:prstGeom prst="rect">
            <a:avLst/>
          </a:prstGeom>
          <a:noFill/>
        </p:spPr>
        <p:txBody>
          <a:bodyPr wrap="square">
            <a:spAutoFit/>
          </a:bodyPr>
          <a:lstStyle/>
          <a:p>
            <a:r>
              <a:rPr lang="en-GB" dirty="0">
                <a:latin typeface="Book Antiqua" panose="02040602050305030304" pitchFamily="18" charset="0"/>
              </a:rPr>
              <a:t> </a:t>
            </a:r>
            <a:r>
              <a:rPr lang="en-US" altLang="en-US" sz="1800" dirty="0">
                <a:latin typeface="Book Antiqua" panose="02040602050305030304" pitchFamily="18" charset="0"/>
              </a:rPr>
              <a:t>sympathetic center </a:t>
            </a:r>
            <a:r>
              <a:rPr lang="en-GB" dirty="0">
                <a:latin typeface="Book Antiqua" panose="02040602050305030304" pitchFamily="18" charset="0"/>
              </a:rPr>
              <a:t>in </a:t>
            </a:r>
          </a:p>
          <a:p>
            <a:r>
              <a:rPr lang="en-GB" dirty="0">
                <a:latin typeface="Book Antiqua" panose="02040602050305030304" pitchFamily="18" charset="0"/>
              </a:rPr>
              <a:t> lateral column of the </a:t>
            </a:r>
          </a:p>
          <a:p>
            <a:r>
              <a:rPr lang="en-GB" dirty="0">
                <a:latin typeface="Book Antiqua" panose="02040602050305030304" pitchFamily="18" charset="0"/>
              </a:rPr>
              <a:t>5-6 thoracic segments of the spinal cord</a:t>
            </a:r>
            <a:r>
              <a:rPr lang="en-GB" dirty="0"/>
              <a:t>,</a:t>
            </a:r>
          </a:p>
        </p:txBody>
      </p:sp>
    </p:spTree>
    <p:extLst>
      <p:ext uri="{BB962C8B-B14F-4D97-AF65-F5344CB8AC3E}">
        <p14:creationId xmlns:p14="http://schemas.microsoft.com/office/powerpoint/2010/main" val="3835503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323528" y="22069"/>
            <a:ext cx="8229600" cy="654050"/>
          </a:xfrm>
        </p:spPr>
        <p:txBody>
          <a:bodyPr/>
          <a:lstStyle/>
          <a:p>
            <a:pPr eaLnBrk="1" hangingPunct="1"/>
            <a:r>
              <a:rPr lang="en-GB" altLang="en-US" sz="4000" b="1" dirty="0">
                <a:solidFill>
                  <a:srgbClr val="FFFF00"/>
                </a:solidFill>
                <a:latin typeface="Book Antiqua" panose="02040602050305030304" pitchFamily="18" charset="0"/>
              </a:rPr>
              <a:t>HEART</a:t>
            </a:r>
            <a:r>
              <a:rPr lang="sr-Cyrl-CS" altLang="en-US" sz="4000" b="1" dirty="0">
                <a:solidFill>
                  <a:srgbClr val="FFFF00"/>
                </a:solidFill>
                <a:latin typeface="Book Antiqua" panose="02040602050305030304" pitchFamily="18" charset="0"/>
              </a:rPr>
              <a:t> (</a:t>
            </a:r>
            <a:r>
              <a:rPr lang="sr-Latn-CS" altLang="en-US" sz="4000" b="1" dirty="0">
                <a:solidFill>
                  <a:srgbClr val="FFFF00"/>
                </a:solidFill>
                <a:latin typeface="Book Antiqua" panose="02040602050305030304" pitchFamily="18" charset="0"/>
              </a:rPr>
              <a:t>COR</a:t>
            </a:r>
            <a:r>
              <a:rPr lang="sr-Cyrl-CS" altLang="en-US" sz="4000" b="1" dirty="0">
                <a:solidFill>
                  <a:srgbClr val="FFFF00"/>
                </a:solidFill>
                <a:latin typeface="Book Antiqua" panose="02040602050305030304" pitchFamily="18" charset="0"/>
              </a:rPr>
              <a:t>)</a:t>
            </a:r>
            <a:endParaRPr lang="sr-Latn-CS" altLang="en-US" sz="4000" b="1" dirty="0">
              <a:solidFill>
                <a:srgbClr val="FFFF00"/>
              </a:solidFill>
              <a:latin typeface="Book Antiqua" panose="02040602050305030304" pitchFamily="18" charset="0"/>
            </a:endParaRPr>
          </a:p>
        </p:txBody>
      </p:sp>
      <p:sp>
        <p:nvSpPr>
          <p:cNvPr id="11267" name="Content Placeholder 2"/>
          <p:cNvSpPr>
            <a:spLocks noGrp="1"/>
          </p:cNvSpPr>
          <p:nvPr>
            <p:ph idx="4294967295"/>
          </p:nvPr>
        </p:nvSpPr>
        <p:spPr>
          <a:xfrm>
            <a:off x="0" y="548680"/>
            <a:ext cx="9144000" cy="6192688"/>
          </a:xfrm>
        </p:spPr>
        <p:txBody>
          <a:bodyPr/>
          <a:lstStyle/>
          <a:p>
            <a:pPr eaLnBrk="1" hangingPunct="1"/>
            <a:r>
              <a:rPr lang="en-GB" altLang="en-US" sz="2000" b="1" dirty="0">
                <a:solidFill>
                  <a:srgbClr val="FFFF00"/>
                </a:solidFill>
                <a:latin typeface="Book Antiqua" panose="02040602050305030304" pitchFamily="18" charset="0"/>
              </a:rPr>
              <a:t>LOCATION</a:t>
            </a:r>
            <a:r>
              <a:rPr lang="sr-Latn-CS" altLang="en-US" sz="2000" b="1" dirty="0">
                <a:solidFill>
                  <a:srgbClr val="FFFF00"/>
                </a:solidFill>
                <a:latin typeface="Book Antiqua" panose="02040602050305030304" pitchFamily="18" charset="0"/>
              </a:rPr>
              <a:t>: </a:t>
            </a:r>
          </a:p>
          <a:p>
            <a:pPr eaLnBrk="1" hangingPunct="1">
              <a:buFontTx/>
              <a:buNone/>
            </a:pPr>
            <a:r>
              <a:rPr lang="en-GB" altLang="en-US" sz="2400" b="1" dirty="0">
                <a:solidFill>
                  <a:srgbClr val="FFFF00"/>
                </a:solidFill>
                <a:latin typeface="Book Antiqua" panose="02040602050305030304" pitchFamily="18" charset="0"/>
              </a:rPr>
              <a:t>		</a:t>
            </a:r>
            <a:r>
              <a:rPr lang="sr-Latn-CS" altLang="en-US" sz="2400" b="1" dirty="0">
                <a:latin typeface="Book Antiqua" panose="02040602050305030304" pitchFamily="18" charset="0"/>
              </a:rPr>
              <a:t>- </a:t>
            </a:r>
            <a:r>
              <a:rPr lang="sr-Latn-CS" altLang="en-US" sz="1800" b="1" dirty="0">
                <a:latin typeface="Book Antiqua" panose="02040602050305030304" pitchFamily="18" charset="0"/>
              </a:rPr>
              <a:t>mediastinum medium</a:t>
            </a:r>
          </a:p>
          <a:p>
            <a:pPr eaLnBrk="1" hangingPunct="1">
              <a:buFontTx/>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a:t>
            </a:r>
            <a:r>
              <a:rPr lang="en-GB" altLang="en-US" sz="1800" b="1" dirty="0">
                <a:latin typeface="Book Antiqua" panose="02040602050305030304" pitchFamily="18" charset="0"/>
              </a:rPr>
              <a:t>inside pericardiac sac - pericardium</a:t>
            </a:r>
            <a:r>
              <a:rPr lang="sr-Latn-CS" altLang="en-US" sz="1800" b="1" dirty="0">
                <a:latin typeface="Book Antiqua" panose="02040602050305030304" pitchFamily="18" charset="0"/>
              </a:rPr>
              <a:t>)</a:t>
            </a:r>
          </a:p>
          <a:p>
            <a:pPr eaLnBrk="1" hangingPunct="1">
              <a:buFontTx/>
              <a:buNone/>
            </a:pP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behind sternum and costal cartilages</a:t>
            </a:r>
            <a:endParaRPr lang="sr-Latn-CS" altLang="en-US" sz="1800" b="1"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1/3 is right from the midline</a:t>
            </a:r>
            <a:br>
              <a:rPr lang="sr-Cyrl-RS" altLang="en-US" sz="1800" b="1" dirty="0">
                <a:latin typeface="Book Antiqua" panose="02040602050305030304" pitchFamily="18" charset="0"/>
              </a:rPr>
            </a:br>
            <a:r>
              <a:rPr lang="en-GB" altLang="en-US" sz="1800" b="1" dirty="0">
                <a:latin typeface="Book Antiqua" panose="02040602050305030304" pitchFamily="18" charset="0"/>
              </a:rPr>
              <a:t>         - anterior to thoracic aorta, </a:t>
            </a:r>
            <a:r>
              <a:rPr lang="en-GB" altLang="en-US" sz="1800" b="1" dirty="0" err="1">
                <a:latin typeface="Book Antiqua" panose="02040602050305030304" pitchFamily="18" charset="0"/>
              </a:rPr>
              <a:t>esophagus</a:t>
            </a:r>
            <a:r>
              <a:rPr lang="en-GB" altLang="en-US" sz="1800" b="1" dirty="0">
                <a:latin typeface="Book Antiqua" panose="02040602050305030304" pitchFamily="18" charset="0"/>
              </a:rPr>
              <a:t> and vertebra</a:t>
            </a:r>
            <a:endParaRPr lang="sr-Latn-CS" altLang="en-US" sz="2400" b="1" dirty="0">
              <a:latin typeface="Book Antiqua" panose="02040602050305030304" pitchFamily="18" charset="0"/>
            </a:endParaRPr>
          </a:p>
          <a:p>
            <a:pPr eaLnBrk="1" hangingPunct="1"/>
            <a:r>
              <a:rPr lang="en-GB" altLang="en-US" sz="2000" b="1" dirty="0">
                <a:solidFill>
                  <a:srgbClr val="FFFF00"/>
                </a:solidFill>
                <a:latin typeface="Book Antiqua" panose="02040602050305030304" pitchFamily="18" charset="0"/>
              </a:rPr>
              <a:t>SHAPE</a:t>
            </a:r>
            <a:r>
              <a:rPr lang="sr-Latn-CS" altLang="en-US" sz="2000" b="1" dirty="0">
                <a:solidFill>
                  <a:srgbClr val="FFFF00"/>
                </a:solidFill>
                <a:latin typeface="Book Antiqua" panose="02040602050305030304" pitchFamily="18" charset="0"/>
              </a:rPr>
              <a:t>: </a:t>
            </a:r>
            <a:br>
              <a:rPr lang="sr-Latn-CS" altLang="en-US" sz="2400" b="1" dirty="0">
                <a:solidFill>
                  <a:srgbClr val="FFFF00"/>
                </a:solidFill>
                <a:latin typeface="Book Antiqua" panose="02040602050305030304" pitchFamily="18" charset="0"/>
              </a:rPr>
            </a:br>
            <a:r>
              <a:rPr lang="sr-Latn-CS" altLang="en-US" sz="2400" b="1" dirty="0">
                <a:solidFill>
                  <a:srgbClr val="FFFF00"/>
                </a:solidFill>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three-sided pyramid or cone</a:t>
            </a:r>
            <a:endParaRPr lang="sr-Latn-CS" altLang="en-US" sz="1800" b="1" dirty="0">
              <a:latin typeface="Book Antiqua" panose="02040602050305030304" pitchFamily="18" charset="0"/>
            </a:endParaRPr>
          </a:p>
          <a:p>
            <a:pPr eaLnBrk="1" hangingPunct="1"/>
            <a:r>
              <a:rPr lang="en-GB" altLang="en-US" sz="2000" b="1" dirty="0">
                <a:solidFill>
                  <a:srgbClr val="FFFF00"/>
                </a:solidFill>
                <a:latin typeface="Book Antiqua" panose="02040602050305030304" pitchFamily="18" charset="0"/>
              </a:rPr>
              <a:t>DIMENSIONS</a:t>
            </a:r>
            <a:r>
              <a:rPr lang="sr-Latn-CS" altLang="en-US" sz="2000" b="1" dirty="0">
                <a:solidFill>
                  <a:srgbClr val="FFFF00"/>
                </a:solidFill>
                <a:latin typeface="Book Antiqua" panose="02040602050305030304" pitchFamily="18" charset="0"/>
              </a:rPr>
              <a:t>:</a:t>
            </a:r>
          </a:p>
          <a:p>
            <a:pPr eaLnBrk="1" hangingPunct="1">
              <a:buFontTx/>
              <a:buNone/>
            </a:pPr>
            <a:r>
              <a:rPr lang="sr-Latn-CS" altLang="en-US" sz="2400" b="1" dirty="0">
                <a:solidFill>
                  <a:srgbClr val="FFFF00"/>
                </a:solidFill>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transverse diameter </a:t>
            </a:r>
            <a:r>
              <a:rPr lang="sr-Latn-CS" altLang="en-US" sz="1800" b="1" dirty="0">
                <a:latin typeface="Book Antiqua" panose="02040602050305030304" pitchFamily="18" charset="0"/>
              </a:rPr>
              <a:t>– 10 </a:t>
            </a:r>
            <a:r>
              <a:rPr lang="en-GB" altLang="en-US" sz="1800" b="1" dirty="0">
                <a:latin typeface="Book Antiqua" panose="02040602050305030304" pitchFamily="18" charset="0"/>
              </a:rPr>
              <a:t>cm</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 </a:t>
            </a:r>
            <a:r>
              <a:rPr lang="en-GB" altLang="en-US" sz="1800" b="1" dirty="0">
                <a:latin typeface="Book Antiqua" panose="02040602050305030304" pitchFamily="18" charset="0"/>
              </a:rPr>
              <a:t>vertical</a:t>
            </a:r>
            <a:r>
              <a:rPr lang="sr-Latn-CS" altLang="en-US" sz="1800" b="1" dirty="0">
                <a:latin typeface="Book Antiqua" panose="02040602050305030304" pitchFamily="18" charset="0"/>
              </a:rPr>
              <a:t> (</a:t>
            </a:r>
            <a:r>
              <a:rPr lang="en-GB" altLang="en-US" sz="1800" b="1" dirty="0">
                <a:latin typeface="Book Antiqua" panose="02040602050305030304" pitchFamily="18" charset="0"/>
              </a:rPr>
              <a:t>anterior-posterior</a:t>
            </a:r>
            <a:r>
              <a:rPr lang="sr-Latn-CS" altLang="en-US" sz="1800" b="1" dirty="0">
                <a:latin typeface="Book Antiqua" panose="02040602050305030304" pitchFamily="18" charset="0"/>
              </a:rPr>
              <a:t>) – 6 - 7 </a:t>
            </a:r>
            <a:r>
              <a:rPr lang="en-GB" altLang="en-US" sz="1800" b="1" dirty="0">
                <a:latin typeface="Book Antiqua" panose="02040602050305030304" pitchFamily="18" charset="0"/>
              </a:rPr>
              <a:t>cm</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 </a:t>
            </a:r>
            <a:r>
              <a:rPr lang="en-GB" altLang="en-US" sz="1800" b="1" dirty="0">
                <a:latin typeface="Book Antiqua" panose="02040602050305030304" pitchFamily="18" charset="0"/>
              </a:rPr>
              <a:t>axis of the heart – length - </a:t>
            </a:r>
            <a:r>
              <a:rPr lang="sr-Latn-CS" altLang="en-US" sz="1800" b="1" dirty="0">
                <a:latin typeface="Book Antiqua" panose="02040602050305030304" pitchFamily="18" charset="0"/>
              </a:rPr>
              <a:t> 12 – 15 </a:t>
            </a:r>
            <a:r>
              <a:rPr lang="en-GB" altLang="en-US" sz="1800" b="1" dirty="0">
                <a:latin typeface="Book Antiqua" panose="02040602050305030304" pitchFamily="18" charset="0"/>
              </a:rPr>
              <a:t>cm</a:t>
            </a:r>
          </a:p>
          <a:p>
            <a:pPr eaLnBrk="1" hangingPunct="1">
              <a:buFontTx/>
              <a:buNone/>
            </a:pPr>
            <a:r>
              <a:rPr lang="en-GB" altLang="en-US" sz="1800" b="1" dirty="0">
                <a:latin typeface="Book Antiqua" panose="02040602050305030304" pitchFamily="18" charset="0"/>
              </a:rPr>
              <a:t>Orientation of axis – </a:t>
            </a:r>
            <a:r>
              <a:rPr lang="en-GB" altLang="en-US" sz="1800" b="1" dirty="0" err="1">
                <a:latin typeface="Book Antiqua" panose="02040602050305030304" pitchFamily="18" charset="0"/>
              </a:rPr>
              <a:t>postero</a:t>
            </a:r>
            <a:r>
              <a:rPr lang="en-GB" altLang="en-US" sz="1800" b="1" dirty="0">
                <a:latin typeface="Book Antiqua" panose="02040602050305030304" pitchFamily="18" charset="0"/>
              </a:rPr>
              <a:t>-anteriorly, </a:t>
            </a:r>
            <a:r>
              <a:rPr lang="en-GB" altLang="en-US" sz="1800" b="1" dirty="0" err="1">
                <a:latin typeface="Book Antiqua" panose="02040602050305030304" pitchFamily="18" charset="0"/>
              </a:rPr>
              <a:t>supero</a:t>
            </a:r>
            <a:r>
              <a:rPr lang="en-GB" altLang="en-US" sz="1800" b="1" dirty="0">
                <a:latin typeface="Book Antiqua" panose="02040602050305030304" pitchFamily="18" charset="0"/>
              </a:rPr>
              <a:t>-inferiorly, </a:t>
            </a:r>
          </a:p>
          <a:p>
            <a:pPr eaLnBrk="1" hangingPunct="1">
              <a:buFontTx/>
              <a:buNone/>
            </a:pPr>
            <a:r>
              <a:rPr lang="en-GB" altLang="en-US" sz="1800" b="1" dirty="0">
                <a:latin typeface="Book Antiqua" panose="02040602050305030304" pitchFamily="18" charset="0"/>
              </a:rPr>
              <a:t>and from the </a:t>
            </a:r>
            <a:r>
              <a:rPr lang="en-GB" altLang="en-US" sz="1800" b="1" dirty="0" err="1">
                <a:latin typeface="Book Antiqua" panose="02040602050305030304" pitchFamily="18" charset="0"/>
              </a:rPr>
              <a:t>righ</a:t>
            </a:r>
            <a:r>
              <a:rPr lang="en-GB" altLang="en-US" sz="1800" b="1" dirty="0">
                <a:latin typeface="Book Antiqua" panose="02040602050305030304" pitchFamily="18" charset="0"/>
              </a:rPr>
              <a:t> to the left  (base to apex)</a:t>
            </a:r>
            <a:endParaRPr lang="sr-Latn-CS" altLang="en-US" sz="1800" b="1" dirty="0">
              <a:latin typeface="Book Antiqua" panose="02040602050305030304" pitchFamily="18" charset="0"/>
            </a:endParaRPr>
          </a:p>
          <a:p>
            <a:pPr eaLnBrk="1" hangingPunct="1"/>
            <a:r>
              <a:rPr lang="en-GB" altLang="en-US" sz="2000" b="1" dirty="0">
                <a:solidFill>
                  <a:srgbClr val="FFFF00"/>
                </a:solidFill>
                <a:latin typeface="Book Antiqua" panose="02040602050305030304" pitchFamily="18" charset="0"/>
              </a:rPr>
              <a:t>WEIGHT:</a:t>
            </a:r>
            <a:br>
              <a:rPr lang="sr-Latn-CS" altLang="en-US" sz="2400" b="1" dirty="0">
                <a:solidFill>
                  <a:srgbClr val="FFFF00"/>
                </a:solidFill>
                <a:latin typeface="Book Antiqua" panose="02040602050305030304" pitchFamily="18" charset="0"/>
              </a:rPr>
            </a:br>
            <a:r>
              <a:rPr lang="sr-Latn-CS" altLang="en-US" sz="2400" b="1" dirty="0">
                <a:solidFill>
                  <a:srgbClr val="FFFF00"/>
                </a:solidFill>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males</a:t>
            </a:r>
            <a:r>
              <a:rPr lang="sr-Latn-CS" altLang="en-US" sz="1800" b="1" dirty="0">
                <a:latin typeface="Book Antiqua" panose="02040602050305030304" pitchFamily="18" charset="0"/>
              </a:rPr>
              <a:t> - </a:t>
            </a:r>
            <a:r>
              <a:rPr lang="sr-Latn-CS" altLang="en-US" sz="1800" dirty="0">
                <a:latin typeface="Book Antiqua" panose="02040602050305030304" pitchFamily="18" charset="0"/>
              </a:rPr>
              <a:t>280 - 340 </a:t>
            </a:r>
            <a:r>
              <a:rPr lang="en-GB" altLang="en-US" sz="1800" dirty="0">
                <a:latin typeface="Book Antiqua" panose="02040602050305030304" pitchFamily="18" charset="0"/>
              </a:rPr>
              <a:t>g</a:t>
            </a:r>
            <a:r>
              <a:rPr lang="sr-Latn-CS" altLang="en-US" sz="1800" dirty="0">
                <a:latin typeface="Book Antiqua" panose="02040602050305030304" pitchFamily="18" charset="0"/>
              </a:rPr>
              <a:t> (~ 300 </a:t>
            </a:r>
            <a:r>
              <a:rPr lang="en-GB" altLang="en-US" sz="1800" dirty="0">
                <a:latin typeface="Book Antiqua" panose="02040602050305030304" pitchFamily="18" charset="0"/>
              </a:rPr>
              <a:t>g</a:t>
            </a:r>
            <a:r>
              <a:rPr lang="sr-Latn-CS" altLang="en-US" sz="1800" dirty="0">
                <a:latin typeface="Book Antiqua" panose="02040602050305030304" pitchFamily="18" charset="0"/>
              </a:rPr>
              <a:t>)</a:t>
            </a:r>
          </a:p>
          <a:p>
            <a:pPr eaLnBrk="1" hangingPunct="1">
              <a:buFontTx/>
              <a:buNone/>
            </a:pPr>
            <a:r>
              <a:rPr lang="sr-Latn-CS" altLang="en-US" sz="1800" b="1" dirty="0">
                <a:latin typeface="Book Antiqua" panose="02040602050305030304" pitchFamily="18" charset="0"/>
              </a:rPr>
              <a:t>		- </a:t>
            </a:r>
            <a:r>
              <a:rPr lang="en-GB" altLang="en-US" sz="1800" b="1" dirty="0">
                <a:latin typeface="Book Antiqua" panose="02040602050305030304" pitchFamily="18" charset="0"/>
              </a:rPr>
              <a:t>females</a:t>
            </a:r>
            <a:r>
              <a:rPr lang="sr-Latn-CS" altLang="en-US" sz="1800" b="1" dirty="0">
                <a:latin typeface="Book Antiqua" panose="02040602050305030304" pitchFamily="18" charset="0"/>
              </a:rPr>
              <a:t> - </a:t>
            </a:r>
            <a:r>
              <a:rPr lang="sr-Latn-CS" altLang="en-US" sz="1800" dirty="0">
                <a:latin typeface="Book Antiqua" panose="02040602050305030304" pitchFamily="18" charset="0"/>
              </a:rPr>
              <a:t>230 - 280 </a:t>
            </a:r>
            <a:r>
              <a:rPr lang="en-GB" altLang="en-US" sz="1800" dirty="0">
                <a:latin typeface="Book Antiqua" panose="02040602050305030304" pitchFamily="18" charset="0"/>
              </a:rPr>
              <a:t>g </a:t>
            </a:r>
            <a:r>
              <a:rPr lang="sr-Latn-CS" altLang="en-US" sz="1800" dirty="0">
                <a:latin typeface="Book Antiqua" panose="02040602050305030304" pitchFamily="18" charset="0"/>
              </a:rPr>
              <a:t>(~ 250 </a:t>
            </a:r>
            <a:r>
              <a:rPr lang="en-GB" altLang="en-US" sz="1800" dirty="0">
                <a:latin typeface="Book Antiqua" panose="02040602050305030304" pitchFamily="18" charset="0"/>
              </a:rPr>
              <a:t>g</a:t>
            </a:r>
            <a:r>
              <a:rPr lang="sr-Latn-CS" altLang="en-US" sz="1800" dirty="0">
                <a:latin typeface="Book Antiqua" panose="02040602050305030304" pitchFamily="18" charset="0"/>
              </a:rPr>
              <a:t>)</a:t>
            </a:r>
            <a:endParaRPr lang="sr-Latn-CS" altLang="en-US" sz="1800" b="1" dirty="0">
              <a:latin typeface="Book Antiqua" panose="02040602050305030304" pitchFamily="18" charset="0"/>
            </a:endParaRPr>
          </a:p>
          <a:p>
            <a:pPr eaLnBrk="1" hangingPunct="1"/>
            <a:r>
              <a:rPr lang="en-GB" altLang="en-US" sz="2000" b="1" dirty="0">
                <a:solidFill>
                  <a:srgbClr val="FFFF00"/>
                </a:solidFill>
                <a:latin typeface="Book Antiqua" panose="02040602050305030304" pitchFamily="18" charset="0"/>
              </a:rPr>
              <a:t>CAPACITY</a:t>
            </a:r>
            <a:r>
              <a:rPr lang="sr-Latn-CS" altLang="en-US" sz="2000" b="1" dirty="0">
                <a:solidFill>
                  <a:srgbClr val="FFFF00"/>
                </a:solidFill>
                <a:latin typeface="Book Antiqua" panose="02040602050305030304" pitchFamily="18" charset="0"/>
              </a:rPr>
              <a:t>: </a:t>
            </a:r>
            <a:r>
              <a:rPr lang="sr-Latn-CS" altLang="en-US" sz="2400" b="1" dirty="0">
                <a:latin typeface="Book Antiqua" panose="02040602050305030304" pitchFamily="18" charset="0"/>
              </a:rPr>
              <a:t>-</a:t>
            </a:r>
            <a:r>
              <a:rPr lang="sr-Latn-CS" altLang="en-US" sz="2400" b="1" dirty="0">
                <a:solidFill>
                  <a:srgbClr val="FFFF00"/>
                </a:solidFill>
                <a:latin typeface="Book Antiqua" panose="02040602050305030304" pitchFamily="18" charset="0"/>
              </a:rPr>
              <a:t> </a:t>
            </a:r>
            <a:r>
              <a:rPr lang="sr-Latn-CS" altLang="en-US" sz="1800" b="1" dirty="0">
                <a:latin typeface="Book Antiqua" panose="02040602050305030304" pitchFamily="18" charset="0"/>
              </a:rPr>
              <a:t>160 – 190 </a:t>
            </a:r>
            <a:r>
              <a:rPr lang="en-GB" altLang="en-US" sz="1800" b="1" dirty="0">
                <a:latin typeface="Book Antiqua" panose="02040602050305030304" pitchFamily="18" charset="0"/>
              </a:rPr>
              <a:t>ml</a:t>
            </a:r>
            <a:r>
              <a:rPr lang="sr-Latn-CS" altLang="en-US" sz="1800" b="1" dirty="0">
                <a:latin typeface="Book Antiqua" panose="02040602050305030304" pitchFamily="18" charset="0"/>
              </a:rPr>
              <a:t> </a:t>
            </a:r>
            <a:r>
              <a:rPr lang="en-GB" altLang="en-US" sz="1800" b="1" dirty="0">
                <a:latin typeface="Book Antiqua" panose="02040602050305030304" pitchFamily="18" charset="0"/>
              </a:rPr>
              <a:t>(</a:t>
            </a:r>
            <a:r>
              <a:rPr lang="sr-Latn-CS" altLang="en-US" sz="1800" b="1" dirty="0" err="1">
                <a:latin typeface="Book Antiqua" panose="02040602050305030304" pitchFamily="18" charset="0"/>
              </a:rPr>
              <a:t>dilatatio</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cordis</a:t>
            </a:r>
            <a:r>
              <a:rPr lang="sr-Latn-CS" altLang="en-US" sz="1800" b="1" dirty="0">
                <a:latin typeface="Book Antiqua" panose="02040602050305030304" pitchFamily="18" charset="0"/>
              </a:rPr>
              <a:t> 500-700</a:t>
            </a:r>
            <a:r>
              <a:rPr lang="en-GB" altLang="en-US" sz="1800" b="1" dirty="0">
                <a:latin typeface="Book Antiqua" panose="02040602050305030304" pitchFamily="18" charset="0"/>
              </a:rPr>
              <a:t>ml)</a:t>
            </a:r>
            <a:endParaRPr lang="sr-Latn-CS" altLang="en-US" sz="1800" b="1" dirty="0">
              <a:solidFill>
                <a:srgbClr val="FFFF00"/>
              </a:solidFill>
              <a:latin typeface="Book Antiqua" panose="02040602050305030304" pitchFamily="18" charset="0"/>
            </a:endParaRPr>
          </a:p>
        </p:txBody>
      </p:sp>
      <p:pic>
        <p:nvPicPr>
          <p:cNvPr id="11268" name="Picture 5"/>
          <p:cNvPicPr>
            <a:picLocks noChangeAspect="1" noChangeArrowheads="1"/>
          </p:cNvPicPr>
          <p:nvPr/>
        </p:nvPicPr>
        <p:blipFill>
          <a:blip r:embed="rId2">
            <a:extLst>
              <a:ext uri="{28A0092B-C50C-407E-A947-70E740481C1C}">
                <a14:useLocalDpi xmlns:a14="http://schemas.microsoft.com/office/drawing/2010/main" val="0"/>
              </a:ext>
            </a:extLst>
          </a:blip>
          <a:srcRect l="36435"/>
          <a:stretch>
            <a:fillRect/>
          </a:stretch>
        </p:blipFill>
        <p:spPr bwMode="auto">
          <a:xfrm>
            <a:off x="6244963" y="293524"/>
            <a:ext cx="2716932" cy="325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l="28711" t="12187" r="27344" b="5312"/>
          <a:stretch>
            <a:fillRect/>
          </a:stretch>
        </p:blipFill>
        <p:spPr bwMode="auto">
          <a:xfrm>
            <a:off x="6244963" y="3637189"/>
            <a:ext cx="2738242" cy="321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500063" y="0"/>
            <a:ext cx="8229600" cy="908050"/>
          </a:xfrm>
        </p:spPr>
        <p:txBody>
          <a:bodyPr/>
          <a:lstStyle/>
          <a:p>
            <a:pPr eaLnBrk="1" hangingPunct="1"/>
            <a:r>
              <a:rPr lang="en-GB" altLang="en-US" sz="2800" b="1">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68611" name="Rectangle 3"/>
          <p:cNvSpPr>
            <a:spLocks noGrp="1" noChangeArrowheads="1"/>
          </p:cNvSpPr>
          <p:nvPr>
            <p:ph type="body" sz="half" idx="4294967295"/>
          </p:nvPr>
        </p:nvSpPr>
        <p:spPr>
          <a:xfrm>
            <a:off x="0" y="1285875"/>
            <a:ext cx="9144000" cy="5300663"/>
          </a:xfrm>
        </p:spPr>
        <p:txBody>
          <a:bodyPr/>
          <a:lstStyle/>
          <a:p>
            <a:pPr eaLnBrk="1" hangingPunct="1">
              <a:buFontTx/>
              <a:buNone/>
            </a:pPr>
            <a:endParaRPr lang="sr-Latn-CS" altLang="en-US" sz="1600" b="1" dirty="0">
              <a:solidFill>
                <a:schemeClr val="hlink"/>
              </a:solidFill>
              <a:latin typeface="Book Antiqua" panose="02040602050305030304" pitchFamily="18" charset="0"/>
            </a:endParaRPr>
          </a:p>
          <a:p>
            <a:pPr eaLnBrk="1" hangingPunct="1"/>
            <a:r>
              <a:rPr lang="sr-Latn-CS" altLang="en-US" sz="1800" b="1" dirty="0" err="1">
                <a:solidFill>
                  <a:srgbClr val="FFFF00"/>
                </a:solidFill>
                <a:latin typeface="Book Antiqua" panose="02040602050305030304" pitchFamily="18" charset="0"/>
              </a:rPr>
              <a:t>nn</a:t>
            </a:r>
            <a:r>
              <a:rPr lang="sr-Latn-CS" altLang="en-US" sz="1800" b="1" dirty="0">
                <a:solidFill>
                  <a:srgbClr val="FFFF00"/>
                </a:solidFill>
                <a:latin typeface="Book Antiqua" panose="02040602050305030304" pitchFamily="18" charset="0"/>
              </a:rPr>
              <a:t>. </a:t>
            </a:r>
            <a:r>
              <a:rPr lang="sr-Latn-CS" altLang="en-US" sz="1800" b="1" dirty="0" err="1">
                <a:solidFill>
                  <a:srgbClr val="FFFF00"/>
                </a:solidFill>
                <a:latin typeface="Book Antiqua" panose="02040602050305030304" pitchFamily="18" charset="0"/>
              </a:rPr>
              <a:t>cardiaci</a:t>
            </a:r>
            <a:r>
              <a:rPr lang="sr-Latn-CS" altLang="en-US" sz="1800" b="1" dirty="0">
                <a:solidFill>
                  <a:srgbClr val="FFFF00"/>
                </a:solidFill>
                <a:latin typeface="Book Antiqua" panose="02040602050305030304" pitchFamily="18" charset="0"/>
              </a:rPr>
              <a:t> (</a:t>
            </a:r>
            <a:r>
              <a:rPr lang="sr-Latn-CS" altLang="en-US" sz="1800" b="1" dirty="0" err="1">
                <a:solidFill>
                  <a:srgbClr val="FFFF00"/>
                </a:solidFill>
                <a:latin typeface="Book Antiqua" panose="02040602050305030304" pitchFamily="18" charset="0"/>
              </a:rPr>
              <a:t>truncus</a:t>
            </a:r>
            <a:r>
              <a:rPr lang="sr-Latn-CS" altLang="en-US" sz="1800" b="1" dirty="0">
                <a:solidFill>
                  <a:srgbClr val="FFFF00"/>
                </a:solidFill>
                <a:latin typeface="Book Antiqua" panose="02040602050305030304" pitchFamily="18" charset="0"/>
              </a:rPr>
              <a:t> </a:t>
            </a:r>
            <a:r>
              <a:rPr lang="sr-Latn-CS" altLang="en-US" sz="1800" b="1" dirty="0" err="1">
                <a:solidFill>
                  <a:srgbClr val="FFFF00"/>
                </a:solidFill>
                <a:latin typeface="Book Antiqua" panose="02040602050305030304" pitchFamily="18" charset="0"/>
              </a:rPr>
              <a:t>sympathicus</a:t>
            </a:r>
            <a:r>
              <a:rPr lang="sr-Latn-CS" altLang="en-US" sz="1800" b="1" dirty="0">
                <a:solidFill>
                  <a:srgbClr val="FFFF00"/>
                </a:solidFill>
                <a:latin typeface="Book Antiqua" panose="02040602050305030304" pitchFamily="18" charset="0"/>
              </a:rPr>
              <a:t>) – </a:t>
            </a:r>
            <a:r>
              <a:rPr lang="en-GB" altLang="en-US" sz="1800" b="1" dirty="0">
                <a:solidFill>
                  <a:srgbClr val="FFFF00"/>
                </a:solidFill>
                <a:latin typeface="Book Antiqua" panose="02040602050305030304" pitchFamily="18" charset="0"/>
              </a:rPr>
              <a:t>sympathetic fibres </a:t>
            </a:r>
            <a:endParaRPr lang="sr-Latn-CS" altLang="en-US" sz="1800" b="1" dirty="0">
              <a:solidFill>
                <a:srgbClr val="FFFF00"/>
              </a:solidFill>
              <a:latin typeface="Book Antiqua" panose="02040602050305030304" pitchFamily="18" charset="0"/>
            </a:endParaRPr>
          </a:p>
          <a:p>
            <a:pPr eaLnBrk="1" hangingPunct="1">
              <a:buFontTx/>
              <a:buNone/>
            </a:pP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i="1" dirty="0">
                <a:latin typeface="Book Antiqua" panose="02040602050305030304" pitchFamily="18" charset="0"/>
              </a:rPr>
              <a:t>	- </a:t>
            </a:r>
            <a:r>
              <a:rPr lang="en-GB" altLang="en-US" sz="1800" i="1" dirty="0">
                <a:latin typeface="Book Antiqua" panose="02040602050305030304" pitchFamily="18" charset="0"/>
              </a:rPr>
              <a:t>Postsynaptic fibres of cervical and first 5 thoracic ganglia of sympathetic (SY) trunk</a:t>
            </a:r>
            <a:endParaRPr lang="sr-Latn-CS" altLang="en-US" sz="1800" i="1" dirty="0">
              <a:latin typeface="Book Antiqua" panose="02040602050305030304" pitchFamily="18" charset="0"/>
            </a:endParaRPr>
          </a:p>
          <a:p>
            <a:pPr eaLnBrk="1" hangingPunct="1">
              <a:buFontTx/>
              <a:buNone/>
            </a:pPr>
            <a:br>
              <a:rPr lang="sr-Latn-CS" altLang="en-US" sz="1800" i="1" dirty="0">
                <a:latin typeface="Book Antiqua" panose="02040602050305030304" pitchFamily="18" charset="0"/>
              </a:rPr>
            </a:br>
            <a:r>
              <a:rPr lang="sr-Latn-CS" altLang="en-US" sz="1800" i="1" dirty="0">
                <a:latin typeface="Book Antiqua" panose="02040602050305030304" pitchFamily="18" charset="0"/>
              </a:rPr>
              <a:t> - </a:t>
            </a:r>
            <a:r>
              <a:rPr lang="en-GB" altLang="en-US" sz="1800" i="1" dirty="0">
                <a:latin typeface="Book Antiqua" panose="02040602050305030304" pitchFamily="18" charset="0"/>
              </a:rPr>
              <a:t>Presynaptic fibres origins from first 5-6 thoracic segments of spinal cord</a:t>
            </a:r>
            <a:br>
              <a:rPr lang="sr-Cyrl-CS" altLang="en-US" sz="1800" i="1" dirty="0">
                <a:latin typeface="Book Antiqua" panose="02040602050305030304" pitchFamily="18" charset="0"/>
              </a:rPr>
            </a:br>
            <a:r>
              <a:rPr lang="sr-Cyrl-CS" altLang="en-US" sz="1800" i="1" dirty="0">
                <a:latin typeface="Book Antiqua" panose="02040602050305030304" pitchFamily="18" charset="0"/>
              </a:rPr>
              <a:t>  </a:t>
            </a:r>
            <a:r>
              <a:rPr lang="en-GB" altLang="en-US" sz="1800" i="1" dirty="0">
                <a:latin typeface="Book Antiqua" panose="02040602050305030304" pitchFamily="18" charset="0"/>
              </a:rPr>
              <a:t>and as</a:t>
            </a:r>
            <a:r>
              <a:rPr lang="sr-Cyrl-CS" altLang="en-US" sz="1800" i="1" dirty="0">
                <a:latin typeface="Book Antiqua" panose="02040602050305030304" pitchFamily="18" charset="0"/>
              </a:rPr>
              <a:t> </a:t>
            </a:r>
            <a:r>
              <a:rPr lang="sr-Latn-CS" altLang="en-US" sz="1800" i="1" dirty="0" err="1">
                <a:latin typeface="Book Antiqua" panose="02040602050305030304" pitchFamily="18" charset="0"/>
              </a:rPr>
              <a:t>rr.communicantes</a:t>
            </a:r>
            <a:r>
              <a:rPr lang="sr-Latn-CS" altLang="en-US" sz="1800" i="1" dirty="0">
                <a:latin typeface="Book Antiqua" panose="02040602050305030304" pitchFamily="18" charset="0"/>
              </a:rPr>
              <a:t> </a:t>
            </a:r>
            <a:r>
              <a:rPr lang="en-GB" altLang="en-US" sz="1800" i="1" dirty="0">
                <a:latin typeface="Book Antiqua" panose="02040602050305030304" pitchFamily="18" charset="0"/>
              </a:rPr>
              <a:t>of spinal nerves gets to the ganglia of </a:t>
            </a:r>
            <a:r>
              <a:rPr lang="sr-Latn-CS" altLang="en-US" sz="1800" i="1" dirty="0">
                <a:latin typeface="Book Antiqua" panose="02040602050305030304" pitchFamily="18" charset="0"/>
              </a:rPr>
              <a:t>SY </a:t>
            </a:r>
            <a:r>
              <a:rPr lang="en-GB" altLang="en-US" sz="1800" i="1" dirty="0">
                <a:latin typeface="Book Antiqua" panose="02040602050305030304" pitchFamily="18" charset="0"/>
              </a:rPr>
              <a:t>trunk</a:t>
            </a:r>
            <a:endParaRPr lang="sr-Latn-CS" altLang="en-US" sz="1800" i="1" dirty="0">
              <a:latin typeface="Book Antiqua" panose="02040602050305030304" pitchFamily="18" charset="0"/>
            </a:endParaRPr>
          </a:p>
          <a:p>
            <a:pPr eaLnBrk="1" hangingPunct="1">
              <a:buFontTx/>
              <a:buNone/>
            </a:pPr>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sr-Latn-CS" altLang="en-US" sz="1800" b="1" dirty="0">
                <a:solidFill>
                  <a:schemeClr val="hlink"/>
                </a:solidFill>
                <a:latin typeface="Book Antiqua" panose="02040602050305030304" pitchFamily="18" charset="0"/>
              </a:rPr>
              <a:t>- n. </a:t>
            </a:r>
            <a:r>
              <a:rPr lang="sr-Latn-CS" altLang="en-US" sz="1800" b="1" dirty="0" err="1">
                <a:solidFill>
                  <a:schemeClr val="hlink"/>
                </a:solidFill>
                <a:latin typeface="Book Antiqua" panose="02040602050305030304" pitchFamily="18" charset="0"/>
              </a:rPr>
              <a:t>cardiacus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cervicalis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superior</a:t>
            </a:r>
            <a:r>
              <a:rPr lang="en-GB" altLang="en-US" sz="1800" b="1" dirty="0">
                <a:solidFill>
                  <a:schemeClr val="hlink"/>
                </a:solidFill>
                <a:latin typeface="Book Antiqua" panose="02040602050305030304" pitchFamily="18" charset="0"/>
              </a:rPr>
              <a:t>	   </a:t>
            </a:r>
            <a:r>
              <a:rPr lang="en-GB" altLang="en-US" sz="1800" i="1" dirty="0">
                <a:latin typeface="Book Antiqua" panose="02040602050305030304" pitchFamily="18" charset="0"/>
              </a:rPr>
              <a:t>arise by 2-4 roots from superior, middle and </a:t>
            </a:r>
            <a:r>
              <a:rPr lang="sr-Latn-CS" altLang="en-US" sz="1800" b="1" dirty="0">
                <a:solidFill>
                  <a:schemeClr val="hlink"/>
                </a:solidFill>
                <a:latin typeface="Book Antiqua" panose="02040602050305030304" pitchFamily="18" charset="0"/>
              </a:rPr>
              <a:t>	- n. </a:t>
            </a:r>
            <a:r>
              <a:rPr lang="sr-Latn-CS" altLang="en-US" sz="1800" b="1" dirty="0" err="1">
                <a:solidFill>
                  <a:schemeClr val="hlink"/>
                </a:solidFill>
                <a:latin typeface="Book Antiqua" panose="02040602050305030304" pitchFamily="18" charset="0"/>
              </a:rPr>
              <a:t>cardiacus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cervicalis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medius</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     </a:t>
            </a:r>
            <a:r>
              <a:rPr lang="en-GB" altLang="en-US" sz="1800" i="1" dirty="0">
                <a:latin typeface="Book Antiqua" panose="02040602050305030304" pitchFamily="18" charset="0"/>
              </a:rPr>
              <a:t>inferior cervical ganglia of SY trunk</a:t>
            </a:r>
            <a:endParaRPr lang="sr-Latn-CS" altLang="en-US" sz="1800" i="1" dirty="0">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n. </a:t>
            </a:r>
            <a:r>
              <a:rPr lang="sr-Latn-CS" altLang="en-US" sz="1800" b="1" dirty="0" err="1">
                <a:solidFill>
                  <a:schemeClr val="hlink"/>
                </a:solidFill>
                <a:latin typeface="Book Antiqua" panose="02040602050305030304" pitchFamily="18" charset="0"/>
              </a:rPr>
              <a:t>cardiacus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cervicalis</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inferior</a:t>
            </a:r>
            <a:r>
              <a:rPr lang="sr-Latn-CS" altLang="en-US" sz="1800" b="1" dirty="0">
                <a:solidFill>
                  <a:schemeClr val="hlink"/>
                </a:solidFill>
                <a:latin typeface="Book Antiqua" panose="02040602050305030304" pitchFamily="18" charset="0"/>
              </a:rPr>
              <a:t>	  </a:t>
            </a:r>
            <a:endParaRPr lang="sr-Latn-CS" altLang="en-US" sz="1800" i="1" dirty="0">
              <a:latin typeface="Book Antiqua" panose="02040602050305030304" pitchFamily="18" charset="0"/>
            </a:endParaRPr>
          </a:p>
          <a:p>
            <a:pPr eaLnBrk="1" hangingPunct="1">
              <a:buFontTx/>
              <a:buNone/>
            </a:pPr>
            <a:endParaRPr lang="sr-Latn-CS" altLang="en-US" sz="1800" i="1" dirty="0">
              <a:latin typeface="Book Antiqua" panose="02040602050305030304" pitchFamily="18" charset="0"/>
            </a:endParaRPr>
          </a:p>
          <a:p>
            <a:pPr eaLnBrk="1" hangingPunct="1">
              <a:buFontTx/>
              <a:buNone/>
            </a:pPr>
            <a:r>
              <a:rPr lang="sr-Latn-CS" altLang="en-US" sz="1800" b="1" dirty="0">
                <a:solidFill>
                  <a:schemeClr val="hlink"/>
                </a:solidFill>
                <a:latin typeface="Book Antiqua" panose="02040602050305030304" pitchFamily="18" charset="0"/>
              </a:rPr>
              <a:t>		- </a:t>
            </a:r>
            <a:r>
              <a:rPr lang="sr-Latn-CS" altLang="en-US" sz="1800" b="1" dirty="0" err="1">
                <a:solidFill>
                  <a:schemeClr val="hlink"/>
                </a:solidFill>
                <a:latin typeface="Book Antiqua" panose="02040602050305030304" pitchFamily="18" charset="0"/>
              </a:rPr>
              <a:t>nn</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cardiaci</a:t>
            </a:r>
            <a:r>
              <a:rPr lang="sr-Latn-CS"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thoracici</a:t>
            </a:r>
            <a:r>
              <a:rPr lang="sr-Latn-CS" altLang="en-US" sz="1800" b="1" dirty="0">
                <a:solidFill>
                  <a:schemeClr val="hlink"/>
                </a:solidFill>
                <a:latin typeface="Book Antiqua" panose="02040602050305030304" pitchFamily="18" charset="0"/>
              </a:rPr>
              <a:t> </a:t>
            </a:r>
            <a:r>
              <a:rPr lang="sr-Latn-CS" altLang="en-US" sz="1800" i="1" dirty="0">
                <a:latin typeface="Book Antiqua" panose="02040602050305030304" pitchFamily="18" charset="0"/>
              </a:rPr>
              <a:t>– </a:t>
            </a:r>
            <a:r>
              <a:rPr lang="sr-Latn-CS" altLang="en-US" sz="1600" i="1" dirty="0">
                <a:latin typeface="Book Antiqua" panose="02040602050305030304" pitchFamily="18" charset="0"/>
              </a:rPr>
              <a:t>(10-15) </a:t>
            </a:r>
            <a:r>
              <a:rPr lang="sr-Latn-CS" altLang="en-US" sz="1800" i="1" dirty="0">
                <a:latin typeface="Book Antiqua" panose="02040602050305030304" pitchFamily="18" charset="0"/>
              </a:rPr>
              <a:t>– </a:t>
            </a:r>
            <a:r>
              <a:rPr lang="en-GB" altLang="en-US" sz="1800" i="1" dirty="0">
                <a:latin typeface="Book Antiqua" panose="02040602050305030304" pitchFamily="18" charset="0"/>
              </a:rPr>
              <a:t>arise by several roots from the first 5 thoracic</a:t>
            </a:r>
            <a:br>
              <a:rPr lang="sr-Latn-CS" altLang="en-US" sz="1600" i="1" dirty="0">
                <a:latin typeface="Book Antiqua" panose="02040602050305030304" pitchFamily="18" charset="0"/>
              </a:rPr>
            </a:br>
            <a:r>
              <a:rPr lang="sr-Latn-CS" altLang="en-US" sz="1600" i="1" dirty="0">
                <a:latin typeface="Book Antiqua" panose="02040602050305030304" pitchFamily="18" charset="0"/>
              </a:rPr>
              <a:t>			             </a:t>
            </a:r>
            <a:r>
              <a:rPr lang="en-GB" altLang="en-US" sz="1800" i="1" dirty="0">
                <a:latin typeface="Book Antiqua" panose="02040602050305030304" pitchFamily="18" charset="0"/>
              </a:rPr>
              <a:t>ganglia of SY trunk</a:t>
            </a:r>
            <a:endParaRPr lang="en-US" sz="1800" i="1" dirty="0">
              <a:latin typeface="Book Antiqua" panose="02040602050305030304" pitchFamily="18" charset="0"/>
            </a:endParaRPr>
          </a:p>
        </p:txBody>
      </p:sp>
      <p:sp>
        <p:nvSpPr>
          <p:cNvPr id="68612" name="Right Brace 5"/>
          <p:cNvSpPr>
            <a:spLocks/>
          </p:cNvSpPr>
          <p:nvPr/>
        </p:nvSpPr>
        <p:spPr bwMode="auto">
          <a:xfrm>
            <a:off x="4572000" y="3857625"/>
            <a:ext cx="285750" cy="914400"/>
          </a:xfrm>
          <a:prstGeom prst="rightBrace">
            <a:avLst>
              <a:gd name="adj1" fmla="val 8326"/>
              <a:gd name="adj2" fmla="val 50000"/>
            </a:avLst>
          </a:prstGeom>
          <a:noFill/>
          <a:ln w="9525">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idx="4294967295"/>
          </p:nvPr>
        </p:nvSpPr>
        <p:spPr>
          <a:xfrm>
            <a:off x="500063" y="142875"/>
            <a:ext cx="8229600" cy="725488"/>
          </a:xfrm>
        </p:spPr>
        <p:txBody>
          <a:bodyPr/>
          <a:lstStyle/>
          <a:p>
            <a:pPr eaLnBrk="1" hangingPunct="1"/>
            <a:r>
              <a:rPr lang="sr-Latn-CS" altLang="en-US" sz="2800" b="1" dirty="0">
                <a:solidFill>
                  <a:srgbClr val="FFFF00"/>
                </a:solidFill>
                <a:latin typeface="Book Antiqua" panose="02040602050305030304" pitchFamily="18" charset="0"/>
              </a:rPr>
              <a:t>TRUNCUS  SYMPATHICUS (pars thoracica) </a:t>
            </a:r>
            <a:br>
              <a:rPr lang="sr-Latn-CS" altLang="en-US" sz="3600" b="1" dirty="0">
                <a:solidFill>
                  <a:srgbClr val="FFFF00"/>
                </a:solidFill>
                <a:latin typeface="Book Antiqua" panose="02040602050305030304" pitchFamily="18" charset="0"/>
              </a:rPr>
            </a:br>
            <a:r>
              <a:rPr lang="sr-Latn-CS" altLang="en-US" sz="2400" b="1" dirty="0">
                <a:solidFill>
                  <a:srgbClr val="FFFF00"/>
                </a:solidFill>
                <a:latin typeface="Book Antiqua" panose="02040602050305030304" pitchFamily="18" charset="0"/>
              </a:rPr>
              <a:t>- </a:t>
            </a:r>
            <a:r>
              <a:rPr lang="en-GB" altLang="en-US" sz="2400" b="1" dirty="0">
                <a:solidFill>
                  <a:srgbClr val="FFFF00"/>
                </a:solidFill>
                <a:latin typeface="Book Antiqua" panose="02040602050305030304" pitchFamily="18" charset="0"/>
              </a:rPr>
              <a:t>branches-</a:t>
            </a:r>
            <a:r>
              <a:rPr lang="sr-Latn-CS" altLang="en-US" sz="2400" b="1" dirty="0">
                <a:solidFill>
                  <a:srgbClr val="FFFF00"/>
                </a:solidFill>
                <a:latin typeface="Book Antiqua" panose="02040602050305030304" pitchFamily="18" charset="0"/>
              </a:rPr>
              <a:t>-</a:t>
            </a:r>
          </a:p>
        </p:txBody>
      </p:sp>
      <p:sp>
        <p:nvSpPr>
          <p:cNvPr id="69635" name="Content Placeholder 5"/>
          <p:cNvSpPr>
            <a:spLocks noGrp="1"/>
          </p:cNvSpPr>
          <p:nvPr>
            <p:ph sz="half" idx="4294967295"/>
          </p:nvPr>
        </p:nvSpPr>
        <p:spPr>
          <a:xfrm>
            <a:off x="179512" y="1196752"/>
            <a:ext cx="9144000" cy="5381625"/>
          </a:xfrm>
        </p:spPr>
        <p:txBody>
          <a:bodyPr/>
          <a:lstStyle/>
          <a:p>
            <a:pPr marL="457200" indent="-457200" eaLnBrk="1" hangingPunct="1">
              <a:buFontTx/>
              <a:buAutoNum type="arabicParenR"/>
            </a:pPr>
            <a:r>
              <a:rPr lang="sr-Latn-CS" altLang="en-US" sz="2000" b="1" dirty="0">
                <a:solidFill>
                  <a:srgbClr val="FFFF66"/>
                </a:solidFill>
                <a:latin typeface="Book Antiqua" panose="02040602050305030304" pitchFamily="18" charset="0"/>
              </a:rPr>
              <a:t>rr. communicantes grisei</a:t>
            </a:r>
            <a:br>
              <a:rPr lang="en-US" sz="2000" b="1" dirty="0">
                <a:solidFill>
                  <a:srgbClr val="FFFF66"/>
                </a:solidFill>
                <a:latin typeface="Book Antiqua" panose="02040602050305030304" pitchFamily="18" charset="0"/>
              </a:rPr>
            </a:br>
            <a:endParaRPr lang="sr-Latn-CS" altLang="en-US" sz="1800" b="1" dirty="0">
              <a:solidFill>
                <a:srgbClr val="FFFF66"/>
              </a:solidFill>
              <a:latin typeface="Book Antiqua" panose="02040602050305030304" pitchFamily="18" charset="0"/>
            </a:endParaRPr>
          </a:p>
          <a:p>
            <a:pPr marL="457200" indent="-457200" eaLnBrk="1" hangingPunct="1">
              <a:buFontTx/>
              <a:buAutoNum type="arabicParenR"/>
            </a:pPr>
            <a:r>
              <a:rPr lang="en-GB" altLang="en-US" sz="2000" b="1" dirty="0">
                <a:solidFill>
                  <a:srgbClr val="FFFF66"/>
                </a:solidFill>
                <a:latin typeface="Book Antiqua" panose="02040602050305030304" pitchFamily="18" charset="0"/>
              </a:rPr>
              <a:t>branches for organs and blood vessels </a:t>
            </a:r>
            <a:r>
              <a:rPr lang="sr-Latn-CS" altLang="en-US" sz="2000" b="1" dirty="0">
                <a:solidFill>
                  <a:srgbClr val="FFFF66"/>
                </a:solidFill>
                <a:latin typeface="Book Antiqua" panose="02040602050305030304" pitchFamily="18" charset="0"/>
              </a:rPr>
              <a:t>(</a:t>
            </a:r>
            <a:r>
              <a:rPr lang="en-GB" altLang="en-US" sz="2000" b="1" dirty="0">
                <a:solidFill>
                  <a:srgbClr val="FFFF66"/>
                </a:solidFill>
                <a:latin typeface="Book Antiqua" panose="02040602050305030304" pitchFamily="18" charset="0"/>
              </a:rPr>
              <a:t>cardiopulmonary branches</a:t>
            </a:r>
            <a:r>
              <a:rPr lang="sr-Latn-CS" altLang="en-US" sz="2000" b="1" dirty="0">
                <a:solidFill>
                  <a:srgbClr val="FFFF66"/>
                </a:solidFill>
                <a:latin typeface="Book Antiqua" panose="02040602050305030304" pitchFamily="18" charset="0"/>
              </a:rPr>
              <a:t>)</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en-GB" altLang="en-US" sz="1800" b="1" dirty="0">
                <a:latin typeface="Book Antiqua" panose="02040602050305030304" pitchFamily="18" charset="0"/>
              </a:rPr>
              <a:t>arise from first 5-6 ganglia of sympathetic trunk</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a)</a:t>
            </a:r>
            <a:r>
              <a:rPr lang="sr-Latn-CS" altLang="en-US" sz="1800" b="1" dirty="0">
                <a:latin typeface="Book Antiqua" panose="02040602050305030304" pitchFamily="18" charset="0"/>
              </a:rPr>
              <a:t> </a:t>
            </a:r>
            <a:r>
              <a:rPr lang="sr-Latn-CS" altLang="en-US" sz="1800" b="1" dirty="0">
                <a:solidFill>
                  <a:srgbClr val="FFC000"/>
                </a:solidFill>
                <a:latin typeface="Book Antiqua" panose="02040602050305030304" pitchFamily="18" charset="0"/>
              </a:rPr>
              <a:t>nn. cardiaci thoracici – </a:t>
            </a:r>
            <a:r>
              <a:rPr lang="en-GB" altLang="en-US" sz="1600" b="1" dirty="0">
                <a:latin typeface="Book Antiqua" panose="02040602050305030304" pitchFamily="18" charset="0"/>
              </a:rPr>
              <a:t>arise from first 5 thoracic ganglia of sympathetic trunk</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2000" b="1" dirty="0">
                <a:solidFill>
                  <a:srgbClr val="FFFF66"/>
                </a:solidFill>
                <a:latin typeface="Book Antiqua" panose="02040602050305030304" pitchFamily="18" charset="0"/>
              </a:rPr>
              <a:t> </a:t>
            </a:r>
            <a:r>
              <a:rPr lang="sr-Latn-CS" altLang="en-US" sz="1800" b="1" dirty="0">
                <a:solidFill>
                  <a:srgbClr val="FFFF66"/>
                </a:solidFill>
                <a:latin typeface="Book Antiqua" panose="02040602050305030304" pitchFamily="18" charset="0"/>
              </a:rPr>
              <a:t>b) rr. pul</a:t>
            </a:r>
            <a:r>
              <a:rPr lang="en-GB" altLang="en-US" sz="1800" b="1" dirty="0">
                <a:solidFill>
                  <a:srgbClr val="FFFF66"/>
                </a:solidFill>
                <a:latin typeface="Book Antiqua" panose="02040602050305030304" pitchFamily="18" charset="0"/>
              </a:rPr>
              <a:t>m</a:t>
            </a:r>
            <a:r>
              <a:rPr lang="sr-Latn-CS" altLang="en-US" sz="1800" b="1" dirty="0">
                <a:solidFill>
                  <a:srgbClr val="FFFF66"/>
                </a:solidFill>
                <a:latin typeface="Book Antiqua" panose="02040602050305030304" pitchFamily="18" charset="0"/>
              </a:rPr>
              <a:t>onales – </a:t>
            </a:r>
            <a:r>
              <a:rPr lang="en-GB" altLang="en-US" sz="1600" b="1" dirty="0">
                <a:latin typeface="Book Antiqua" panose="02040602050305030304" pitchFamily="18" charset="0"/>
              </a:rPr>
              <a:t>arise from first 4 thoracic ganglia of sympathetic trunk</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c) grane za jednjak </a:t>
            </a:r>
            <a:r>
              <a:rPr lang="sr-Latn-CS" altLang="en-US" sz="1800" b="1" dirty="0">
                <a:latin typeface="Book Antiqua" panose="02040602050305030304" pitchFamily="18" charset="0"/>
              </a:rPr>
              <a:t>– </a:t>
            </a:r>
            <a:r>
              <a:rPr lang="en-GB" altLang="en-US" sz="1600" b="1" dirty="0">
                <a:latin typeface="Book Antiqua" panose="02040602050305030304" pitchFamily="18" charset="0"/>
              </a:rPr>
              <a:t>arise from 5</a:t>
            </a:r>
            <a:r>
              <a:rPr lang="en-GB" altLang="en-US" sz="1600" b="1" baseline="30000" dirty="0">
                <a:latin typeface="Book Antiqua" panose="02040602050305030304" pitchFamily="18" charset="0"/>
              </a:rPr>
              <a:t>th</a:t>
            </a:r>
            <a:r>
              <a:rPr lang="en-GB" altLang="en-US" sz="1600" b="1" dirty="0">
                <a:latin typeface="Book Antiqua" panose="02040602050305030304" pitchFamily="18" charset="0"/>
              </a:rPr>
              <a:t> and 6</a:t>
            </a:r>
            <a:r>
              <a:rPr lang="en-GB" altLang="en-US" sz="1600" b="1" baseline="30000" dirty="0">
                <a:latin typeface="Book Antiqua" panose="02040602050305030304" pitchFamily="18" charset="0"/>
              </a:rPr>
              <a:t>th</a:t>
            </a:r>
            <a:r>
              <a:rPr lang="en-GB" altLang="en-US" sz="1600" b="1" dirty="0">
                <a:latin typeface="Book Antiqua" panose="02040602050305030304" pitchFamily="18" charset="0"/>
              </a:rPr>
              <a:t> thoracic ganglia of sympathetic trunk</a:t>
            </a:r>
            <a:endParaRPr lang="en-US" sz="1600" b="1" dirty="0">
              <a:latin typeface="Book Antiqua" panose="02040602050305030304" pitchFamily="18" charset="0"/>
            </a:endParaRPr>
          </a:p>
          <a:p>
            <a:pPr marL="457200" indent="-457200" eaLnBrk="1" hangingPunct="1">
              <a:buFontTx/>
              <a:buNone/>
            </a:pPr>
            <a:r>
              <a:rPr 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d) plexus aorthicus thoracicus – </a:t>
            </a:r>
            <a:r>
              <a:rPr lang="en-GB" altLang="en-US" sz="1600" b="1" dirty="0">
                <a:latin typeface="Book Antiqua" panose="02040602050305030304" pitchFamily="18" charset="0"/>
              </a:rPr>
              <a:t>arise from all thoracic ganglia of sympathetic trunk</a:t>
            </a:r>
            <a:r>
              <a:rPr lang="sr-Latn-CS" altLang="en-US" sz="1600" b="1" dirty="0">
                <a:latin typeface="Book Antiqua" panose="02040602050305030304" pitchFamily="18" charset="0"/>
              </a:rPr>
              <a:t>, </a:t>
            </a:r>
            <a:br>
              <a:rPr lang="sr-Latn-CS" altLang="en-US" sz="1800" b="1" dirty="0">
                <a:latin typeface="Book Antiqua" panose="02040602050305030304" pitchFamily="18" charset="0"/>
              </a:rPr>
            </a:br>
            <a:r>
              <a:rPr lang="sr-Latn-CS" altLang="en-US" sz="18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a:t>
            </a:r>
            <a:r>
              <a:rPr lang="en-GB" altLang="en-US" sz="1800" b="1" dirty="0">
                <a:solidFill>
                  <a:srgbClr val="FFFF66"/>
                </a:solidFill>
                <a:latin typeface="Book Antiqua" panose="02040602050305030304" pitchFamily="18" charset="0"/>
              </a:rPr>
              <a:t>vascular branches</a:t>
            </a:r>
            <a:r>
              <a:rPr lang="sr-Latn-CS" altLang="en-US" sz="1800" b="1" dirty="0">
                <a:solidFill>
                  <a:srgbClr val="FFFF66"/>
                </a:solidFill>
                <a:latin typeface="Book Antiqua" panose="02040602050305030304" pitchFamily="18" charset="0"/>
              </a:rPr>
              <a:t>)  </a:t>
            </a:r>
            <a:r>
              <a:rPr lang="en-GB" altLang="en-US" sz="1800" b="1" dirty="0">
                <a:solidFill>
                  <a:srgbClr val="FFFF66"/>
                </a:solidFill>
                <a:latin typeface="Book Antiqua" panose="02040602050305030304" pitchFamily="18" charset="0"/>
              </a:rPr>
              <a:t>               </a:t>
            </a:r>
            <a:r>
              <a:rPr lang="en-GB" altLang="en-US" sz="1600" b="1" dirty="0">
                <a:latin typeface="Book Antiqua" panose="02040602050305030304" pitchFamily="18" charset="0"/>
              </a:rPr>
              <a:t>accompany aorta; give branches to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cardiacu</a:t>
            </a:r>
            <a:r>
              <a:rPr lang="en-GB" altLang="en-US" sz="1600" b="1" dirty="0">
                <a:latin typeface="Book Antiqua" panose="02040602050305030304" pitchFamily="18" charset="0"/>
              </a:rPr>
              <a:t>s</a:t>
            </a:r>
            <a:br>
              <a:rPr lang="en-GB" altLang="en-US" sz="1600" b="1" dirty="0">
                <a:latin typeface="Book Antiqua" panose="02040602050305030304" pitchFamily="18" charset="0"/>
              </a:rPr>
            </a:br>
            <a:r>
              <a:rPr lang="en-GB" altLang="en-US" sz="1600" b="1" dirty="0">
                <a:latin typeface="Book Antiqua" panose="02040602050305030304" pitchFamily="18" charset="0"/>
              </a:rPr>
              <a:t>                                                                    </a:t>
            </a:r>
            <a:r>
              <a:rPr lang="sr-Latn-CS" altLang="en-US" sz="1600" b="1" dirty="0">
                <a:latin typeface="Book Antiqua" panose="02040602050305030304" pitchFamily="18" charset="0"/>
              </a:rPr>
              <a:t>p</a:t>
            </a:r>
            <a:r>
              <a:rPr lang="en-GB" altLang="en-US" sz="1600" b="1" dirty="0" err="1">
                <a:latin typeface="Book Antiqua" panose="02040602050305030304" pitchFamily="18" charset="0"/>
              </a:rPr>
              <a:t>lexus</a:t>
            </a:r>
            <a:r>
              <a:rPr lang="en-GB" altLang="en-US" sz="1600" b="1" dirty="0">
                <a:latin typeface="Book Antiqua" panose="02040602050305030304" pitchFamily="18" charset="0"/>
              </a:rPr>
              <a:t> </a:t>
            </a:r>
            <a:r>
              <a:rPr lang="sr-Latn-CS" altLang="en-US" sz="1600" b="1" dirty="0" err="1">
                <a:latin typeface="Book Antiqua" panose="02040602050305030304" pitchFamily="18" charset="0"/>
              </a:rPr>
              <a:t>pulmonalis</a:t>
            </a:r>
            <a:r>
              <a:rPr lang="en-GB" altLang="en-US" sz="1600" b="1" dirty="0">
                <a:latin typeface="Book Antiqua" panose="02040602050305030304" pitchFamily="18" charset="0"/>
              </a:rPr>
              <a:t> and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esophagealis</a:t>
            </a:r>
            <a:r>
              <a:rPr lang="sr-Latn-CS" altLang="en-US" sz="1600" b="1" dirty="0">
                <a:latin typeface="Book Antiqua" panose="02040602050305030304" pitchFamily="18" charset="0"/>
              </a:rPr>
              <a:t> </a:t>
            </a:r>
            <a:br>
              <a:rPr lang="en-US" sz="1600" b="1" dirty="0">
                <a:latin typeface="Book Antiqua" panose="02040602050305030304" pitchFamily="18" charset="0"/>
              </a:rPr>
            </a:br>
            <a:endParaRPr lang="en-US" sz="1600" b="1" dirty="0">
              <a:latin typeface="Book Antiqua" panose="02040602050305030304" pitchFamily="18" charset="0"/>
            </a:endParaRPr>
          </a:p>
          <a:p>
            <a:pPr marL="457200" indent="-457200" eaLnBrk="1" hangingPunct="1">
              <a:buFontTx/>
              <a:buNone/>
            </a:pPr>
            <a:r>
              <a:rPr lang="sr-Latn-CS" altLang="en-US" sz="2000" b="1" dirty="0">
                <a:solidFill>
                  <a:srgbClr val="FFFF66"/>
                </a:solidFill>
                <a:latin typeface="Book Antiqua" panose="02040602050305030304" pitchFamily="18" charset="0"/>
              </a:rPr>
              <a:t>3) </a:t>
            </a:r>
            <a:r>
              <a:rPr lang="sr-Cyrl-CS" altLang="en-US" sz="2000" b="1" dirty="0">
                <a:solidFill>
                  <a:srgbClr val="FFFF66"/>
                </a:solidFill>
                <a:latin typeface="Book Antiqua" panose="02040602050305030304" pitchFamily="18" charset="0"/>
              </a:rPr>
              <a:t> </a:t>
            </a:r>
            <a:r>
              <a:rPr lang="sr-Latn-CS" altLang="en-US" sz="2000" b="1" dirty="0">
                <a:solidFill>
                  <a:srgbClr val="FFFF66"/>
                </a:solidFill>
                <a:latin typeface="Book Antiqua" panose="02040602050305030304" pitchFamily="18" charset="0"/>
              </a:rPr>
              <a:t>nn. </a:t>
            </a:r>
            <a:r>
              <a:rPr lang="sr-Latn-CS" altLang="en-US" sz="2000" b="1" dirty="0" err="1">
                <a:solidFill>
                  <a:srgbClr val="FFFF66"/>
                </a:solidFill>
                <a:latin typeface="Book Antiqua" panose="02040602050305030304" pitchFamily="18" charset="0"/>
              </a:rPr>
              <a:t>splanchnici</a:t>
            </a:r>
            <a:r>
              <a:rPr lang="sr-Latn-CS" altLang="en-US" sz="2000" b="1" dirty="0">
                <a:solidFill>
                  <a:srgbClr val="FFFF66"/>
                </a:solidFill>
                <a:latin typeface="Book Antiqua" panose="02040602050305030304" pitchFamily="18" charset="0"/>
              </a:rPr>
              <a:t> (</a:t>
            </a:r>
            <a:r>
              <a:rPr lang="en-GB" altLang="en-US" sz="2000" b="1" dirty="0">
                <a:solidFill>
                  <a:srgbClr val="FFFF66"/>
                </a:solidFill>
                <a:latin typeface="Book Antiqua" panose="02040602050305030304" pitchFamily="18" charset="0"/>
              </a:rPr>
              <a:t>abdominal and pelvic branches</a:t>
            </a:r>
            <a:r>
              <a:rPr lang="sr-Latn-CS" altLang="en-US" sz="2000" b="1" dirty="0">
                <a:solidFill>
                  <a:srgbClr val="FFFF66"/>
                </a:solidFill>
                <a:latin typeface="Book Antiqua" panose="02040602050305030304" pitchFamily="18" charset="0"/>
              </a:rPr>
              <a:t>)</a:t>
            </a:r>
            <a:br>
              <a:rPr lang="sr-Latn-CS" altLang="en-US" sz="2000" b="1" dirty="0">
                <a:solidFill>
                  <a:srgbClr val="FFFF66"/>
                </a:solidFill>
                <a:latin typeface="Book Antiqua" panose="02040602050305030304" pitchFamily="18" charset="0"/>
              </a:rPr>
            </a:br>
            <a:r>
              <a:rPr lang="sr-Latn-CS" altLang="en-US" sz="1800" b="1" dirty="0">
                <a:solidFill>
                  <a:srgbClr val="FFFF66"/>
                </a:solidFill>
                <a:latin typeface="Book Antiqua" panose="02040602050305030304" pitchFamily="18" charset="0"/>
              </a:rPr>
              <a:t>a) n. splanchnicus major </a:t>
            </a:r>
            <a:br>
              <a:rPr lang="sr-Latn-CS" altLang="en-US" sz="1800" b="1" dirty="0">
                <a:latin typeface="Book Antiqua" panose="02040602050305030304" pitchFamily="18" charset="0"/>
              </a:rPr>
            </a:br>
            <a:r>
              <a:rPr lang="sr-Latn-CS" altLang="en-US" sz="1800" b="1" dirty="0">
                <a:solidFill>
                  <a:srgbClr val="FFFF66"/>
                </a:solidFill>
                <a:latin typeface="Book Antiqua" panose="02040602050305030304" pitchFamily="18" charset="0"/>
              </a:rPr>
              <a:t>b) n. splanchnicus minor</a:t>
            </a:r>
            <a:br>
              <a:rPr lang="sr-Latn-CS" altLang="en-US" sz="1800" b="1" dirty="0">
                <a:latin typeface="Book Antiqua" panose="02040602050305030304" pitchFamily="18" charset="0"/>
              </a:rPr>
            </a:br>
            <a:r>
              <a:rPr lang="sr-Latn-CS" altLang="en-US" sz="1800" b="1" dirty="0">
                <a:solidFill>
                  <a:srgbClr val="FFFF66"/>
                </a:solidFill>
                <a:latin typeface="Book Antiqua" panose="02040602050305030304" pitchFamily="18" charset="0"/>
              </a:rPr>
              <a:t>c) n. splanchnicus imus</a:t>
            </a:r>
            <a:br>
              <a:rPr lang="en-US" sz="1800" b="1" dirty="0">
                <a:solidFill>
                  <a:srgbClr val="FFFF66"/>
                </a:solidFill>
                <a:latin typeface="Book Antiqua" panose="02040602050305030304" pitchFamily="18" charset="0"/>
              </a:rPr>
            </a:br>
            <a:endParaRPr lang="sr-Latn-CS" altLang="en-US" sz="1800" b="1" dirty="0">
              <a:latin typeface="Book Antiqua" panose="02040602050305030304" pitchFamily="18" charset="0"/>
            </a:endParaRPr>
          </a:p>
          <a:p>
            <a:pPr marL="457200" indent="-457200" eaLnBrk="1" hangingPunct="1">
              <a:buFontTx/>
              <a:buNone/>
            </a:pPr>
            <a:r>
              <a:rPr lang="sr-Latn-CS" altLang="en-US" sz="2000" b="1" dirty="0">
                <a:solidFill>
                  <a:srgbClr val="FFFF66"/>
                </a:solidFill>
                <a:latin typeface="Book Antiqua" panose="02040602050305030304" pitchFamily="18" charset="0"/>
              </a:rPr>
              <a:t>4) </a:t>
            </a:r>
            <a:r>
              <a:rPr lang="sr-Cyrl-CS" altLang="en-US" sz="2000" b="1" dirty="0">
                <a:solidFill>
                  <a:srgbClr val="FFFF66"/>
                </a:solidFill>
                <a:latin typeface="Book Antiqua" panose="02040602050305030304" pitchFamily="18" charset="0"/>
              </a:rPr>
              <a:t> </a:t>
            </a:r>
            <a:r>
              <a:rPr lang="sr-Latn-CS" altLang="en-US" sz="2000" b="1" dirty="0">
                <a:solidFill>
                  <a:srgbClr val="FFFF66"/>
                </a:solidFill>
                <a:latin typeface="Book Antiqua" panose="02040602050305030304" pitchFamily="18" charset="0"/>
              </a:rPr>
              <a:t>rr. interganglionares</a:t>
            </a:r>
            <a:r>
              <a:rPr lang="sr-Latn-CS" altLang="en-US" sz="1800" b="1" dirty="0">
                <a:latin typeface="Book Antiqua" panose="02040602050305030304" pitchFamily="18" charset="0"/>
              </a:rPr>
              <a:t>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457200" y="66676"/>
            <a:ext cx="8229600" cy="908050"/>
          </a:xfrm>
        </p:spPr>
        <p:txBody>
          <a:bodyPr/>
          <a:lstStyle/>
          <a:p>
            <a:pPr eaLnBrk="1" hangingPunct="1"/>
            <a:r>
              <a:rPr lang="en-GB" altLang="en-US" sz="2800" b="1" dirty="0">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63491" name="Rectangle 3"/>
          <p:cNvSpPr>
            <a:spLocks noGrp="1" noChangeArrowheads="1"/>
          </p:cNvSpPr>
          <p:nvPr>
            <p:ph type="body" sz="half" idx="4294967295"/>
          </p:nvPr>
        </p:nvSpPr>
        <p:spPr>
          <a:xfrm>
            <a:off x="40824" y="2258664"/>
            <a:ext cx="7000875" cy="4532660"/>
          </a:xfrm>
        </p:spPr>
        <p:txBody>
          <a:bodyPr/>
          <a:lstStyle/>
          <a:p>
            <a:pPr eaLnBrk="1" hangingPunct="1"/>
            <a:r>
              <a:rPr lang="sr-Latn-CS" altLang="en-US" sz="1800" b="1" dirty="0">
                <a:solidFill>
                  <a:srgbClr val="FFFF00"/>
                </a:solidFill>
                <a:latin typeface="Book Antiqua" panose="02040602050305030304" pitchFamily="18" charset="0"/>
              </a:rPr>
              <a:t>rr. cardiaci (n. vagus) – </a:t>
            </a:r>
            <a:r>
              <a:rPr lang="en-GB" altLang="en-US" sz="1800" b="1" dirty="0">
                <a:solidFill>
                  <a:srgbClr val="FFFF00"/>
                </a:solidFill>
                <a:latin typeface="Book Antiqua" panose="02040602050305030304" pitchFamily="18" charset="0"/>
              </a:rPr>
              <a:t>parasympathetic fibres</a:t>
            </a:r>
            <a:endParaRPr lang="sr-Latn-CS" altLang="en-US" sz="1800" b="1" dirty="0">
              <a:solidFill>
                <a:srgbClr val="FFFF00"/>
              </a:solidFill>
              <a:latin typeface="Book Antiqua" panose="02040602050305030304" pitchFamily="18" charset="0"/>
            </a:endParaRPr>
          </a:p>
          <a:p>
            <a:pPr eaLnBrk="1" hangingPunct="1"/>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sr-Latn-CS" altLang="en-US" sz="1800" b="1" dirty="0">
                <a:solidFill>
                  <a:schemeClr val="hlink"/>
                </a:solidFill>
                <a:latin typeface="Book Antiqua" panose="02040602050305030304" pitchFamily="18" charset="0"/>
              </a:rPr>
              <a:t>- rr. cardiaci cervicales superiores</a:t>
            </a:r>
          </a:p>
          <a:p>
            <a:pPr eaLnBrk="1" hangingPunct="1">
              <a:buFontTx/>
              <a:buNone/>
            </a:pPr>
            <a:r>
              <a:rPr lang="sr-Latn-CS" altLang="en-US" sz="1800" b="1" dirty="0">
                <a:solidFill>
                  <a:schemeClr val="hlink"/>
                </a:solidFill>
                <a:latin typeface="Book Antiqua" panose="02040602050305030304" pitchFamily="18" charset="0"/>
              </a:rPr>
              <a:t>		- rr. cardiaci cervicales inferiores</a:t>
            </a:r>
          </a:p>
          <a:p>
            <a:pPr eaLnBrk="1" hangingPunct="1">
              <a:buFontTx/>
              <a:buNone/>
            </a:pPr>
            <a:r>
              <a:rPr lang="sr-Latn-CS" altLang="en-US" sz="1800" b="1" dirty="0">
                <a:solidFill>
                  <a:schemeClr val="hlink"/>
                </a:solidFill>
                <a:latin typeface="Book Antiqua" panose="02040602050305030304" pitchFamily="18" charset="0"/>
              </a:rPr>
              <a:t>		- rr. cardiaci thoracici</a:t>
            </a: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buFontTx/>
              <a:buNone/>
            </a:pPr>
            <a:endParaRPr lang="sr-Latn-CS" altLang="en-US" sz="1800" b="1" dirty="0">
              <a:solidFill>
                <a:schemeClr val="hlink"/>
              </a:solidFill>
              <a:latin typeface="Book Antiqua" panose="02040602050305030304" pitchFamily="18" charset="0"/>
            </a:endParaRPr>
          </a:p>
          <a:p>
            <a:pPr eaLnBrk="1" hangingPunct="1"/>
            <a:r>
              <a:rPr lang="sr-Latn-CS" altLang="en-US" sz="1800" b="1" dirty="0">
                <a:solidFill>
                  <a:srgbClr val="FFFF00"/>
                </a:solidFill>
                <a:latin typeface="Book Antiqua" panose="02040602050305030304" pitchFamily="18" charset="0"/>
              </a:rPr>
              <a:t>nn. cardiaci (truncus sympathicus) – </a:t>
            </a:r>
            <a:r>
              <a:rPr lang="en-GB" altLang="en-US" sz="1800" b="1" dirty="0">
                <a:solidFill>
                  <a:srgbClr val="FFFF00"/>
                </a:solidFill>
                <a:latin typeface="Book Antiqua" panose="02040602050305030304" pitchFamily="18" charset="0"/>
              </a:rPr>
              <a:t>sympathetic fibres</a:t>
            </a:r>
            <a:endParaRPr lang="sr-Latn-CS" altLang="en-US" sz="1800" b="1" dirty="0">
              <a:solidFill>
                <a:srgbClr val="FFFF00"/>
              </a:solidFill>
              <a:latin typeface="Book Antiqua" panose="02040602050305030304" pitchFamily="18" charset="0"/>
            </a:endParaRPr>
          </a:p>
          <a:p>
            <a:pPr eaLnBrk="1" hangingPunct="1"/>
            <a:endParaRPr lang="sr-Latn-CS" altLang="en-US" sz="1800" b="1" dirty="0">
              <a:solidFill>
                <a:srgbClr val="FFFF00"/>
              </a:solidFill>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a:t>
            </a:r>
            <a:r>
              <a:rPr lang="sr-Latn-CS" altLang="en-US" sz="1800" b="1" dirty="0">
                <a:solidFill>
                  <a:schemeClr val="hlink"/>
                </a:solidFill>
                <a:latin typeface="Book Antiqua" panose="02040602050305030304" pitchFamily="18" charset="0"/>
              </a:rPr>
              <a:t>- n. cardiacus cervicalis superior</a:t>
            </a:r>
          </a:p>
          <a:p>
            <a:pPr eaLnBrk="1" hangingPunct="1">
              <a:buFontTx/>
              <a:buNone/>
            </a:pPr>
            <a:r>
              <a:rPr lang="sr-Latn-CS" altLang="en-US" sz="1800" b="1" dirty="0">
                <a:solidFill>
                  <a:schemeClr val="hlink"/>
                </a:solidFill>
                <a:latin typeface="Book Antiqua" panose="02040602050305030304" pitchFamily="18" charset="0"/>
              </a:rPr>
              <a:t>		- n. cardiacus cervicalis medius</a:t>
            </a:r>
          </a:p>
          <a:p>
            <a:pPr eaLnBrk="1" hangingPunct="1">
              <a:buFontTx/>
              <a:buNone/>
            </a:pPr>
            <a:r>
              <a:rPr lang="sr-Latn-CS" altLang="en-US" sz="1800" b="1" dirty="0">
                <a:solidFill>
                  <a:schemeClr val="hlink"/>
                </a:solidFill>
                <a:latin typeface="Book Antiqua" panose="02040602050305030304" pitchFamily="18" charset="0"/>
              </a:rPr>
              <a:t>		- n. cardiacus cervicalis inferior</a:t>
            </a:r>
          </a:p>
          <a:p>
            <a:pPr eaLnBrk="1" hangingPunct="1">
              <a:buFontTx/>
              <a:buNone/>
            </a:pPr>
            <a:r>
              <a:rPr lang="sr-Latn-CS" altLang="en-US" sz="1800" b="1" dirty="0">
                <a:solidFill>
                  <a:schemeClr val="hlink"/>
                </a:solidFill>
                <a:latin typeface="Book Antiqua" panose="02040602050305030304" pitchFamily="18" charset="0"/>
              </a:rPr>
              <a:t>		- nn. cardiaci thoracici</a:t>
            </a:r>
            <a:endParaRPr lang="en-US" sz="1800" b="1" dirty="0">
              <a:solidFill>
                <a:schemeClr val="hlink"/>
              </a:solidFill>
              <a:latin typeface="Book Antiqua" panose="02040602050305030304" pitchFamily="18" charset="0"/>
            </a:endParaRPr>
          </a:p>
        </p:txBody>
      </p:sp>
      <p:sp>
        <p:nvSpPr>
          <p:cNvPr id="63492" name="TextBox 3"/>
          <p:cNvSpPr txBox="1">
            <a:spLocks noChangeArrowheads="1"/>
          </p:cNvSpPr>
          <p:nvPr/>
        </p:nvSpPr>
        <p:spPr bwMode="auto">
          <a:xfrm>
            <a:off x="5214938" y="3006980"/>
            <a:ext cx="39290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i="1" dirty="0"/>
              <a:t>presynaptic </a:t>
            </a:r>
            <a:r>
              <a:rPr lang="sr-Latn-CS" altLang="en-US" i="1" dirty="0"/>
              <a:t>PSY </a:t>
            </a:r>
            <a:r>
              <a:rPr lang="en-GB" altLang="en-US" i="1" dirty="0"/>
              <a:t>branches of vagal nerve that synapses in ganglia of plexus </a:t>
            </a:r>
            <a:r>
              <a:rPr lang="en-GB" altLang="en-US" i="1" dirty="0" err="1"/>
              <a:t>cardiacus</a:t>
            </a:r>
            <a:endParaRPr lang="sr-Latn-CS" altLang="en-US" b="1" dirty="0">
              <a:solidFill>
                <a:schemeClr val="hlink"/>
              </a:solidFill>
            </a:endParaRPr>
          </a:p>
        </p:txBody>
      </p:sp>
      <p:sp>
        <p:nvSpPr>
          <p:cNvPr id="63493" name="Right Brace 4"/>
          <p:cNvSpPr>
            <a:spLocks/>
          </p:cNvSpPr>
          <p:nvPr/>
        </p:nvSpPr>
        <p:spPr bwMode="auto">
          <a:xfrm>
            <a:off x="4668198" y="2962838"/>
            <a:ext cx="357187" cy="1214438"/>
          </a:xfrm>
          <a:prstGeom prst="rightBrace">
            <a:avLst>
              <a:gd name="adj1" fmla="val 8327"/>
              <a:gd name="adj2" fmla="val 50000"/>
            </a:avLst>
          </a:pr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dirty="0"/>
          </a:p>
        </p:txBody>
      </p:sp>
      <p:sp>
        <p:nvSpPr>
          <p:cNvPr id="63494" name="Right Brace 5"/>
          <p:cNvSpPr>
            <a:spLocks/>
          </p:cNvSpPr>
          <p:nvPr/>
        </p:nvSpPr>
        <p:spPr bwMode="auto">
          <a:xfrm>
            <a:off x="4668669" y="5317903"/>
            <a:ext cx="357188" cy="1214437"/>
          </a:xfrm>
          <a:prstGeom prst="rightBrace">
            <a:avLst>
              <a:gd name="adj1" fmla="val 8327"/>
              <a:gd name="adj2" fmla="val 50000"/>
            </a:avLst>
          </a:pr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p>
        </p:txBody>
      </p:sp>
      <p:sp>
        <p:nvSpPr>
          <p:cNvPr id="63495" name="TextBox 6"/>
          <p:cNvSpPr txBox="1">
            <a:spLocks noChangeArrowheads="1"/>
          </p:cNvSpPr>
          <p:nvPr/>
        </p:nvSpPr>
        <p:spPr bwMode="auto">
          <a:xfrm>
            <a:off x="5214938" y="5601955"/>
            <a:ext cx="3929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i="1" dirty="0"/>
              <a:t>branches of 3 cervical and 5 thoracic ganglia of sympathetic trunk</a:t>
            </a:r>
            <a:endParaRPr lang="sr-Latn-CS" altLang="en-US" i="1" dirty="0"/>
          </a:p>
        </p:txBody>
      </p:sp>
      <p:sp>
        <p:nvSpPr>
          <p:cNvPr id="3" name="TextBox 2">
            <a:extLst>
              <a:ext uri="{FF2B5EF4-FFF2-40B4-BE49-F238E27FC236}">
                <a16:creationId xmlns:a16="http://schemas.microsoft.com/office/drawing/2014/main" id="{E3012B26-D3E9-E5F2-F7A7-A9644534C67D}"/>
              </a:ext>
            </a:extLst>
          </p:cNvPr>
          <p:cNvSpPr txBox="1"/>
          <p:nvPr/>
        </p:nvSpPr>
        <p:spPr>
          <a:xfrm>
            <a:off x="131694" y="932878"/>
            <a:ext cx="9073008" cy="1138773"/>
          </a:xfrm>
          <a:prstGeom prst="rect">
            <a:avLst/>
          </a:prstGeom>
          <a:noFill/>
        </p:spPr>
        <p:txBody>
          <a:bodyPr wrap="square">
            <a:spAutoFit/>
          </a:bodyPr>
          <a:lstStyle/>
          <a:p>
            <a:pPr marL="285750" indent="-285750">
              <a:buFontTx/>
              <a:buChar char="-"/>
            </a:pPr>
            <a:r>
              <a:rPr lang="en-GB" sz="1700" dirty="0">
                <a:latin typeface="Book Antiqua" panose="02040602050305030304" pitchFamily="18" charset="0"/>
              </a:rPr>
              <a:t>Formed of both sympathetic and parasympathetic </a:t>
            </a:r>
            <a:r>
              <a:rPr lang="en-GB" sz="1700" dirty="0" err="1">
                <a:latin typeface="Book Antiqua" panose="02040602050305030304" pitchFamily="18" charset="0"/>
              </a:rPr>
              <a:t>fibers</a:t>
            </a:r>
            <a:r>
              <a:rPr lang="en-GB" sz="1700" dirty="0">
                <a:latin typeface="Book Antiqua" panose="02040602050305030304" pitchFamily="18" charset="0"/>
              </a:rPr>
              <a:t> </a:t>
            </a:r>
            <a:r>
              <a:rPr lang="en-GB" sz="1700" dirty="0" err="1">
                <a:latin typeface="Book Antiqua" panose="02040602050305030304" pitchFamily="18" charset="0"/>
              </a:rPr>
              <a:t>en</a:t>
            </a:r>
            <a:r>
              <a:rPr lang="en-GB" sz="1700" dirty="0">
                <a:latin typeface="Book Antiqua" panose="02040602050305030304" pitchFamily="18" charset="0"/>
              </a:rPr>
              <a:t> route to the heart, as well as</a:t>
            </a:r>
            <a:br>
              <a:rPr lang="en-GB" sz="1700" dirty="0">
                <a:latin typeface="Book Antiqua" panose="02040602050305030304" pitchFamily="18" charset="0"/>
              </a:rPr>
            </a:br>
            <a:r>
              <a:rPr lang="en-GB" sz="1700" dirty="0">
                <a:latin typeface="Book Antiqua" panose="02040602050305030304" pitchFamily="18" charset="0"/>
              </a:rPr>
              <a:t>visceral afferent fibres conveying reflexive and nociceptive </a:t>
            </a:r>
            <a:r>
              <a:rPr lang="en-GB" sz="1700" dirty="0" err="1">
                <a:latin typeface="Book Antiqua" panose="02040602050305030304" pitchFamily="18" charset="0"/>
              </a:rPr>
              <a:t>fibers</a:t>
            </a:r>
            <a:r>
              <a:rPr lang="en-GB" sz="1700" dirty="0">
                <a:latin typeface="Book Antiqua" panose="02040602050305030304" pitchFamily="18" charset="0"/>
              </a:rPr>
              <a:t> from the heart. </a:t>
            </a:r>
          </a:p>
          <a:p>
            <a:pPr marL="285750" indent="-285750">
              <a:buFontTx/>
              <a:buChar char="-"/>
            </a:pPr>
            <a:r>
              <a:rPr lang="en-GB" sz="1700" dirty="0">
                <a:latin typeface="Book Antiqua" panose="02040602050305030304" pitchFamily="18" charset="0"/>
              </a:rPr>
              <a:t>Fibers extend from the plexus along and to the coronary vessels and to components of the conducting system, particularly the SA node.</a:t>
            </a:r>
          </a:p>
        </p:txBody>
      </p:sp>
    </p:spTree>
    <p:extLst>
      <p:ext uri="{BB962C8B-B14F-4D97-AF65-F5344CB8AC3E}">
        <p14:creationId xmlns:p14="http://schemas.microsoft.com/office/powerpoint/2010/main" val="18319387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468313" y="110629"/>
            <a:ext cx="8229600" cy="908050"/>
          </a:xfrm>
        </p:spPr>
        <p:txBody>
          <a:bodyPr/>
          <a:lstStyle/>
          <a:p>
            <a:pPr eaLnBrk="1" hangingPunct="1"/>
            <a:r>
              <a:rPr lang="en-GB" altLang="en-US" sz="2800" b="1" dirty="0">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71683" name="Rectangle 4"/>
          <p:cNvSpPr>
            <a:spLocks noGrp="1" noChangeArrowheads="1"/>
          </p:cNvSpPr>
          <p:nvPr>
            <p:ph type="body" sz="half" idx="4294967295"/>
          </p:nvPr>
        </p:nvSpPr>
        <p:spPr>
          <a:xfrm>
            <a:off x="-18832" y="1018679"/>
            <a:ext cx="9144000" cy="5839321"/>
          </a:xfrm>
        </p:spPr>
        <p:txBody>
          <a:bodyPr/>
          <a:lstStyle/>
          <a:p>
            <a:pPr eaLnBrk="1" hangingPunct="1"/>
            <a:r>
              <a:rPr lang="sr-Latn-CS" altLang="en-US" sz="2000" b="1" dirty="0" err="1">
                <a:latin typeface="Book Antiqua" panose="02040602050305030304" pitchFamily="18" charset="0"/>
              </a:rPr>
              <a:t>Plexus</a:t>
            </a:r>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cardiacus</a:t>
            </a:r>
            <a:r>
              <a:rPr lang="sr-Latn-CS" altLang="en-US" sz="2000" b="1" dirty="0">
                <a:latin typeface="Book Antiqua" panose="02040602050305030304" pitchFamily="18" charset="0"/>
              </a:rPr>
              <a:t>:</a:t>
            </a:r>
            <a:r>
              <a:rPr lang="en-GB" altLang="en-US" sz="2000" b="1" dirty="0">
                <a:latin typeface="Book Antiqua" panose="02040602050305030304" pitchFamily="18" charset="0"/>
              </a:rPr>
              <a:t> </a:t>
            </a:r>
          </a:p>
          <a:p>
            <a:pPr eaLnBrk="1" hangingPunct="1"/>
            <a:endParaRPr lang="en-GB" altLang="en-US" sz="2000" b="1" dirty="0">
              <a:latin typeface="Book Antiqua" panose="02040602050305030304" pitchFamily="18" charset="0"/>
            </a:endParaRPr>
          </a:p>
          <a:p>
            <a:pPr eaLnBrk="1" hangingPunct="1"/>
            <a:r>
              <a:rPr lang="sr-Latn-CS" altLang="en-US" sz="1800" b="1" dirty="0">
                <a:latin typeface="Book Antiqua" panose="02040602050305030304" pitchFamily="18" charset="0"/>
              </a:rPr>
              <a:t>1) </a:t>
            </a:r>
            <a:r>
              <a:rPr lang="en-GB" altLang="en-US" sz="1800" b="1" dirty="0">
                <a:latin typeface="Book Antiqua" panose="02040602050305030304" pitchFamily="18" charset="0"/>
              </a:rPr>
              <a:t>Superficial part </a:t>
            </a:r>
            <a:r>
              <a:rPr lang="en-GB" altLang="en-US" sz="1400" b="1" dirty="0">
                <a:latin typeface="Book Antiqua" panose="02040602050305030304" pitchFamily="18" charset="0"/>
              </a:rPr>
              <a:t>(</a:t>
            </a:r>
            <a:r>
              <a:rPr lang="en-GB" sz="1400" spc="-10" dirty="0">
                <a:effectLst/>
                <a:latin typeface="Book Antiqua" panose="02040602050305030304" pitchFamily="18" charset="0"/>
                <a:ea typeface="Calibri" panose="020F0502020204030204" pitchFamily="34" charset="0"/>
                <a:cs typeface="Times New Roman" panose="02020603050405020304" pitchFamily="18" charset="0"/>
              </a:rPr>
              <a:t>located below the arch of the aorta, and between the arch and the pulmonary trunk)</a:t>
            </a:r>
            <a:endParaRPr lang="sr-Latn-CS" altLang="en-US" sz="2800" b="1"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r. </a:t>
            </a:r>
            <a:r>
              <a:rPr lang="sr-Latn-CS" altLang="en-US" sz="1800" b="1" dirty="0" err="1">
                <a:latin typeface="Book Antiqua" panose="02040602050305030304" pitchFamily="18" charset="0"/>
              </a:rPr>
              <a:t>cardiacus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cervicalis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superior</a:t>
            </a:r>
            <a:r>
              <a:rPr lang="sr-Latn-CS" altLang="en-US" sz="1800" b="1" dirty="0">
                <a:latin typeface="Book Antiqua" panose="02040602050305030304" pitchFamily="18" charset="0"/>
              </a:rPr>
              <a:t> sin.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 </a:t>
            </a:r>
            <a:r>
              <a:rPr lang="en-GB" altLang="en-US" sz="1600" i="1" dirty="0">
                <a:latin typeface="Book Antiqua" panose="02040602050305030304" pitchFamily="18" charset="0"/>
              </a:rPr>
              <a:t>for anterior cardiac wall following right coronary</a:t>
            </a:r>
            <a:endParaRPr lang="en-GB" altLang="en-US" sz="1800" b="1" dirty="0">
              <a:latin typeface="Book Antiqua" panose="02040602050305030304" pitchFamily="18" charset="0"/>
            </a:endParaRPr>
          </a:p>
          <a:p>
            <a:pPr eaLnBrk="1" hangingPunct="1">
              <a:buNone/>
            </a:pPr>
            <a:r>
              <a:rPr lang="en-GB" altLang="en-US" sz="1800" b="1" dirty="0">
                <a:latin typeface="Book Antiqua" panose="02040602050305030304" pitchFamily="18" charset="0"/>
              </a:rPr>
              <a: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n. </a:t>
            </a:r>
            <a:r>
              <a:rPr lang="sr-Latn-CS" altLang="en-US" sz="1800" b="1" dirty="0" err="1">
                <a:latin typeface="Book Antiqua" panose="02040602050305030304" pitchFamily="18" charset="0"/>
              </a:rPr>
              <a:t>cardiacus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cervicalis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superior</a:t>
            </a:r>
            <a:r>
              <a:rPr lang="sr-Latn-CS" altLang="en-US" sz="1800" b="1" dirty="0">
                <a:latin typeface="Book Antiqua" panose="02040602050305030304" pitchFamily="18" charset="0"/>
              </a:rPr>
              <a:t> sin.</a:t>
            </a:r>
            <a:r>
              <a:rPr lang="sr-Latn-CS" altLang="en-US" sz="1600" i="1" dirty="0">
                <a:latin typeface="Book Antiqua" panose="02040602050305030304" pitchFamily="18" charset="0"/>
              </a:rPr>
              <a:t> </a:t>
            </a:r>
            <a:r>
              <a:rPr lang="en-GB" altLang="en-US" sz="1600" i="1" dirty="0">
                <a:latin typeface="Book Antiqua" panose="02040602050305030304" pitchFamily="18" charset="0"/>
              </a:rPr>
              <a:t>         artery</a:t>
            </a:r>
            <a:r>
              <a:rPr lang="sr-Latn-CS" altLang="en-US" sz="1600" i="1" dirty="0">
                <a:latin typeface="Book Antiqua" panose="02040602050305030304" pitchFamily="18" charset="0"/>
              </a:rPr>
              <a:t>,</a:t>
            </a:r>
            <a:r>
              <a:rPr lang="en-GB" altLang="en-US" sz="1600" i="1" dirty="0">
                <a:latin typeface="Book Antiqua" panose="02040602050305030304" pitchFamily="18" charset="0"/>
              </a:rPr>
              <a:t> for posterior cardiac wall following left </a:t>
            </a:r>
            <a:br>
              <a:rPr lang="en-GB" altLang="en-US" sz="1600" i="1" dirty="0">
                <a:latin typeface="Book Antiqua" panose="02040602050305030304" pitchFamily="18" charset="0"/>
              </a:rPr>
            </a:br>
            <a:r>
              <a:rPr lang="sr-Latn-CS" altLang="en-US" sz="1800" b="1" dirty="0">
                <a:latin typeface="Book Antiqua" panose="02040602050305030304" pitchFamily="18" charset="0"/>
              </a:rPr>
              <a:t>(- r. </a:t>
            </a:r>
            <a:r>
              <a:rPr lang="sr-Latn-CS" altLang="en-US" sz="1800" b="1" dirty="0" err="1">
                <a:latin typeface="Book Antiqua" panose="02040602050305030304" pitchFamily="18" charset="0"/>
              </a:rPr>
              <a:t>cardiacus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cervicalis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inferior</a:t>
            </a:r>
            <a:r>
              <a:rPr lang="sr-Latn-CS" altLang="en-US" sz="1800" b="1" dirty="0">
                <a:latin typeface="Book Antiqua" panose="02040602050305030304" pitchFamily="18" charset="0"/>
              </a:rPr>
              <a:t> sin.)</a:t>
            </a:r>
            <a:r>
              <a:rPr lang="en-GB" altLang="en-US" sz="2000" i="1" dirty="0">
                <a:latin typeface="Book Antiqua" panose="02040602050305030304" pitchFamily="18" charset="0"/>
              </a:rPr>
              <a:t>        </a:t>
            </a:r>
            <a:r>
              <a:rPr lang="en-GB" altLang="en-US" sz="1600" i="1" dirty="0">
                <a:latin typeface="Book Antiqua" panose="02040602050305030304" pitchFamily="18" charset="0"/>
              </a:rPr>
              <a:t>coronary artery, blood vessels of  </a:t>
            </a:r>
            <a:r>
              <a:rPr lang="sr-Latn-CS" altLang="en-US" sz="1600" i="1" dirty="0" err="1">
                <a:latin typeface="Book Antiqua" panose="02040602050305030304" pitchFamily="18" charset="0"/>
              </a:rPr>
              <a:t>coron</a:t>
            </a:r>
            <a:r>
              <a:rPr lang="en-GB" altLang="en-US" sz="1600" i="1" dirty="0">
                <a:latin typeface="Book Antiqua" panose="02040602050305030304" pitchFamily="18" charset="0"/>
              </a:rPr>
              <a:t>a </a:t>
            </a:r>
            <a:r>
              <a:rPr lang="sr-Latn-CS" altLang="en-US" sz="1600" i="1" dirty="0" err="1">
                <a:latin typeface="Book Antiqua" panose="02040602050305030304" pitchFamily="18" charset="0"/>
              </a:rPr>
              <a:t>cordis</a:t>
            </a:r>
            <a:r>
              <a:rPr lang="sr-Latn-CS" altLang="en-US" sz="1600" i="1" dirty="0">
                <a:latin typeface="Book Antiqua" panose="02040602050305030304" pitchFamily="18" charset="0"/>
              </a:rPr>
              <a:t>,</a:t>
            </a:r>
            <a:br>
              <a:rPr lang="en-GB" altLang="en-US" sz="1600" i="1" dirty="0">
                <a:latin typeface="Book Antiqua" panose="02040602050305030304" pitchFamily="18" charset="0"/>
              </a:rPr>
            </a:br>
            <a:r>
              <a:rPr lang="en-GB" altLang="en-US" sz="1600" i="1" dirty="0">
                <a:latin typeface="Book Antiqua" panose="02040602050305030304" pitchFamily="18" charset="0"/>
              </a:rPr>
              <a:t>					pericardium</a:t>
            </a:r>
            <a:r>
              <a:rPr lang="sr-Latn-CS" altLang="en-US" sz="1600" i="1" dirty="0">
                <a:latin typeface="Book Antiqua" panose="02040602050305030304" pitchFamily="18" charset="0"/>
              </a:rPr>
              <a:t>,</a:t>
            </a:r>
            <a:r>
              <a:rPr lang="en-GB" altLang="en-US" sz="1800" b="1" dirty="0">
                <a:latin typeface="Book Antiqua" panose="02040602050305030304" pitchFamily="18" charset="0"/>
              </a:rPr>
              <a:t> </a:t>
            </a:r>
            <a:r>
              <a:rPr lang="en-GB" altLang="en-US" sz="1600" i="1" dirty="0">
                <a:latin typeface="Book Antiqua" panose="02040602050305030304" pitchFamily="18" charset="0"/>
              </a:rPr>
              <a:t>bifurcation of</a:t>
            </a:r>
            <a:r>
              <a:rPr lang="sr-Latn-CS" altLang="en-US" sz="1600" i="1" dirty="0">
                <a:latin typeface="Book Antiqua" panose="02040602050305030304" pitchFamily="18" charset="0"/>
              </a:rPr>
              <a:t> </a:t>
            </a:r>
            <a:r>
              <a:rPr lang="en-GB" altLang="en-US" sz="1600" i="1" dirty="0">
                <a:latin typeface="Book Antiqua" panose="02040602050305030304" pitchFamily="18" charset="0"/>
              </a:rPr>
              <a:t>trachea and main bronchi</a:t>
            </a:r>
          </a:p>
          <a:p>
            <a:pPr eaLnBrk="1" hangingPunct="1">
              <a:buNone/>
            </a:pPr>
            <a:endParaRPr lang="sr-Latn-CS" altLang="en-US" sz="1600" i="1"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2) </a:t>
            </a:r>
            <a:r>
              <a:rPr lang="en-GB" altLang="en-US" sz="1800" b="1" dirty="0">
                <a:latin typeface="Book Antiqua" panose="02040602050305030304" pitchFamily="18" charset="0"/>
              </a:rPr>
              <a:t>Deep part </a:t>
            </a:r>
            <a:r>
              <a:rPr lang="en-GB" altLang="en-US" sz="1600" b="1" dirty="0">
                <a:latin typeface="Book Antiqua" panose="02040602050305030304" pitchFamily="18" charset="0"/>
              </a:rPr>
              <a:t>(</a:t>
            </a:r>
            <a:r>
              <a:rPr lang="en-GB" sz="1600" b="0" i="0" dirty="0">
                <a:effectLst/>
                <a:latin typeface="Book Antiqua" panose="02040602050305030304" pitchFamily="18" charset="0"/>
              </a:rPr>
              <a:t>lies between the arch of the aorta and the bifurcation of the trachea)</a:t>
            </a:r>
            <a:endParaRPr lang="sr-Latn-CS" altLang="en-US" sz="1600" b="1"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a:t>
            </a:r>
            <a:r>
              <a:rPr lang="sr-Latn-CS" altLang="en-US" sz="1800" b="1" dirty="0" err="1">
                <a:latin typeface="Book Antiqua" panose="02040602050305030304" pitchFamily="18" charset="0"/>
              </a:rPr>
              <a:t>rr</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cardiaci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dextri</a:t>
            </a: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800" b="1" dirty="0">
                <a:latin typeface="Book Antiqua" panose="02040602050305030304" pitchFamily="18" charset="0"/>
              </a:rPr>
              <a:t>a) </a:t>
            </a:r>
            <a:r>
              <a:rPr lang="en-GB" altLang="en-US" sz="1800" b="1" dirty="0">
                <a:latin typeface="Book Antiqua" panose="02040602050305030304" pitchFamily="18" charset="0"/>
              </a:rPr>
              <a:t>right part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branches for</a:t>
            </a:r>
            <a:r>
              <a:rPr lang="sr-Latn-CS" altLang="en-US" sz="1800" b="1" dirty="0">
                <a:latin typeface="Book Antiqua" panose="02040602050305030304" pitchFamily="18" charset="0"/>
              </a:rPr>
              <a:t>:</a:t>
            </a:r>
          </a:p>
          <a:p>
            <a:pPr eaLnBrk="1" hangingPunct="1">
              <a:buFontTx/>
              <a:buNone/>
            </a:pPr>
            <a:r>
              <a:rPr lang="sr-Latn-CS" altLang="en-US" sz="1800" b="1" dirty="0">
                <a:latin typeface="Book Antiqua" panose="02040602050305030304" pitchFamily="18" charset="0"/>
              </a:rPr>
              <a:t>	- </a:t>
            </a:r>
            <a:r>
              <a:rPr lang="sr-Latn-CS" altLang="en-US" sz="1800" b="1" dirty="0" err="1">
                <a:latin typeface="Book Antiqua" panose="02040602050305030304" pitchFamily="18" charset="0"/>
              </a:rPr>
              <a:t>nn</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cardiaci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dextri</a:t>
            </a:r>
            <a:r>
              <a:rPr lang="sr-Latn-CS" altLang="en-US" sz="1800" b="1" dirty="0">
                <a:latin typeface="Book Antiqua" panose="02040602050305030304" pitchFamily="18" charset="0"/>
              </a:rPr>
              <a:t>			      </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atrium</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dextrum</a:t>
            </a:r>
            <a:endParaRPr lang="sr-Latn-CS" altLang="en-US" sz="1600"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a:t>
            </a:r>
            <a:r>
              <a:rPr lang="sr-Latn-CS" altLang="en-US" sz="1800" b="1" dirty="0" err="1">
                <a:latin typeface="Book Antiqua" panose="02040602050305030304" pitchFamily="18" charset="0"/>
              </a:rPr>
              <a:t>rr</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cardiaci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thoracici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sinistri</a:t>
            </a:r>
            <a:r>
              <a:rPr lang="sr-Latn-CS" altLang="en-US" sz="1800" b="1" dirty="0">
                <a:latin typeface="Book Antiqua" panose="02040602050305030304" pitchFamily="18" charset="0"/>
              </a:rPr>
              <a:t>                       </a:t>
            </a:r>
            <a:r>
              <a:rPr lang="en-GB" altLang="en-US" sz="1800" b="1" dirty="0">
                <a:latin typeface="Book Antiqua" panose="02040602050305030304" pitchFamily="18" charset="0"/>
              </a:rPr>
              <a:t>     </a:t>
            </a:r>
            <a:r>
              <a:rPr lang="sr-Latn-CS" altLang="en-US" sz="1600" dirty="0">
                <a:latin typeface="Book Antiqua" panose="02040602050305030304" pitchFamily="18" charset="0"/>
              </a:rPr>
              <a:t>- </a:t>
            </a:r>
            <a:r>
              <a:rPr lang="en-GB" altLang="en-US" sz="1600" dirty="0">
                <a:latin typeface="Book Antiqua" panose="02040602050305030304" pitchFamily="18" charset="0"/>
              </a:rPr>
              <a:t>right pulmonary plexus</a:t>
            </a:r>
            <a:endParaRPr lang="sr-Latn-CS" altLang="en-US" sz="1600"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n. </a:t>
            </a:r>
            <a:r>
              <a:rPr lang="sr-Latn-CS" altLang="en-US" sz="1800" b="1" dirty="0" err="1">
                <a:latin typeface="Book Antiqua" panose="02040602050305030304" pitchFamily="18" charset="0"/>
              </a:rPr>
              <a:t>cardiacus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cervicalis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medius</a:t>
            </a:r>
            <a:r>
              <a:rPr lang="sr-Latn-CS" altLang="en-US" sz="1800" b="1" dirty="0">
                <a:latin typeface="Book Antiqua" panose="02040602050305030304" pitchFamily="18" charset="0"/>
              </a:rPr>
              <a:t> sin.	      </a:t>
            </a:r>
            <a:r>
              <a:rPr lang="sr-Latn-CS" altLang="en-US" sz="1600" dirty="0">
                <a:latin typeface="Book Antiqua" panose="02040602050305030304" pitchFamily="18" charset="0"/>
              </a:rPr>
              <a:t>- </a:t>
            </a:r>
            <a:r>
              <a:rPr lang="en-GB" altLang="en-US" sz="1600" dirty="0">
                <a:latin typeface="Book Antiqua" panose="02040602050305030304" pitchFamily="18" charset="0"/>
              </a:rPr>
              <a:t>anterior coronary plexus and </a:t>
            </a:r>
            <a:endParaRPr lang="sr-Latn-CS" altLang="en-US" sz="1600"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n. </a:t>
            </a:r>
            <a:r>
              <a:rPr lang="sr-Latn-CS" altLang="en-US" sz="1800" b="1" dirty="0" err="1">
                <a:latin typeface="Book Antiqua" panose="02040602050305030304" pitchFamily="18" charset="0"/>
              </a:rPr>
              <a:t>cardiacus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cervicalis</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inferior</a:t>
            </a:r>
            <a:r>
              <a:rPr lang="sr-Latn-CS" altLang="en-US" sz="1800" b="1" dirty="0">
                <a:latin typeface="Book Antiqua" panose="02040602050305030304" pitchFamily="18" charset="0"/>
              </a:rPr>
              <a:t> sin.	</a:t>
            </a:r>
            <a:r>
              <a:rPr lang="sr-Latn-CS" altLang="en-US" sz="1600" dirty="0">
                <a:latin typeface="Book Antiqua" panose="02040602050305030304" pitchFamily="18" charset="0"/>
              </a:rPr>
              <a:t>  </a:t>
            </a:r>
            <a:r>
              <a:rPr lang="en-GB" altLang="en-US" sz="1600" dirty="0">
                <a:latin typeface="Book Antiqua" panose="02040602050305030304" pitchFamily="18" charset="0"/>
              </a:rPr>
              <a:t>      just a part of posterior coronary plexus</a:t>
            </a:r>
            <a:endParaRPr lang="sr-Latn-CS" altLang="en-US" sz="1800" b="1" dirty="0">
              <a:latin typeface="Book Antiqua" panose="02040602050305030304" pitchFamily="18" charset="0"/>
            </a:endParaRPr>
          </a:p>
          <a:p>
            <a:pPr eaLnBrk="1" hangingPunct="1">
              <a:buFontTx/>
              <a:buNone/>
            </a:pPr>
            <a:r>
              <a:rPr lang="sr-Latn-CS" altLang="en-US" sz="1800" b="1" dirty="0">
                <a:latin typeface="Book Antiqua" panose="02040602050305030304" pitchFamily="18" charset="0"/>
              </a:rPr>
              <a:t>	- </a:t>
            </a:r>
            <a:r>
              <a:rPr lang="sr-Latn-CS" altLang="en-US" sz="1800" b="1" dirty="0" err="1">
                <a:latin typeface="Book Antiqua" panose="02040602050305030304" pitchFamily="18" charset="0"/>
              </a:rPr>
              <a:t>nn</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cardiaci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thoracici</a:t>
            </a:r>
            <a:r>
              <a:rPr lang="sr-Latn-CS" altLang="en-US" sz="1800" b="1" dirty="0">
                <a:latin typeface="Book Antiqua" panose="02040602050305030304" pitchFamily="18" charset="0"/>
              </a:rPr>
              <a:t> </a:t>
            </a:r>
            <a:r>
              <a:rPr lang="sr-Latn-CS" altLang="en-US" sz="1800" b="1" dirty="0" err="1">
                <a:latin typeface="Book Antiqua" panose="02040602050305030304" pitchFamily="18" charset="0"/>
              </a:rPr>
              <a:t>sinistri</a:t>
            </a:r>
            <a:r>
              <a:rPr lang="sr-Latn-CS" altLang="en-US" sz="1800" b="1" dirty="0">
                <a:latin typeface="Book Antiqua" panose="02040602050305030304" pitchFamily="18" charset="0"/>
              </a:rPr>
              <a:t>		 b) </a:t>
            </a:r>
            <a:r>
              <a:rPr lang="en-GB" altLang="en-US" sz="1800" b="1" dirty="0">
                <a:latin typeface="Book Antiqua" panose="02040602050305030304" pitchFamily="18" charset="0"/>
              </a:rPr>
              <a:t>left part </a:t>
            </a:r>
            <a:r>
              <a:rPr lang="sr-Latn-CS" altLang="en-US" sz="1800" b="1" dirty="0">
                <a:latin typeface="Book Antiqua" panose="02040602050305030304" pitchFamily="18" charset="0"/>
              </a:rPr>
              <a:t>– </a:t>
            </a:r>
            <a:r>
              <a:rPr lang="en-GB" altLang="en-US" sz="1800" b="1" dirty="0">
                <a:latin typeface="Book Antiqua" panose="02040602050305030304" pitchFamily="18" charset="0"/>
              </a:rPr>
              <a:t>branches for</a:t>
            </a:r>
            <a:r>
              <a:rPr lang="sr-Latn-CS" altLang="en-US" sz="1800" b="1" dirty="0">
                <a:latin typeface="Book Antiqua" panose="02040602050305030304" pitchFamily="18" charset="0"/>
              </a:rPr>
              <a:t>:    </a:t>
            </a:r>
            <a:br>
              <a:rPr lang="en-GB" altLang="en-US" sz="1800" b="1" dirty="0">
                <a:latin typeface="Book Antiqua" panose="02040602050305030304" pitchFamily="18" charset="0"/>
              </a:rPr>
            </a:br>
            <a:r>
              <a:rPr lang="en-GB" altLang="en-US" sz="1800" b="1" dirty="0">
                <a:latin typeface="Book Antiqua" panose="02040602050305030304" pitchFamily="18" charset="0"/>
              </a:rPr>
              <a:t>					      </a:t>
            </a:r>
            <a:r>
              <a:rPr lang="sr-Latn-CS" altLang="en-US" sz="1600" b="1" dirty="0">
                <a:latin typeface="Book Antiqua" panose="02040602050305030304" pitchFamily="18" charset="0"/>
              </a:rPr>
              <a:t>- </a:t>
            </a:r>
            <a:r>
              <a:rPr lang="sr-Latn-CS" altLang="en-US" sz="1600" dirty="0" err="1">
                <a:latin typeface="Book Antiqua" panose="02040602050305030304" pitchFamily="18" charset="0"/>
              </a:rPr>
              <a:t>atrium</a:t>
            </a:r>
            <a:r>
              <a:rPr lang="sr-Latn-CS" altLang="en-US" sz="1600" dirty="0">
                <a:latin typeface="Book Antiqua" panose="02040602050305030304" pitchFamily="18" charset="0"/>
              </a:rPr>
              <a:t> </a:t>
            </a:r>
            <a:r>
              <a:rPr lang="sr-Latn-CS" altLang="en-US" sz="1600" dirty="0" err="1">
                <a:latin typeface="Book Antiqua" panose="02040602050305030304" pitchFamily="18" charset="0"/>
              </a:rPr>
              <a:t>sinistrum</a:t>
            </a:r>
            <a:br>
              <a:rPr lang="sr-Latn-CS" altLang="en-US" sz="1600" dirty="0">
                <a:latin typeface="Book Antiqua" panose="02040602050305030304" pitchFamily="18" charset="0"/>
              </a:rPr>
            </a:br>
            <a:r>
              <a:rPr lang="sr-Latn-CS" altLang="en-US" sz="1600" dirty="0">
                <a:latin typeface="Book Antiqua" panose="02040602050305030304" pitchFamily="18" charset="0"/>
              </a:rPr>
              <a:t>					       - </a:t>
            </a:r>
            <a:r>
              <a:rPr lang="en-GB" altLang="en-US" sz="1600" dirty="0">
                <a:latin typeface="Book Antiqua" panose="02040602050305030304" pitchFamily="18" charset="0"/>
              </a:rPr>
              <a:t>left pulmonary plexus</a:t>
            </a:r>
            <a:br>
              <a:rPr lang="sr-Latn-CS" altLang="en-US" sz="1600" dirty="0">
                <a:latin typeface="Book Antiqua" panose="02040602050305030304" pitchFamily="18" charset="0"/>
              </a:rPr>
            </a:br>
            <a:r>
              <a:rPr lang="sr-Latn-CS" altLang="en-US" sz="1600" dirty="0">
                <a:latin typeface="Book Antiqua" panose="02040602050305030304" pitchFamily="18" charset="0"/>
              </a:rPr>
              <a:t>					       - </a:t>
            </a:r>
            <a:r>
              <a:rPr lang="en-GB" altLang="en-US" sz="1600" dirty="0">
                <a:latin typeface="Book Antiqua" panose="02040602050305030304" pitchFamily="18" charset="0"/>
              </a:rPr>
              <a:t>posterior coronary plexus</a:t>
            </a:r>
            <a:endParaRPr lang="en-US" sz="1600" b="1" dirty="0">
              <a:latin typeface="Book Antiqua" panose="02040602050305030304" pitchFamily="18" charset="0"/>
            </a:endParaRPr>
          </a:p>
        </p:txBody>
      </p:sp>
      <p:sp>
        <p:nvSpPr>
          <p:cNvPr id="71684" name="Right Brace 9"/>
          <p:cNvSpPr>
            <a:spLocks/>
          </p:cNvSpPr>
          <p:nvPr/>
        </p:nvSpPr>
        <p:spPr bwMode="auto">
          <a:xfrm>
            <a:off x="4357687" y="4077072"/>
            <a:ext cx="285750" cy="2071687"/>
          </a:xfrm>
          <a:prstGeom prst="rightBrace">
            <a:avLst>
              <a:gd name="adj1" fmla="val 8324"/>
              <a:gd name="adj2" fmla="val 50000"/>
            </a:avLst>
          </a:prstGeom>
          <a:noFill/>
          <a:ln w="28575">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sz="1200"/>
          </a:p>
        </p:txBody>
      </p:sp>
      <p:sp>
        <p:nvSpPr>
          <p:cNvPr id="71685" name="Right Brace 10"/>
          <p:cNvSpPr>
            <a:spLocks/>
          </p:cNvSpPr>
          <p:nvPr/>
        </p:nvSpPr>
        <p:spPr bwMode="auto">
          <a:xfrm>
            <a:off x="4410293" y="2172377"/>
            <a:ext cx="142875" cy="785812"/>
          </a:xfrm>
          <a:prstGeom prst="rightBrace">
            <a:avLst>
              <a:gd name="adj1" fmla="val 8326"/>
              <a:gd name="adj2" fmla="val 50000"/>
            </a:avLst>
          </a:prstGeom>
          <a:noFill/>
          <a:ln w="28575">
            <a:solidFill>
              <a:srgbClr val="FFFF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457200" y="7302"/>
            <a:ext cx="8229600" cy="908050"/>
          </a:xfrm>
        </p:spPr>
        <p:txBody>
          <a:bodyPr/>
          <a:lstStyle/>
          <a:p>
            <a:pPr eaLnBrk="1" hangingPunct="1"/>
            <a:r>
              <a:rPr lang="en-GB" altLang="en-US" sz="2800" b="1" dirty="0">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72707" name="Rectangle 4"/>
          <p:cNvSpPr>
            <a:spLocks noGrp="1" noChangeArrowheads="1"/>
          </p:cNvSpPr>
          <p:nvPr>
            <p:ph type="body" sz="half" idx="4294967295"/>
          </p:nvPr>
        </p:nvSpPr>
        <p:spPr>
          <a:xfrm>
            <a:off x="13008" y="2363128"/>
            <a:ext cx="9144000" cy="4392488"/>
          </a:xfrm>
        </p:spPr>
        <p:txBody>
          <a:bodyPr/>
          <a:lstStyle/>
          <a:p>
            <a:pPr marL="0" indent="0" eaLnBrk="1" hangingPunct="1">
              <a:buNone/>
            </a:pPr>
            <a:r>
              <a:rPr lang="sr-Cyrl-CS" altLang="en-US" sz="1800" b="1" dirty="0">
                <a:latin typeface="Book Antiqua" panose="02040602050305030304" pitchFamily="18" charset="0"/>
              </a:rPr>
              <a:t>- </a:t>
            </a:r>
            <a:r>
              <a:rPr lang="en-GB" sz="1800" spc="-10" dirty="0">
                <a:effectLst/>
                <a:latin typeface="Book Antiqua" panose="02040602050305030304" pitchFamily="18" charset="0"/>
                <a:ea typeface="Times New Roman" panose="02020603050405020304" pitchFamily="18" charset="0"/>
              </a:rPr>
              <a:t>Small </a:t>
            </a:r>
            <a:r>
              <a:rPr lang="en-GB" sz="1800" b="0" spc="-10" dirty="0">
                <a:effectLst/>
                <a:latin typeface="Book Antiqua" panose="02040602050305030304" pitchFamily="18" charset="0"/>
                <a:ea typeface="Times New Roman" panose="02020603050405020304" pitchFamily="18" charset="0"/>
              </a:rPr>
              <a:t>mixed fibres</a:t>
            </a:r>
            <a:r>
              <a:rPr lang="en-GB" sz="1800" spc="-10" dirty="0">
                <a:effectLst/>
                <a:latin typeface="Book Antiqua" panose="02040602050305030304" pitchFamily="18" charset="0"/>
                <a:ea typeface="Times New Roman" panose="02020603050405020304" pitchFamily="18" charset="0"/>
              </a:rPr>
              <a:t> (containing both sympathetic and parasympathetic fibres) branch</a:t>
            </a:r>
            <a:br>
              <a:rPr lang="en-GB" sz="1800" spc="-10" dirty="0">
                <a:effectLst/>
                <a:latin typeface="Book Antiqua" panose="02040602050305030304" pitchFamily="18" charset="0"/>
                <a:ea typeface="Times New Roman" panose="02020603050405020304" pitchFamily="18" charset="0"/>
              </a:rPr>
            </a:br>
            <a:r>
              <a:rPr lang="en-GB" sz="1800" spc="-10" dirty="0">
                <a:effectLst/>
                <a:latin typeface="Book Antiqua" panose="02040602050305030304" pitchFamily="18" charset="0"/>
                <a:ea typeface="Times New Roman" panose="02020603050405020304" pitchFamily="18" charset="0"/>
              </a:rPr>
              <a:t>   off of the cardiac plexus and supply: </a:t>
            </a:r>
            <a:endParaRPr lang="en-GB" sz="1800" dirty="0">
              <a:effectLst/>
              <a:latin typeface="Book Antiqua" panose="02040602050305030304" pitchFamily="18" charset="0"/>
              <a:ea typeface="Times New Roman" panose="02020603050405020304" pitchFamily="18" charset="0"/>
            </a:endParaRPr>
          </a:p>
          <a:p>
            <a:pPr marL="342900" lvl="0" indent="-342900" algn="l">
              <a:lnSpc>
                <a:spcPct val="107000"/>
              </a:lnSpc>
              <a:spcBef>
                <a:spcPts val="200"/>
              </a:spcBef>
              <a:spcAft>
                <a:spcPts val="375"/>
              </a:spcAft>
              <a:buSzPts val="1000"/>
              <a:buFont typeface="Symbol" panose="05050102010706020507" pitchFamily="18" charset="2"/>
              <a:buChar char=""/>
              <a:tabLst>
                <a:tab pos="457200" algn="l"/>
              </a:tabLst>
            </a:pPr>
            <a:r>
              <a:rPr lang="en-GB" sz="1800" spc="-10" dirty="0">
                <a:effectLst/>
                <a:latin typeface="Book Antiqua" panose="02040602050305030304" pitchFamily="18" charset="0"/>
                <a:ea typeface="Calibri" panose="020F0502020204030204" pitchFamily="34" charset="0"/>
                <a:cs typeface="Times New Roman" panose="02020603050405020304" pitchFamily="18" charset="0"/>
              </a:rPr>
              <a:t>the conduction system of the heart</a:t>
            </a:r>
            <a:endParaRPr lang="en-GB" sz="1800" dirty="0">
              <a:effectLst/>
              <a:latin typeface="Book Antiqua" panose="02040602050305030304" pitchFamily="18" charset="0"/>
              <a:ea typeface="Calibri" panose="020F0502020204030204" pitchFamily="34" charset="0"/>
              <a:cs typeface="Times New Roman" panose="02020603050405020304" pitchFamily="18" charset="0"/>
            </a:endParaRPr>
          </a:p>
          <a:p>
            <a:pPr marL="342900" lvl="0" indent="-342900" algn="l">
              <a:lnSpc>
                <a:spcPct val="107000"/>
              </a:lnSpc>
              <a:spcBef>
                <a:spcPts val="200"/>
              </a:spcBef>
              <a:spcAft>
                <a:spcPts val="375"/>
              </a:spcAft>
              <a:buSzPts val="1000"/>
              <a:buFont typeface="Symbol" panose="05050102010706020507" pitchFamily="18" charset="2"/>
              <a:buChar char=""/>
              <a:tabLst>
                <a:tab pos="457200" algn="l"/>
              </a:tabLst>
            </a:pPr>
            <a:r>
              <a:rPr lang="en-GB" sz="1800" spc="-10" dirty="0">
                <a:effectLst/>
                <a:latin typeface="Book Antiqua" panose="02040602050305030304" pitchFamily="18" charset="0"/>
                <a:ea typeface="Calibri" panose="020F0502020204030204" pitchFamily="34" charset="0"/>
                <a:cs typeface="Times New Roman" panose="02020603050405020304" pitchFamily="18" charset="0"/>
              </a:rPr>
              <a:t>the coronary vasculature</a:t>
            </a:r>
            <a:endParaRPr lang="en-GB" sz="1800" dirty="0">
              <a:effectLst/>
              <a:latin typeface="Book Antiqua" panose="02040602050305030304" pitchFamily="18" charset="0"/>
              <a:ea typeface="Calibri" panose="020F0502020204030204" pitchFamily="34" charset="0"/>
              <a:cs typeface="Times New Roman" panose="02020603050405020304" pitchFamily="18" charset="0"/>
            </a:endParaRPr>
          </a:p>
          <a:p>
            <a:pPr marL="342900" lvl="0" indent="-342900" algn="l">
              <a:lnSpc>
                <a:spcPct val="107000"/>
              </a:lnSpc>
              <a:spcBef>
                <a:spcPts val="200"/>
              </a:spcBef>
              <a:spcAft>
                <a:spcPts val="375"/>
              </a:spcAft>
              <a:buSzPts val="1000"/>
              <a:buFont typeface="Symbol" panose="05050102010706020507" pitchFamily="18" charset="2"/>
              <a:buChar char=""/>
              <a:tabLst>
                <a:tab pos="457200" algn="l"/>
              </a:tabLst>
            </a:pPr>
            <a:r>
              <a:rPr lang="en-GB" sz="1800" spc="-10" dirty="0">
                <a:effectLst/>
                <a:latin typeface="Book Antiqua" panose="02040602050305030304" pitchFamily="18" charset="0"/>
                <a:ea typeface="Calibri" panose="020F0502020204030204" pitchFamily="34" charset="0"/>
                <a:cs typeface="Times New Roman" panose="02020603050405020304" pitchFamily="18" charset="0"/>
              </a:rPr>
              <a:t>the myocardium (muscle) of the atria and ventricles</a:t>
            </a:r>
            <a:endParaRPr lang="sr-Cyrl-CS" altLang="en-US" sz="1800" b="1" dirty="0">
              <a:latin typeface="Book Antiqua" panose="02040602050305030304" pitchFamily="18" charset="0"/>
            </a:endParaRPr>
          </a:p>
          <a:p>
            <a:pPr algn="just" eaLnBrk="1" hangingPunct="1">
              <a:buFontTx/>
              <a:buNone/>
            </a:pPr>
            <a:endParaRPr lang="sr-Cyrl-CS" altLang="en-US" sz="1800" b="1" dirty="0">
              <a:latin typeface="Book Antiqua" panose="02040602050305030304" pitchFamily="18" charset="0"/>
            </a:endParaRPr>
          </a:p>
          <a:p>
            <a:pPr algn="just" eaLnBrk="1" hangingPunct="1">
              <a:buFontTx/>
              <a:buNone/>
            </a:pPr>
            <a:r>
              <a:rPr lang="sr-Cyrl-CS" altLang="en-US" sz="1800" b="1" dirty="0">
                <a:latin typeface="Book Antiqua" panose="02040602050305030304" pitchFamily="18" charset="0"/>
              </a:rPr>
              <a:t>- </a:t>
            </a:r>
            <a:r>
              <a:rPr lang="en-GB" altLang="en-US" sz="1800" dirty="0">
                <a:latin typeface="Book Antiqua" panose="02040602050305030304" pitchFamily="18" charset="0"/>
              </a:rPr>
              <a:t>Branches for the heart wall accompany aorta and pulmonary trunk and enter the</a:t>
            </a:r>
          </a:p>
          <a:p>
            <a:pPr algn="just" eaLnBrk="1" hangingPunct="1">
              <a:buFontTx/>
              <a:buNone/>
            </a:pPr>
            <a:r>
              <a:rPr lang="en-GB" altLang="en-US" sz="1800" dirty="0">
                <a:latin typeface="Book Antiqua" panose="02040602050305030304" pitchFamily="18" charset="0"/>
              </a:rPr>
              <a:t>  pericardial cavity with them; continue accompanying the coronary arteries and form</a:t>
            </a:r>
          </a:p>
          <a:p>
            <a:pPr algn="just" eaLnBrk="1" hangingPunct="1">
              <a:buFontTx/>
              <a:buNone/>
            </a:pPr>
            <a:r>
              <a:rPr lang="en-GB" altLang="en-US" sz="1800" dirty="0">
                <a:latin typeface="Book Antiqua" panose="02040602050305030304" pitchFamily="18" charset="0"/>
              </a:rPr>
              <a:t>  the left and right coronary plexus. These plexuses follow these arteries and branch</a:t>
            </a:r>
          </a:p>
          <a:p>
            <a:pPr algn="just" eaLnBrk="1" hangingPunct="1">
              <a:buFontTx/>
              <a:buNone/>
            </a:pPr>
            <a:r>
              <a:rPr lang="en-GB" altLang="en-US" sz="1800" dirty="0">
                <a:latin typeface="Book Antiqua" panose="02040602050305030304" pitchFamily="18" charset="0"/>
              </a:rPr>
              <a:t>  partially into the subepicardial and finally into the subendocardial cardiac nerve</a:t>
            </a:r>
          </a:p>
          <a:p>
            <a:pPr algn="just" eaLnBrk="1" hangingPunct="1">
              <a:buFontTx/>
              <a:buNone/>
            </a:pPr>
            <a:r>
              <a:rPr lang="en-GB" altLang="en-US" sz="1800" dirty="0">
                <a:latin typeface="Book Antiqua" panose="02040602050305030304" pitchFamily="18" charset="0"/>
              </a:rPr>
              <a:t>  plexus.</a:t>
            </a:r>
            <a:endParaRPr lang="sr-Cyrl-CS" altLang="en-US" sz="1800" dirty="0">
              <a:latin typeface="Book Antiqua" panose="02040602050305030304" pitchFamily="18" charset="0"/>
            </a:endParaRPr>
          </a:p>
          <a:p>
            <a:pPr eaLnBrk="1" hangingPunct="1">
              <a:buFontTx/>
              <a:buNone/>
            </a:pPr>
            <a:r>
              <a:rPr lang="sr-Cyrl-CS" altLang="en-US" sz="1800" b="1" dirty="0">
                <a:latin typeface="Book Antiqua" panose="02040602050305030304" pitchFamily="18" charset="0"/>
              </a:rPr>
              <a:t>- </a:t>
            </a:r>
            <a:r>
              <a:rPr lang="en-GB" altLang="en-US" sz="1800" b="1" dirty="0">
                <a:solidFill>
                  <a:srgbClr val="FFFF66"/>
                </a:solidFill>
                <a:latin typeface="Book Antiqua" panose="02040602050305030304" pitchFamily="18" charset="0"/>
              </a:rPr>
              <a:t>The SA node </a:t>
            </a:r>
            <a:r>
              <a:rPr lang="en-GB" altLang="en-US" sz="1800" b="1" dirty="0">
                <a:latin typeface="Book Antiqua" panose="02040602050305030304" pitchFamily="18" charset="0"/>
              </a:rPr>
              <a:t>is mainly innervated by the branches of the right n. </a:t>
            </a:r>
            <a:r>
              <a:rPr lang="en-GB" altLang="en-US" sz="1800" b="1" dirty="0" err="1">
                <a:latin typeface="Book Antiqua" panose="02040602050305030304" pitchFamily="18" charset="0"/>
              </a:rPr>
              <a:t>vagus</a:t>
            </a:r>
            <a:r>
              <a:rPr lang="en-GB" altLang="en-US" sz="1800" b="1" dirty="0">
                <a:latin typeface="Book Antiqua" panose="02040602050305030304" pitchFamily="18" charset="0"/>
              </a:rPr>
              <a:t> and right SY</a:t>
            </a:r>
          </a:p>
          <a:p>
            <a:pPr eaLnBrk="1" hangingPunct="1">
              <a:buFontTx/>
              <a:buNone/>
            </a:pPr>
            <a:r>
              <a:rPr lang="sr-Cyrl-CS" altLang="en-US" sz="1800" b="1" dirty="0">
                <a:latin typeface="Book Antiqua" panose="02040602050305030304" pitchFamily="18" charset="0"/>
              </a:rPr>
              <a:t>- </a:t>
            </a:r>
            <a:r>
              <a:rPr lang="en-GB" altLang="en-US" sz="1800" b="1" dirty="0">
                <a:solidFill>
                  <a:srgbClr val="FFFF66"/>
                </a:solidFill>
                <a:latin typeface="Book Antiqua" panose="02040602050305030304" pitchFamily="18" charset="0"/>
              </a:rPr>
              <a:t>The AV node </a:t>
            </a:r>
            <a:r>
              <a:rPr lang="en-GB" altLang="en-US" sz="1800" b="1" dirty="0">
                <a:latin typeface="Book Antiqua" panose="02040602050305030304" pitchFamily="18" charset="0"/>
              </a:rPr>
              <a:t>is mainly innervated by the branches of the left n. </a:t>
            </a:r>
            <a:r>
              <a:rPr lang="en-GB" altLang="en-US" sz="1800" b="1" dirty="0" err="1">
                <a:latin typeface="Book Antiqua" panose="02040602050305030304" pitchFamily="18" charset="0"/>
              </a:rPr>
              <a:t>vagus</a:t>
            </a:r>
            <a:r>
              <a:rPr lang="en-GB" altLang="en-US" sz="1800" b="1" dirty="0">
                <a:latin typeface="Book Antiqua" panose="02040602050305030304" pitchFamily="18" charset="0"/>
              </a:rPr>
              <a:t> and left SY</a:t>
            </a:r>
            <a:endParaRPr lang="en-US" sz="1600" b="1" dirty="0"/>
          </a:p>
        </p:txBody>
      </p:sp>
      <p:sp>
        <p:nvSpPr>
          <p:cNvPr id="3" name="TextBox 2">
            <a:extLst>
              <a:ext uri="{FF2B5EF4-FFF2-40B4-BE49-F238E27FC236}">
                <a16:creationId xmlns:a16="http://schemas.microsoft.com/office/drawing/2014/main" id="{A003419F-9A5A-9932-642A-CF873BCE3A4D}"/>
              </a:ext>
            </a:extLst>
          </p:cNvPr>
          <p:cNvSpPr txBox="1"/>
          <p:nvPr/>
        </p:nvSpPr>
        <p:spPr>
          <a:xfrm>
            <a:off x="23848" y="915352"/>
            <a:ext cx="9144000" cy="1200329"/>
          </a:xfrm>
          <a:prstGeom prst="rect">
            <a:avLst/>
          </a:prstGeom>
          <a:noFill/>
        </p:spPr>
        <p:txBody>
          <a:bodyPr wrap="square">
            <a:spAutoFit/>
          </a:bodyPr>
          <a:lstStyle/>
          <a:p>
            <a:r>
              <a:rPr lang="en-GB" b="0" i="0" dirty="0">
                <a:effectLst/>
                <a:latin typeface="Book Antiqua" panose="02040602050305030304" pitchFamily="18" charset="0"/>
              </a:rPr>
              <a:t>Both superficial and deep cardiac plexuses extend laterally becoming coronary plexuses. The left coronary plexus courses along the </a:t>
            </a:r>
            <a:r>
              <a:rPr lang="en-GB" b="0" i="0" u="none" strike="noStrike" dirty="0">
                <a:effectLst/>
                <a:latin typeface="Book Antiqua" panose="02040602050305030304" pitchFamily="18" charset="0"/>
                <a:hlinkClick r:id="rId2">
                  <a:extLst>
                    <a:ext uri="{A12FA001-AC4F-418D-AE19-62706E023703}">
                      <ahyp:hlinkClr xmlns:ahyp="http://schemas.microsoft.com/office/drawing/2018/hyperlinkcolor" val="tx"/>
                    </a:ext>
                  </a:extLst>
                </a:hlinkClick>
              </a:rPr>
              <a:t>left coronary artery</a:t>
            </a:r>
            <a:r>
              <a:rPr lang="en-GB" b="0" i="0" dirty="0">
                <a:effectLst/>
                <a:latin typeface="Book Antiqua" panose="02040602050305030304" pitchFamily="18" charset="0"/>
              </a:rPr>
              <a:t> and supplies the left atrium and </a:t>
            </a:r>
            <a:r>
              <a:rPr lang="en-GB" b="0" i="0" u="none" strike="noStrike" dirty="0">
                <a:effectLst/>
                <a:latin typeface="Book Antiqua" panose="02040602050305030304" pitchFamily="18" charset="0"/>
                <a:hlinkClick r:id="rId3">
                  <a:extLst>
                    <a:ext uri="{A12FA001-AC4F-418D-AE19-62706E023703}">
                      <ahyp:hlinkClr xmlns:ahyp="http://schemas.microsoft.com/office/drawing/2018/hyperlinkcolor" val="tx"/>
                    </a:ext>
                  </a:extLst>
                </a:hlinkClick>
              </a:rPr>
              <a:t>left ventricle</a:t>
            </a:r>
            <a:r>
              <a:rPr lang="en-GB" b="0" i="0" dirty="0">
                <a:effectLst/>
                <a:latin typeface="Book Antiqua" panose="02040602050305030304" pitchFamily="18" charset="0"/>
              </a:rPr>
              <a:t>. The right coronary plexus courses along the </a:t>
            </a:r>
            <a:r>
              <a:rPr lang="en-GB" b="0" i="0" u="none" strike="noStrike" dirty="0">
                <a:effectLst/>
                <a:latin typeface="Book Antiqua" panose="02040602050305030304" pitchFamily="18" charset="0"/>
                <a:hlinkClick r:id="rId4">
                  <a:extLst>
                    <a:ext uri="{A12FA001-AC4F-418D-AE19-62706E023703}">
                      <ahyp:hlinkClr xmlns:ahyp="http://schemas.microsoft.com/office/drawing/2018/hyperlinkcolor" val="tx"/>
                    </a:ext>
                  </a:extLst>
                </a:hlinkClick>
              </a:rPr>
              <a:t>right coronary artery</a:t>
            </a:r>
            <a:r>
              <a:rPr lang="en-GB" b="0" i="0" dirty="0">
                <a:effectLst/>
                <a:latin typeface="Book Antiqua" panose="02040602050305030304" pitchFamily="18" charset="0"/>
              </a:rPr>
              <a:t> and supplies the right atrium and </a:t>
            </a:r>
            <a:r>
              <a:rPr lang="en-GB" b="0" i="0" u="none" strike="noStrike" dirty="0">
                <a:effectLst/>
                <a:latin typeface="Book Antiqua" panose="02040602050305030304" pitchFamily="18" charset="0"/>
                <a:hlinkClick r:id="rId5">
                  <a:extLst>
                    <a:ext uri="{A12FA001-AC4F-418D-AE19-62706E023703}">
                      <ahyp:hlinkClr xmlns:ahyp="http://schemas.microsoft.com/office/drawing/2018/hyperlinkcolor" val="tx"/>
                    </a:ext>
                  </a:extLst>
                </a:hlinkClick>
              </a:rPr>
              <a:t>right ventricle</a:t>
            </a:r>
            <a:r>
              <a:rPr lang="en-GB" b="0" i="0" dirty="0">
                <a:effectLst/>
                <a:latin typeface="Book Antiqua" panose="02040602050305030304" pitchFamily="18" charset="0"/>
              </a:rPr>
              <a:t>. </a:t>
            </a:r>
            <a:endParaRPr lang="en-GB" dirty="0">
              <a:latin typeface="Book Antiqua" panose="02040602050305030304"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457200" y="0"/>
            <a:ext cx="8229600" cy="908050"/>
          </a:xfrm>
        </p:spPr>
        <p:txBody>
          <a:bodyPr/>
          <a:lstStyle/>
          <a:p>
            <a:pPr eaLnBrk="1" hangingPunct="1"/>
            <a:r>
              <a:rPr lang="en-GB" altLang="en-US" sz="2800" b="1" dirty="0">
                <a:solidFill>
                  <a:schemeClr val="hlink"/>
                </a:solidFill>
                <a:effectLst>
                  <a:outerShdw blurRad="38100" dist="38100" dir="2700000" algn="tl">
                    <a:srgbClr val="000000"/>
                  </a:outerShdw>
                </a:effectLst>
                <a:latin typeface="Book Antiqua" panose="02040602050305030304" pitchFamily="18" charset="0"/>
              </a:rPr>
              <a:t>INNERVATION OF THE HEART</a:t>
            </a:r>
            <a:br>
              <a:rPr lang="sr-Latn-CS" altLang="en-US" sz="2800" b="1" dirty="0">
                <a:solidFill>
                  <a:schemeClr val="hlink"/>
                </a:solidFill>
                <a:effectLst>
                  <a:outerShdw blurRad="38100" dist="38100" dir="2700000" algn="tl">
                    <a:srgbClr val="000000"/>
                  </a:outerShdw>
                </a:effectLst>
                <a:latin typeface="Book Antiqua" panose="02040602050305030304" pitchFamily="18" charset="0"/>
              </a:rPr>
            </a:b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Plexus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 </a:t>
            </a:r>
            <a:r>
              <a:rPr lang="sr-Latn-CS" altLang="en-US" sz="2800" b="1" dirty="0" err="1">
                <a:solidFill>
                  <a:schemeClr val="hlink"/>
                </a:solidFill>
                <a:effectLst>
                  <a:outerShdw blurRad="38100" dist="38100" dir="2700000" algn="tl">
                    <a:srgbClr val="000000"/>
                  </a:outerShdw>
                </a:effectLst>
                <a:latin typeface="Book Antiqua" panose="02040602050305030304" pitchFamily="18" charset="0"/>
              </a:rPr>
              <a:t>cardiacus</a:t>
            </a:r>
            <a:r>
              <a:rPr lang="sr-Latn-CS" altLang="en-US" sz="2800" b="1" dirty="0">
                <a:solidFill>
                  <a:schemeClr val="hlink"/>
                </a:solidFill>
                <a:effectLst>
                  <a:outerShdw blurRad="38100" dist="38100" dir="2700000" algn="tl">
                    <a:srgbClr val="000000"/>
                  </a:outerShdw>
                </a:effectLst>
                <a:latin typeface="Book Antiqua" panose="02040602050305030304" pitchFamily="18" charset="0"/>
              </a:rPr>
              <a:t>)</a:t>
            </a:r>
            <a:endParaRPr lang="en-US" sz="28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72707" name="Rectangle 4"/>
          <p:cNvSpPr>
            <a:spLocks noGrp="1" noChangeArrowheads="1"/>
          </p:cNvSpPr>
          <p:nvPr>
            <p:ph type="body" sz="half" idx="4294967295"/>
          </p:nvPr>
        </p:nvSpPr>
        <p:spPr>
          <a:xfrm>
            <a:off x="1619672" y="929660"/>
            <a:ext cx="6084168" cy="1495623"/>
          </a:xfrm>
          <a:ln>
            <a:solidFill>
              <a:srgbClr val="FFFF00"/>
            </a:solidFill>
          </a:ln>
        </p:spPr>
        <p:txBody>
          <a:bodyPr/>
          <a:lstStyle/>
          <a:p>
            <a:pPr algn="l"/>
            <a:r>
              <a:rPr lang="en-GB" sz="1800" b="0" i="0" dirty="0">
                <a:solidFill>
                  <a:srgbClr val="FFFF66"/>
                </a:solidFill>
                <a:effectLst/>
                <a:latin typeface="Book Antiqua" panose="02040602050305030304" pitchFamily="18" charset="0"/>
              </a:rPr>
              <a:t>Parasympathetic innervation is responsible for</a:t>
            </a:r>
            <a:r>
              <a:rPr lang="en-GB" sz="1800" b="0" i="0" dirty="0">
                <a:effectLst/>
                <a:latin typeface="Book Antiqua" panose="02040602050305030304" pitchFamily="18" charset="0"/>
              </a:rPr>
              <a:t>:</a:t>
            </a:r>
          </a:p>
          <a:p>
            <a:pPr marL="0" indent="0" algn="l">
              <a:buNone/>
            </a:pPr>
            <a:r>
              <a:rPr lang="en-GB" sz="1800" b="0" i="0" dirty="0">
                <a:effectLst/>
                <a:latin typeface="Book Antiqua" panose="02040602050305030304" pitchFamily="18" charset="0"/>
              </a:rPr>
              <a:t>      - reducing the heart rate</a:t>
            </a:r>
          </a:p>
          <a:p>
            <a:pPr marL="0" indent="0" algn="l">
              <a:buNone/>
            </a:pPr>
            <a:r>
              <a:rPr lang="en-GB" sz="1800" b="0" i="0" dirty="0">
                <a:effectLst/>
                <a:latin typeface="Book Antiqua" panose="02040602050305030304" pitchFamily="18" charset="0"/>
              </a:rPr>
              <a:t>       - reducing the force of contraction of the heart</a:t>
            </a:r>
          </a:p>
          <a:p>
            <a:pPr marL="0" indent="0" algn="l">
              <a:buNone/>
            </a:pPr>
            <a:r>
              <a:rPr lang="en-GB" sz="1800" b="0" i="0" dirty="0">
                <a:effectLst/>
                <a:latin typeface="Book Antiqua" panose="02040602050305030304" pitchFamily="18" charset="0"/>
              </a:rPr>
              <a:t>      - vasoconstriction (narrowing) of the coronary arteries</a:t>
            </a:r>
          </a:p>
          <a:p>
            <a:pPr eaLnBrk="1" hangingPunct="1">
              <a:buFontTx/>
              <a:buNone/>
            </a:pPr>
            <a:endParaRPr lang="en-US" sz="1600" b="1" dirty="0"/>
          </a:p>
        </p:txBody>
      </p:sp>
      <p:sp>
        <p:nvSpPr>
          <p:cNvPr id="2" name="Rectangle 4">
            <a:extLst>
              <a:ext uri="{FF2B5EF4-FFF2-40B4-BE49-F238E27FC236}">
                <a16:creationId xmlns:a16="http://schemas.microsoft.com/office/drawing/2014/main" id="{21D3FCB9-1FC1-F614-B86F-23B058EFD61D}"/>
              </a:ext>
            </a:extLst>
          </p:cNvPr>
          <p:cNvSpPr txBox="1">
            <a:spLocks noChangeArrowheads="1"/>
          </p:cNvSpPr>
          <p:nvPr/>
        </p:nvSpPr>
        <p:spPr bwMode="auto">
          <a:xfrm>
            <a:off x="1619672" y="2549248"/>
            <a:ext cx="6084168" cy="1743848"/>
          </a:xfrm>
          <a:prstGeom prst="rect">
            <a:avLst/>
          </a:prstGeom>
          <a:noFill/>
          <a:ln>
            <a:solidFill>
              <a:srgbClr val="FFFF00"/>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pPr>
            <a:r>
              <a:rPr lang="en-GB" sz="1800" dirty="0">
                <a:solidFill>
                  <a:srgbClr val="FFFF66"/>
                </a:solidFill>
                <a:latin typeface="Book Antiqua" panose="02040602050305030304" pitchFamily="18" charset="0"/>
              </a:rPr>
              <a:t>Sympathetic innervation is responsible for</a:t>
            </a:r>
            <a:r>
              <a:rPr lang="en-GB" sz="1800" dirty="0">
                <a:latin typeface="Book Antiqua" panose="02040602050305030304" pitchFamily="18" charset="0"/>
              </a:rPr>
              <a:t>:</a:t>
            </a:r>
          </a:p>
          <a:p>
            <a:pPr marL="0" indent="0">
              <a:buFontTx/>
              <a:buNone/>
            </a:pPr>
            <a:r>
              <a:rPr lang="en-GB" sz="1800" dirty="0">
                <a:latin typeface="Book Antiqua" panose="02040602050305030304" pitchFamily="18" charset="0"/>
              </a:rPr>
              <a:t>      - increasing the heart rate</a:t>
            </a:r>
          </a:p>
          <a:p>
            <a:pPr marL="0" indent="0">
              <a:buFontTx/>
              <a:buNone/>
            </a:pPr>
            <a:r>
              <a:rPr lang="en-GB" sz="1800" dirty="0">
                <a:latin typeface="Book Antiqua" panose="02040602050305030304" pitchFamily="18" charset="0"/>
              </a:rPr>
              <a:t>      - increasing the force of contraction of the heart</a:t>
            </a:r>
          </a:p>
          <a:p>
            <a:pPr marL="0" indent="0">
              <a:buFontTx/>
              <a:buNone/>
            </a:pPr>
            <a:r>
              <a:rPr lang="en-GB" sz="1800" dirty="0">
                <a:latin typeface="Book Antiqua" panose="02040602050305030304" pitchFamily="18" charset="0"/>
              </a:rPr>
              <a:t>      - may lead to vasodilatation of the coronary arteries</a:t>
            </a:r>
            <a:br>
              <a:rPr lang="en-GB" sz="1800" dirty="0">
                <a:latin typeface="Book Antiqua" panose="02040602050305030304" pitchFamily="18" charset="0"/>
              </a:rPr>
            </a:br>
            <a:r>
              <a:rPr lang="en-GB" sz="1800" dirty="0">
                <a:latin typeface="Book Antiqua" panose="02040602050305030304" pitchFamily="18" charset="0"/>
              </a:rPr>
              <a:t>        (by beta adrenergic receptors)</a:t>
            </a:r>
          </a:p>
          <a:p>
            <a:pPr eaLnBrk="1" hangingPunct="1">
              <a:buFontTx/>
              <a:buNone/>
            </a:pPr>
            <a:endParaRPr lang="en-US" sz="1600" b="1" dirty="0"/>
          </a:p>
        </p:txBody>
      </p:sp>
      <p:sp>
        <p:nvSpPr>
          <p:cNvPr id="4" name="TextBox 3">
            <a:extLst>
              <a:ext uri="{FF2B5EF4-FFF2-40B4-BE49-F238E27FC236}">
                <a16:creationId xmlns:a16="http://schemas.microsoft.com/office/drawing/2014/main" id="{976E7A43-72E1-B7A1-F5AC-5378E4B2213A}"/>
              </a:ext>
            </a:extLst>
          </p:cNvPr>
          <p:cNvSpPr txBox="1"/>
          <p:nvPr/>
        </p:nvSpPr>
        <p:spPr>
          <a:xfrm>
            <a:off x="0" y="4436527"/>
            <a:ext cx="9144000" cy="2264210"/>
          </a:xfrm>
          <a:prstGeom prst="rect">
            <a:avLst/>
          </a:prstGeom>
          <a:noFill/>
          <a:ln>
            <a:solidFill>
              <a:srgbClr val="FFFF66"/>
            </a:solidFill>
          </a:ln>
        </p:spPr>
        <p:txBody>
          <a:bodyPr wrap="square">
            <a:spAutoFit/>
          </a:bodyPr>
          <a:lstStyle/>
          <a:p>
            <a:pPr>
              <a:lnSpc>
                <a:spcPts val="1950"/>
              </a:lnSpc>
              <a:spcAft>
                <a:spcPts val="1500"/>
              </a:spcAft>
            </a:pPr>
            <a:r>
              <a:rPr lang="en-GB" sz="1600" b="0" spc="-10" dirty="0">
                <a:solidFill>
                  <a:srgbClr val="FFFF00"/>
                </a:solidFill>
                <a:effectLst/>
                <a:latin typeface="Book Antiqua" panose="02040602050305030304" pitchFamily="18" charset="0"/>
                <a:ea typeface="Times New Roman" panose="02020603050405020304" pitchFamily="18" charset="0"/>
              </a:rPr>
              <a:t>Afferent fibres</a:t>
            </a:r>
            <a:r>
              <a:rPr lang="en-GB" sz="1600" spc="-10" dirty="0">
                <a:solidFill>
                  <a:srgbClr val="FFFF00"/>
                </a:solidFill>
                <a:effectLst/>
                <a:latin typeface="Book Antiqua" panose="02040602050305030304" pitchFamily="18" charset="0"/>
                <a:ea typeface="Times New Roman" panose="02020603050405020304" pitchFamily="18" charset="0"/>
              </a:rPr>
              <a:t> </a:t>
            </a:r>
            <a:r>
              <a:rPr lang="en-GB" sz="1600" spc="-10" dirty="0">
                <a:effectLst/>
                <a:latin typeface="Book Antiqua" panose="02040602050305030304" pitchFamily="18" charset="0"/>
                <a:ea typeface="Times New Roman" panose="02020603050405020304" pitchFamily="18" charset="0"/>
              </a:rPr>
              <a:t>also form part of the cardiac plexus. They return to the central nervous system via both the sympathetic cardiac branches and the cardiac nerves from the right and left </a:t>
            </a:r>
            <a:r>
              <a:rPr lang="en-GB" sz="1600" spc="-10" dirty="0" err="1">
                <a:effectLst/>
                <a:latin typeface="Book Antiqua" panose="02040602050305030304" pitchFamily="18" charset="0"/>
                <a:ea typeface="Times New Roman" panose="02020603050405020304" pitchFamily="18" charset="0"/>
              </a:rPr>
              <a:t>vagus</a:t>
            </a:r>
            <a:r>
              <a:rPr lang="en-GB" sz="1600" spc="-10" dirty="0">
                <a:effectLst/>
                <a:latin typeface="Book Antiqua" panose="02040602050305030304" pitchFamily="18" charset="0"/>
                <a:ea typeface="Times New Roman" panose="02020603050405020304" pitchFamily="18" charset="0"/>
              </a:rPr>
              <a:t> nerves.</a:t>
            </a:r>
            <a:endParaRPr lang="en-GB" sz="1600" dirty="0">
              <a:latin typeface="Book Antiqua" panose="02040602050305030304" pitchFamily="18" charset="0"/>
              <a:ea typeface="Times New Roman" panose="02020603050405020304" pitchFamily="18" charset="0"/>
            </a:endParaRPr>
          </a:p>
          <a:p>
            <a:pPr>
              <a:lnSpc>
                <a:spcPts val="1950"/>
              </a:lnSpc>
              <a:spcAft>
                <a:spcPts val="1500"/>
              </a:spcAft>
            </a:pPr>
            <a:r>
              <a:rPr lang="en-GB" sz="1600" spc="-10" dirty="0">
                <a:effectLst/>
                <a:latin typeface="Book Antiqua" panose="02040602050305030304" pitchFamily="18" charset="0"/>
                <a:ea typeface="Times New Roman" panose="02020603050405020304" pitchFamily="18" charset="0"/>
              </a:rPr>
              <a:t>The afferents passing through the </a:t>
            </a:r>
            <a:r>
              <a:rPr lang="en-GB" sz="1600" b="0" spc="-10" dirty="0">
                <a:solidFill>
                  <a:srgbClr val="FFFF00"/>
                </a:solidFill>
                <a:effectLst/>
                <a:latin typeface="Book Antiqua" panose="02040602050305030304" pitchFamily="18" charset="0"/>
                <a:ea typeface="Times New Roman" panose="02020603050405020304" pitchFamily="18" charset="0"/>
              </a:rPr>
              <a:t>cardiac branches of </a:t>
            </a:r>
            <a:r>
              <a:rPr lang="en-GB" sz="1600" b="0" spc="-10" dirty="0" err="1">
                <a:solidFill>
                  <a:srgbClr val="FFFF00"/>
                </a:solidFill>
                <a:effectLst/>
                <a:latin typeface="Book Antiqua" panose="02040602050305030304" pitchFamily="18" charset="0"/>
                <a:ea typeface="Times New Roman" panose="02020603050405020304" pitchFamily="18" charset="0"/>
              </a:rPr>
              <a:t>vagus</a:t>
            </a:r>
            <a:r>
              <a:rPr lang="en-GB" sz="1600" b="0" spc="-10" dirty="0">
                <a:solidFill>
                  <a:srgbClr val="FFFF00"/>
                </a:solidFill>
                <a:effectLst/>
                <a:latin typeface="Book Antiqua" panose="02040602050305030304" pitchFamily="18" charset="0"/>
                <a:ea typeface="Times New Roman" panose="02020603050405020304" pitchFamily="18" charset="0"/>
              </a:rPr>
              <a:t> nerves</a:t>
            </a:r>
            <a:r>
              <a:rPr lang="en-GB" sz="1600" spc="-10" dirty="0">
                <a:solidFill>
                  <a:srgbClr val="FFFF00"/>
                </a:solidFill>
                <a:effectLst/>
                <a:latin typeface="Book Antiqua" panose="02040602050305030304" pitchFamily="18" charset="0"/>
                <a:ea typeface="Times New Roman" panose="02020603050405020304" pitchFamily="18" charset="0"/>
              </a:rPr>
              <a:t> </a:t>
            </a:r>
            <a:r>
              <a:rPr lang="en-GB" sz="1600" spc="-10" dirty="0">
                <a:effectLst/>
                <a:latin typeface="Book Antiqua" panose="02040602050305030304" pitchFamily="18" charset="0"/>
                <a:ea typeface="Times New Roman" panose="02020603050405020304" pitchFamily="18" charset="0"/>
              </a:rPr>
              <a:t>provide feedback on blood pressure and blood chemistry.</a:t>
            </a:r>
            <a:endParaRPr lang="en-GB" sz="1600" dirty="0">
              <a:effectLst/>
              <a:latin typeface="Book Antiqua" panose="02040602050305030304" pitchFamily="18" charset="0"/>
              <a:ea typeface="Times New Roman" panose="02020603050405020304" pitchFamily="18" charset="0"/>
            </a:endParaRPr>
          </a:p>
          <a:p>
            <a:pPr algn="l">
              <a:lnSpc>
                <a:spcPts val="1950"/>
              </a:lnSpc>
              <a:spcAft>
                <a:spcPts val="1500"/>
              </a:spcAft>
            </a:pPr>
            <a:r>
              <a:rPr lang="en-GB" sz="1600" spc="-10" dirty="0">
                <a:effectLst/>
                <a:latin typeface="Book Antiqua" panose="02040602050305030304" pitchFamily="18" charset="0"/>
                <a:ea typeface="Times New Roman" panose="02020603050405020304" pitchFamily="18" charset="0"/>
              </a:rPr>
              <a:t>In the </a:t>
            </a:r>
            <a:r>
              <a:rPr lang="en-GB" sz="1600" spc="-10" dirty="0">
                <a:solidFill>
                  <a:srgbClr val="FFFF00"/>
                </a:solidFill>
                <a:effectLst/>
                <a:latin typeface="Book Antiqua" panose="02040602050305030304" pitchFamily="18" charset="0"/>
                <a:ea typeface="Times New Roman" panose="02020603050405020304" pitchFamily="18" charset="0"/>
              </a:rPr>
              <a:t>sympathetic branch</a:t>
            </a:r>
            <a:r>
              <a:rPr lang="en-GB" sz="1600" spc="-10" dirty="0">
                <a:effectLst/>
                <a:latin typeface="Book Antiqua" panose="02040602050305030304" pitchFamily="18" charset="0"/>
                <a:ea typeface="Times New Roman" panose="02020603050405020304" pitchFamily="18" charset="0"/>
              </a:rPr>
              <a:t>, the visceral afferents return to the upper thoracic and lower cervical ganglia and via communicating branches of spinal nerves </a:t>
            </a:r>
            <a:r>
              <a:rPr lang="en-GB" sz="1600" spc="-10" dirty="0" err="1">
                <a:effectLst/>
                <a:latin typeface="Book Antiqua" panose="02040602050305030304" pitchFamily="18" charset="0"/>
                <a:ea typeface="Times New Roman" panose="02020603050405020304" pitchFamily="18" charset="0"/>
              </a:rPr>
              <a:t>reenter</a:t>
            </a:r>
            <a:r>
              <a:rPr lang="en-GB" sz="1600" spc="-10" dirty="0">
                <a:effectLst/>
                <a:latin typeface="Book Antiqua" panose="02040602050305030304" pitchFamily="18" charset="0"/>
                <a:ea typeface="Times New Roman" panose="02020603050405020304" pitchFamily="18" charset="0"/>
              </a:rPr>
              <a:t> the upper thoracic regions of the thoracic spinal cord, </a:t>
            </a:r>
            <a:r>
              <a:rPr lang="en-GB" sz="1600" b="0" spc="-10" dirty="0">
                <a:effectLst/>
                <a:latin typeface="Book Antiqua" panose="02040602050305030304" pitchFamily="18" charset="0"/>
                <a:ea typeface="Times New Roman" panose="02020603050405020304" pitchFamily="18" charset="0"/>
              </a:rPr>
              <a:t>Sympathetic afferents</a:t>
            </a:r>
            <a:r>
              <a:rPr lang="en-GB" sz="1600" spc="-10" dirty="0">
                <a:effectLst/>
                <a:latin typeface="Book Antiqua" panose="02040602050305030304" pitchFamily="18" charset="0"/>
                <a:ea typeface="Times New Roman" panose="02020603050405020304" pitchFamily="18" charset="0"/>
              </a:rPr>
              <a:t> relay pain sensation from the heart.</a:t>
            </a:r>
            <a:endParaRPr lang="en-GB" sz="1600" dirty="0">
              <a:effectLst/>
              <a:latin typeface="Book Antiqua" panose="02040602050305030304" pitchFamily="18" charset="0"/>
              <a:ea typeface="Times New Roman" panose="02020603050405020304" pitchFamily="18" charset="0"/>
            </a:endParaRPr>
          </a:p>
        </p:txBody>
      </p:sp>
    </p:spTree>
    <p:extLst>
      <p:ext uri="{BB962C8B-B14F-4D97-AF65-F5344CB8AC3E}">
        <p14:creationId xmlns:p14="http://schemas.microsoft.com/office/powerpoint/2010/main" val="32151273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idx="4294967295"/>
          </p:nvPr>
        </p:nvSpPr>
        <p:spPr>
          <a:xfrm>
            <a:off x="457200" y="274638"/>
            <a:ext cx="8229600" cy="654050"/>
          </a:xfrm>
        </p:spPr>
        <p:txBody>
          <a:bodyPr/>
          <a:lstStyle/>
          <a:p>
            <a:pPr eaLnBrk="1" hangingPunct="1"/>
            <a:r>
              <a:rPr lang="sr-Latn-CS" altLang="en-US" sz="3200" b="1" dirty="0">
                <a:solidFill>
                  <a:srgbClr val="FFFF00"/>
                </a:solidFill>
                <a:latin typeface="Book Antiqua" panose="02040602050305030304" pitchFamily="18" charset="0"/>
              </a:rPr>
              <a:t>GANGLION STELATUM</a:t>
            </a:r>
          </a:p>
        </p:txBody>
      </p:sp>
      <p:sp>
        <p:nvSpPr>
          <p:cNvPr id="73731" name="Content Placeholder 7"/>
          <p:cNvSpPr>
            <a:spLocks noGrp="1"/>
          </p:cNvSpPr>
          <p:nvPr>
            <p:ph sz="half" idx="4294967295"/>
          </p:nvPr>
        </p:nvSpPr>
        <p:spPr>
          <a:xfrm>
            <a:off x="428625" y="1285875"/>
            <a:ext cx="8001000" cy="707886"/>
          </a:xfrm>
        </p:spPr>
        <p:txBody>
          <a:bodyPr>
            <a:spAutoFit/>
          </a:bodyPr>
          <a:lstStyle/>
          <a:p>
            <a:pPr eaLnBrk="1" hangingPunct="1"/>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Ganglion</a:t>
            </a:r>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cervicale</a:t>
            </a:r>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inferius</a:t>
            </a:r>
            <a:r>
              <a:rPr lang="sr-Latn-CS" altLang="en-US" sz="2000" b="1" dirty="0">
                <a:latin typeface="Book Antiqua" panose="02040602050305030304" pitchFamily="18" charset="0"/>
              </a:rPr>
              <a:t> + </a:t>
            </a:r>
            <a:r>
              <a:rPr lang="sr-Latn-CS" altLang="en-US" sz="2000" b="1" dirty="0" err="1">
                <a:latin typeface="Book Antiqua" panose="02040602050305030304" pitchFamily="18" charset="0"/>
              </a:rPr>
              <a:t>ganglion</a:t>
            </a:r>
            <a:r>
              <a:rPr lang="sr-Latn-CS" altLang="en-US" sz="2000" b="1" dirty="0">
                <a:latin typeface="Book Antiqua" panose="02040602050305030304" pitchFamily="18" charset="0"/>
              </a:rPr>
              <a:t> </a:t>
            </a:r>
            <a:r>
              <a:rPr lang="sr-Latn-CS" altLang="en-US" sz="2000" b="1" dirty="0" err="1">
                <a:latin typeface="Book Antiqua" panose="02040602050305030304" pitchFamily="18" charset="0"/>
              </a:rPr>
              <a:t>thoracale</a:t>
            </a:r>
            <a:r>
              <a:rPr lang="sr-Latn-CS" altLang="en-US" sz="2000" b="1" dirty="0">
                <a:latin typeface="Book Antiqua" panose="02040602050305030304" pitchFamily="18" charset="0"/>
              </a:rPr>
              <a:t> I –</a:t>
            </a:r>
            <a:r>
              <a:rPr lang="sr-Latn-CS" altLang="en-US" sz="2000" b="1" dirty="0">
                <a:solidFill>
                  <a:srgbClr val="00B0F0"/>
                </a:solidFill>
                <a:latin typeface="Book Antiqua" panose="02040602050305030304" pitchFamily="18" charset="0"/>
              </a:rPr>
              <a:t> </a:t>
            </a:r>
            <a:r>
              <a:rPr lang="sr-Latn-CS" altLang="en-US" sz="2000" b="1" dirty="0" err="1">
                <a:solidFill>
                  <a:srgbClr val="00B0F0"/>
                </a:solidFill>
                <a:latin typeface="Book Antiqua" panose="02040602050305030304" pitchFamily="18" charset="0"/>
              </a:rPr>
              <a:t>ganglion</a:t>
            </a:r>
            <a:r>
              <a:rPr lang="sr-Latn-CS" altLang="en-US" sz="2000" b="1" dirty="0">
                <a:solidFill>
                  <a:srgbClr val="00B0F0"/>
                </a:solidFill>
                <a:latin typeface="Book Antiqua" panose="02040602050305030304" pitchFamily="18" charset="0"/>
              </a:rPr>
              <a:t> </a:t>
            </a:r>
            <a:r>
              <a:rPr lang="sr-Latn-CS" altLang="en-US" sz="2000" b="1" dirty="0" err="1">
                <a:solidFill>
                  <a:srgbClr val="00B0F0"/>
                </a:solidFill>
                <a:latin typeface="Book Antiqua" panose="02040602050305030304" pitchFamily="18" charset="0"/>
              </a:rPr>
              <a:t>cervicothoracicum</a:t>
            </a:r>
            <a:r>
              <a:rPr lang="sr-Latn-CS" altLang="en-US" sz="2000" b="1" dirty="0">
                <a:solidFill>
                  <a:srgbClr val="00B0F0"/>
                </a:solidFill>
                <a:latin typeface="Book Antiqua" panose="02040602050305030304" pitchFamily="18" charset="0"/>
              </a:rPr>
              <a:t> s. </a:t>
            </a:r>
            <a:r>
              <a:rPr lang="sr-Latn-CS" altLang="en-US" sz="2000" dirty="0">
                <a:latin typeface="Book Antiqua" panose="02040602050305030304" pitchFamily="18" charset="0"/>
              </a:rPr>
              <a:t> </a:t>
            </a:r>
            <a:r>
              <a:rPr lang="sr-Latn-CS" altLang="en-US" sz="2000" b="1" dirty="0" err="1">
                <a:solidFill>
                  <a:srgbClr val="00B0F0"/>
                </a:solidFill>
                <a:latin typeface="Book Antiqua" panose="02040602050305030304" pitchFamily="18" charset="0"/>
              </a:rPr>
              <a:t>ganglion</a:t>
            </a:r>
            <a:r>
              <a:rPr lang="sr-Latn-CS" altLang="en-US" sz="2000" b="1" dirty="0">
                <a:solidFill>
                  <a:srgbClr val="00B0F0"/>
                </a:solidFill>
                <a:latin typeface="Book Antiqua" panose="02040602050305030304" pitchFamily="18" charset="0"/>
              </a:rPr>
              <a:t> </a:t>
            </a:r>
            <a:r>
              <a:rPr lang="sr-Latn-CS" altLang="en-US" sz="2000" b="1" dirty="0" err="1">
                <a:solidFill>
                  <a:srgbClr val="00B0F0"/>
                </a:solidFill>
                <a:latin typeface="Book Antiqua" panose="02040602050305030304" pitchFamily="18" charset="0"/>
              </a:rPr>
              <a:t>stelatum</a:t>
            </a:r>
            <a:endParaRPr lang="sr-Latn-CS" altLang="en-US" sz="2000" b="1" dirty="0">
              <a:solidFill>
                <a:srgbClr val="00B0F0"/>
              </a:solidFill>
            </a:endParaRPr>
          </a:p>
        </p:txBody>
      </p:sp>
      <p:pic>
        <p:nvPicPr>
          <p:cNvPr id="73732"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68781"/>
          <a:stretch>
            <a:fillRect/>
          </a:stretch>
        </p:blipFill>
        <p:spPr bwMode="auto">
          <a:xfrm>
            <a:off x="714375" y="2143125"/>
            <a:ext cx="7321550"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TextBox 11"/>
          <p:cNvSpPr txBox="1">
            <a:spLocks noChangeArrowheads="1"/>
          </p:cNvSpPr>
          <p:nvPr/>
        </p:nvSpPr>
        <p:spPr bwMode="auto">
          <a:xfrm>
            <a:off x="0" y="5500688"/>
            <a:ext cx="913583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Book Antiqua" panose="02040602050305030304" pitchFamily="18" charset="0"/>
              </a:rPr>
              <a:t>- </a:t>
            </a:r>
            <a:r>
              <a:rPr lang="en-GB" altLang="en-US" dirty="0">
                <a:latin typeface="Book Antiqua" panose="02040602050305030304" pitchFamily="18" charset="0"/>
              </a:rPr>
              <a:t>Located anterior to transverse </a:t>
            </a:r>
            <a:r>
              <a:rPr lang="en-GB" altLang="en-US" dirty="0" err="1">
                <a:latin typeface="Book Antiqua" panose="02040602050305030304" pitchFamily="18" charset="0"/>
              </a:rPr>
              <a:t>processus</a:t>
            </a:r>
            <a:r>
              <a:rPr lang="en-GB" altLang="en-US" dirty="0">
                <a:latin typeface="Book Antiqua" panose="02040602050305030304" pitchFamily="18" charset="0"/>
              </a:rPr>
              <a:t> of 7</a:t>
            </a:r>
            <a:r>
              <a:rPr lang="en-GB" altLang="en-US" baseline="30000" dirty="0">
                <a:latin typeface="Book Antiqua" panose="02040602050305030304" pitchFamily="18" charset="0"/>
              </a:rPr>
              <a:t>th</a:t>
            </a:r>
            <a:r>
              <a:rPr lang="en-GB" altLang="en-US" dirty="0">
                <a:latin typeface="Book Antiqua" panose="02040602050305030304" pitchFamily="18" charset="0"/>
              </a:rPr>
              <a:t> cervical vertebra and the neck of 1</a:t>
            </a:r>
            <a:r>
              <a:rPr lang="en-GB" altLang="en-US" baseline="30000" dirty="0">
                <a:latin typeface="Book Antiqua" panose="02040602050305030304" pitchFamily="18" charset="0"/>
              </a:rPr>
              <a:t>st</a:t>
            </a:r>
            <a:r>
              <a:rPr lang="en-GB" altLang="en-US" dirty="0">
                <a:latin typeface="Book Antiqua" panose="02040602050305030304" pitchFamily="18" charset="0"/>
              </a:rPr>
              <a:t> rib, </a:t>
            </a:r>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superior to</a:t>
            </a:r>
            <a:r>
              <a:rPr lang="sr-Latn-CS" altLang="en-US" dirty="0">
                <a:latin typeface="Book Antiqua" panose="02040602050305030304" pitchFamily="18" charset="0"/>
              </a:rPr>
              <a:t> </a:t>
            </a:r>
            <a:r>
              <a:rPr lang="sr-Latn-CS" altLang="en-US" dirty="0" err="1">
                <a:latin typeface="Book Antiqua" panose="02040602050305030304" pitchFamily="18" charset="0"/>
              </a:rPr>
              <a:t>cupulae</a:t>
            </a:r>
            <a:r>
              <a:rPr lang="sr-Latn-CS" altLang="en-US" dirty="0">
                <a:latin typeface="Book Antiqua" panose="02040602050305030304" pitchFamily="18" charset="0"/>
              </a:rPr>
              <a:t> </a:t>
            </a:r>
            <a:r>
              <a:rPr lang="sr-Latn-CS" altLang="en-US" dirty="0" err="1">
                <a:latin typeface="Book Antiqua" panose="02040602050305030304" pitchFamily="18" charset="0"/>
              </a:rPr>
              <a:t>pleurae</a:t>
            </a:r>
            <a:br>
              <a:rPr lang="sr-Latn-CS" altLang="en-US" dirty="0">
                <a:latin typeface="Book Antiqua" panose="02040602050305030304" pitchFamily="18" charset="0"/>
              </a:rPr>
            </a:br>
            <a:r>
              <a:rPr lang="sr-Latn-CS" altLang="en-US" dirty="0">
                <a:latin typeface="Book Antiqua" panose="02040602050305030304" pitchFamily="18" charset="0"/>
              </a:rPr>
              <a:t>- </a:t>
            </a:r>
            <a:r>
              <a:rPr lang="en-GB" altLang="en-US" dirty="0">
                <a:latin typeface="Book Antiqua" panose="02040602050305030304" pitchFamily="18" charset="0"/>
              </a:rPr>
              <a:t>Proximal part is covered by </a:t>
            </a:r>
            <a:r>
              <a:rPr lang="sr-Latn-CS" altLang="en-US" dirty="0">
                <a:latin typeface="Book Antiqua" panose="02040602050305030304" pitchFamily="18" charset="0"/>
              </a:rPr>
              <a:t>lamina </a:t>
            </a:r>
            <a:r>
              <a:rPr lang="sr-Latn-CS" altLang="en-US" dirty="0" err="1">
                <a:latin typeface="Book Antiqua" panose="02040602050305030304" pitchFamily="18" charset="0"/>
              </a:rPr>
              <a:t>prevertebralis</a:t>
            </a:r>
            <a:r>
              <a:rPr lang="sr-Latn-CS" altLang="en-US" dirty="0">
                <a:latin typeface="Book Antiqua" panose="02040602050305030304" pitchFamily="18" charset="0"/>
              </a:rPr>
              <a:t> </a:t>
            </a:r>
            <a:r>
              <a:rPr lang="sr-Latn-CS" altLang="en-US" dirty="0" err="1">
                <a:latin typeface="Book Antiqua" panose="02040602050305030304" pitchFamily="18" charset="0"/>
              </a:rPr>
              <a:t>fasciae</a:t>
            </a:r>
            <a:r>
              <a:rPr lang="sr-Latn-CS" altLang="en-US" dirty="0">
                <a:latin typeface="Book Antiqua" panose="02040602050305030304" pitchFamily="18" charset="0"/>
              </a:rPr>
              <a:t> </a:t>
            </a:r>
            <a:r>
              <a:rPr lang="sr-Latn-CS" altLang="en-US" dirty="0" err="1">
                <a:latin typeface="Book Antiqua" panose="02040602050305030304" pitchFamily="18" charset="0"/>
              </a:rPr>
              <a:t>cervicalis</a:t>
            </a:r>
            <a:r>
              <a:rPr lang="sr-Latn-CS" altLang="en-US" dirty="0">
                <a:latin typeface="Book Antiqua" panose="02040602050305030304" pitchFamily="18" charset="0"/>
              </a:rPr>
              <a:t>, </a:t>
            </a:r>
            <a:endParaRPr lang="sr-Cyrl-CS" altLang="en-US" dirty="0">
              <a:latin typeface="Book Antiqua" panose="02040602050305030304" pitchFamily="18" charset="0"/>
            </a:endParaRPr>
          </a:p>
          <a:p>
            <a:pPr eaLnBrk="1" hangingPunct="1"/>
            <a:r>
              <a:rPr lang="sr-Cyrl-CS" altLang="en-US" dirty="0">
                <a:latin typeface="Book Antiqua" panose="02040602050305030304" pitchFamily="18" charset="0"/>
              </a:rPr>
              <a:t>  </a:t>
            </a:r>
            <a:r>
              <a:rPr lang="en-GB" altLang="en-US" dirty="0">
                <a:latin typeface="Book Antiqua" panose="02040602050305030304" pitchFamily="18" charset="0"/>
              </a:rPr>
              <a:t>and the distal by </a:t>
            </a:r>
            <a:r>
              <a:rPr lang="sr-Latn-CS" altLang="en-US" dirty="0" err="1">
                <a:latin typeface="Book Antiqua" panose="02040602050305030304" pitchFamily="18" charset="0"/>
              </a:rPr>
              <a:t>fascia</a:t>
            </a:r>
            <a:r>
              <a:rPr lang="sr-Latn-CS" altLang="en-US" dirty="0">
                <a:latin typeface="Book Antiqua" panose="02040602050305030304" pitchFamily="18" charset="0"/>
              </a:rPr>
              <a:t> </a:t>
            </a:r>
            <a:r>
              <a:rPr lang="sr-Latn-CS" altLang="en-US" dirty="0" err="1">
                <a:latin typeface="Book Antiqua" panose="02040602050305030304" pitchFamily="18" charset="0"/>
              </a:rPr>
              <a:t>endothoracica</a:t>
            </a:r>
            <a:r>
              <a:rPr lang="sr-Latn-CS" altLang="en-US" dirty="0">
                <a:latin typeface="Book Antiqua" panose="02040602050305030304" pitchFamily="18" charset="0"/>
              </a:rPr>
              <a:t>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idx="4294967295"/>
          </p:nvPr>
        </p:nvSpPr>
        <p:spPr>
          <a:xfrm>
            <a:off x="457200" y="274638"/>
            <a:ext cx="8229600" cy="654050"/>
          </a:xfrm>
        </p:spPr>
        <p:txBody>
          <a:bodyPr/>
          <a:lstStyle/>
          <a:p>
            <a:pPr eaLnBrk="1" hangingPunct="1"/>
            <a:r>
              <a:rPr lang="sr-Latn-CS" altLang="en-US" sz="3200" b="1" dirty="0">
                <a:solidFill>
                  <a:srgbClr val="FFFF00"/>
                </a:solidFill>
                <a:latin typeface="Book Antiqua" panose="02040602050305030304" pitchFamily="18" charset="0"/>
              </a:rPr>
              <a:t>GANGLION STELATUM</a:t>
            </a:r>
          </a:p>
        </p:txBody>
      </p:sp>
      <p:sp>
        <p:nvSpPr>
          <p:cNvPr id="74755" name="Content Placeholder 7"/>
          <p:cNvSpPr>
            <a:spLocks noGrp="1"/>
          </p:cNvSpPr>
          <p:nvPr>
            <p:ph sz="half" idx="4294967295"/>
          </p:nvPr>
        </p:nvSpPr>
        <p:spPr>
          <a:xfrm>
            <a:off x="0" y="1285875"/>
            <a:ext cx="9144000" cy="1009650"/>
          </a:xfrm>
        </p:spPr>
        <p:txBody>
          <a:bodyPr>
            <a:spAutoFit/>
          </a:bodyPr>
          <a:lstStyle/>
          <a:p>
            <a:pPr eaLnBrk="1" hangingPunct="1"/>
            <a:r>
              <a:rPr lang="en-GB" altLang="en-US" sz="2000" b="1" dirty="0">
                <a:latin typeface="Book Antiqua" panose="02040602050305030304" pitchFamily="18" charset="0"/>
              </a:rPr>
              <a:t>Connections</a:t>
            </a:r>
            <a:r>
              <a:rPr lang="sr-Latn-CS" altLang="en-US" sz="2000" b="1" dirty="0">
                <a:latin typeface="Book Antiqua" panose="02040602050305030304" pitchFamily="18" charset="0"/>
              </a:rPr>
              <a:t>:</a:t>
            </a:r>
            <a:br>
              <a:rPr lang="sr-Latn-CS" altLang="en-US" sz="2000" b="1" dirty="0">
                <a:latin typeface="Book Antiqua" panose="02040602050305030304" pitchFamily="18" charset="0"/>
              </a:rPr>
            </a:b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rr</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communicantes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albi</a:t>
            </a:r>
            <a:endParaRPr lang="sr-Latn-CS" altLang="en-US" sz="1600" b="1" dirty="0">
              <a:latin typeface="Book Antiqua" panose="02040602050305030304" pitchFamily="18" charset="0"/>
            </a:endParaRPr>
          </a:p>
          <a:p>
            <a:pPr eaLnBrk="1" hangingPunct="1"/>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ansa</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subclav</a:t>
            </a:r>
            <a:r>
              <a:rPr lang="sr-Latn-CS" altLang="en-US" sz="1700" b="1" dirty="0" err="1">
                <a:solidFill>
                  <a:srgbClr val="FFFF66"/>
                </a:solidFill>
                <a:latin typeface="Book Antiqua" panose="02040602050305030304" pitchFamily="18" charset="0"/>
              </a:rPr>
              <a:t>ia</a:t>
            </a:r>
            <a:endParaRPr lang="sr-Latn-CS" altLang="en-US" sz="2000" b="1" dirty="0">
              <a:solidFill>
                <a:srgbClr val="00B0F0"/>
              </a:solidFill>
              <a:latin typeface="Book Antiqua" panose="02040602050305030304" pitchFamily="18" charset="0"/>
            </a:endParaRPr>
          </a:p>
        </p:txBody>
      </p:sp>
      <p:pic>
        <p:nvPicPr>
          <p:cNvPr id="74756" name="Picture 2"/>
          <p:cNvPicPr>
            <a:picLocks noChangeAspect="1" noChangeArrowheads="1"/>
          </p:cNvPicPr>
          <p:nvPr/>
        </p:nvPicPr>
        <p:blipFill>
          <a:blip r:embed="rId2">
            <a:extLst>
              <a:ext uri="{28A0092B-C50C-407E-A947-70E740481C1C}">
                <a14:useLocalDpi xmlns:a14="http://schemas.microsoft.com/office/drawing/2010/main" val="0"/>
              </a:ext>
            </a:extLst>
          </a:blip>
          <a:srcRect l="20508" t="6787" r="31445" b="68781"/>
          <a:stretch>
            <a:fillRect/>
          </a:stretch>
        </p:blipFill>
        <p:spPr bwMode="auto">
          <a:xfrm>
            <a:off x="857250" y="3643313"/>
            <a:ext cx="7321550"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Content Placeholder 7"/>
          <p:cNvSpPr>
            <a:spLocks noGrp="1"/>
          </p:cNvSpPr>
          <p:nvPr>
            <p:ph sz="half" idx="4294967295"/>
          </p:nvPr>
        </p:nvSpPr>
        <p:spPr>
          <a:xfrm>
            <a:off x="4643438" y="1214438"/>
            <a:ext cx="4143375" cy="1987550"/>
          </a:xfrm>
        </p:spPr>
        <p:txBody>
          <a:bodyPr>
            <a:spAutoFit/>
          </a:bodyPr>
          <a:lstStyle/>
          <a:p>
            <a:pPr eaLnBrk="1" hangingPunct="1"/>
            <a:r>
              <a:rPr lang="en-GB" altLang="en-US" sz="2000" b="1" dirty="0">
                <a:latin typeface="Book Antiqua" panose="02040602050305030304" pitchFamily="18" charset="0"/>
              </a:rPr>
              <a:t>Branches</a:t>
            </a:r>
            <a:r>
              <a:rPr lang="sr-Latn-CS" altLang="en-US" sz="2000" b="1" dirty="0">
                <a:latin typeface="Book Antiqua" panose="02040602050305030304" pitchFamily="18" charset="0"/>
              </a:rPr>
              <a:t>:</a:t>
            </a:r>
            <a:br>
              <a:rPr lang="sr-Latn-CS" altLang="en-US" sz="2000" b="1" dirty="0">
                <a:latin typeface="Book Antiqua" panose="02040602050305030304" pitchFamily="18" charset="0"/>
              </a:rPr>
            </a:br>
            <a:r>
              <a:rPr lang="sr-Latn-CS" altLang="en-US" sz="1800" b="1" dirty="0">
                <a:solidFill>
                  <a:srgbClr val="FFFF66"/>
                </a:solidFill>
                <a:latin typeface="Book Antiqua" panose="02040602050305030304" pitchFamily="18" charset="0"/>
              </a:rPr>
              <a:t>- n. </a:t>
            </a:r>
            <a:r>
              <a:rPr lang="sr-Latn-CS" altLang="en-US" sz="1800" b="1" dirty="0" err="1">
                <a:solidFill>
                  <a:srgbClr val="FFFF66"/>
                </a:solidFill>
                <a:latin typeface="Book Antiqua" panose="02040602050305030304" pitchFamily="18" charset="0"/>
              </a:rPr>
              <a:t>cardiacus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cervicalis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inferior</a:t>
            </a:r>
            <a:endParaRPr lang="sr-Latn-CS" altLang="en-US" sz="1600" b="1" dirty="0">
              <a:latin typeface="Book Antiqua" panose="02040602050305030304" pitchFamily="18" charset="0"/>
            </a:endParaRPr>
          </a:p>
          <a:p>
            <a:pPr eaLnBrk="1" hangingPunct="1">
              <a:buFontTx/>
              <a:buNone/>
            </a:pPr>
            <a:r>
              <a:rPr lang="sr-Latn-CS" altLang="en-US" sz="1800" b="1" dirty="0">
                <a:solidFill>
                  <a:srgbClr val="FFFF66"/>
                </a:solidFill>
                <a:latin typeface="Book Antiqua" panose="02040602050305030304" pitchFamily="18" charset="0"/>
              </a:rPr>
              <a:t>	- </a:t>
            </a:r>
            <a:r>
              <a:rPr lang="sr-Latn-CS" altLang="en-US" sz="1800" b="1" dirty="0" err="1">
                <a:solidFill>
                  <a:srgbClr val="FFFF66"/>
                </a:solidFill>
                <a:latin typeface="Book Antiqua" panose="02040602050305030304" pitchFamily="18" charset="0"/>
              </a:rPr>
              <a:t>plexus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subclavius</a:t>
            </a:r>
            <a:br>
              <a:rPr lang="sr-Latn-CS" altLang="en-US" sz="1600" b="1" dirty="0">
                <a:latin typeface="Book Antiqua" panose="02040602050305030304" pitchFamily="18" charset="0"/>
              </a:rPr>
            </a:br>
            <a:r>
              <a:rPr lang="sr-Latn-CS" altLang="en-US" sz="1800" b="1" dirty="0">
                <a:solidFill>
                  <a:srgbClr val="FFFF66"/>
                </a:solidFill>
                <a:latin typeface="Book Antiqua" panose="02040602050305030304" pitchFamily="18" charset="0"/>
              </a:rPr>
              <a:t>- n. </a:t>
            </a:r>
            <a:r>
              <a:rPr lang="sr-Latn-CS" altLang="en-US" sz="1800" b="1" dirty="0" err="1">
                <a:solidFill>
                  <a:srgbClr val="FFFF66"/>
                </a:solidFill>
                <a:latin typeface="Book Antiqua" panose="02040602050305030304" pitchFamily="18" charset="0"/>
              </a:rPr>
              <a:t>vertebralis</a:t>
            </a:r>
            <a:endParaRPr lang="sr-Latn-CS" altLang="en-US" sz="1600" b="1" dirty="0">
              <a:latin typeface="Book Antiqua" panose="02040602050305030304" pitchFamily="18" charset="0"/>
            </a:endParaRPr>
          </a:p>
          <a:p>
            <a:pPr eaLnBrk="1" hangingPunct="1">
              <a:buFontTx/>
              <a:buNone/>
            </a:pPr>
            <a:r>
              <a:rPr lang="sr-Latn-CS" altLang="en-US" sz="1600" b="1" dirty="0">
                <a:latin typeface="Book Antiqua" panose="02040602050305030304" pitchFamily="18" charset="0"/>
              </a:rPr>
              <a:t>	</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plexus</a:t>
            </a:r>
            <a:r>
              <a:rPr lang="sr-Latn-CS" altLang="en-US" sz="1800" b="1" dirty="0">
                <a:solidFill>
                  <a:srgbClr val="FFFF66"/>
                </a:solidFill>
                <a:latin typeface="Book Antiqua" panose="02040602050305030304" pitchFamily="18" charset="0"/>
              </a:rPr>
              <a:t> </a:t>
            </a:r>
            <a:r>
              <a:rPr lang="sr-Latn-CS" altLang="en-US" sz="1800" b="1" dirty="0" err="1">
                <a:solidFill>
                  <a:srgbClr val="FFFF66"/>
                </a:solidFill>
                <a:latin typeface="Book Antiqua" panose="02040602050305030304" pitchFamily="18" charset="0"/>
              </a:rPr>
              <a:t>vertebralis</a:t>
            </a:r>
            <a:endParaRPr lang="sr-Latn-CS" altLang="en-US" sz="1600" b="1" dirty="0">
              <a:latin typeface="Book Antiqua" panose="02040602050305030304" pitchFamily="18" charset="0"/>
            </a:endParaRPr>
          </a:p>
          <a:p>
            <a:pPr eaLnBrk="1" hangingPunct="1">
              <a:buFontTx/>
              <a:buNone/>
            </a:pPr>
            <a:endParaRPr lang="sr-Latn-CS" altLang="en-US" sz="2000" b="1" dirty="0">
              <a:solidFill>
                <a:srgbClr val="00B0F0"/>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idx="4294967295"/>
          </p:nvPr>
        </p:nvSpPr>
        <p:spPr>
          <a:xfrm>
            <a:off x="539552" y="188640"/>
            <a:ext cx="8229600" cy="654050"/>
          </a:xfrm>
        </p:spPr>
        <p:txBody>
          <a:bodyPr/>
          <a:lstStyle/>
          <a:p>
            <a:pPr eaLnBrk="1" hangingPunct="1"/>
            <a:r>
              <a:rPr lang="sr-Latn-CS" altLang="en-US" sz="3200" dirty="0">
                <a:solidFill>
                  <a:srgbClr val="FFFF00"/>
                </a:solidFill>
                <a:latin typeface="Book Antiqua" panose="02040602050305030304" pitchFamily="18" charset="0"/>
              </a:rPr>
              <a:t>GANGLION STELATUM</a:t>
            </a:r>
          </a:p>
        </p:txBody>
      </p:sp>
      <p:sp>
        <p:nvSpPr>
          <p:cNvPr id="75779" name="Content Placeholder 7"/>
          <p:cNvSpPr>
            <a:spLocks noGrp="1"/>
          </p:cNvSpPr>
          <p:nvPr>
            <p:ph sz="half" idx="4294967295"/>
          </p:nvPr>
        </p:nvSpPr>
        <p:spPr>
          <a:xfrm>
            <a:off x="0" y="1071563"/>
            <a:ext cx="9144000" cy="5810822"/>
          </a:xfrm>
        </p:spPr>
        <p:txBody>
          <a:bodyPr>
            <a:spAutoFit/>
          </a:bodyPr>
          <a:lstStyle/>
          <a:p>
            <a:pPr eaLnBrk="1" hangingPunct="1"/>
            <a:r>
              <a:rPr lang="en-GB" altLang="en-US" sz="2000" b="1" dirty="0">
                <a:latin typeface="Book Antiqua" panose="02040602050305030304" pitchFamily="18" charset="0"/>
              </a:rPr>
              <a:t>Branches</a:t>
            </a:r>
            <a:r>
              <a:rPr lang="sr-Latn-CS" altLang="en-US" sz="2000" b="1" dirty="0">
                <a:latin typeface="Book Antiqua" panose="02040602050305030304" pitchFamily="18" charset="0"/>
              </a:rPr>
              <a:t>:</a:t>
            </a:r>
            <a:br>
              <a:rPr lang="sr-Latn-CS" altLang="en-US" sz="2000" b="1" dirty="0">
                <a:latin typeface="Book Antiqua" panose="02040602050305030304" pitchFamily="18" charset="0"/>
              </a:rPr>
            </a:br>
            <a:r>
              <a:rPr lang="sr-Latn-CS" altLang="en-US" sz="1800" b="1" dirty="0">
                <a:solidFill>
                  <a:srgbClr val="FFFF00"/>
                </a:solidFill>
                <a:latin typeface="Book Antiqua" panose="02040602050305030304" pitchFamily="18" charset="0"/>
              </a:rPr>
              <a:t>- n. cardiacus cervicalis inferior</a:t>
            </a:r>
            <a:br>
              <a:rPr lang="sr-Latn-CS" altLang="en-US" sz="1800" b="1" dirty="0">
                <a:solidFill>
                  <a:srgbClr val="C00000"/>
                </a:solidFill>
                <a:latin typeface="Book Antiqua" panose="02040602050305030304" pitchFamily="18" charset="0"/>
              </a:rPr>
            </a:br>
            <a:r>
              <a:rPr lang="sr-Latn-CS" altLang="en-US" sz="1800" b="1" dirty="0">
                <a:solidFill>
                  <a:srgbClr val="C00000"/>
                </a:solidFill>
                <a:latin typeface="Book Antiqua" panose="02040602050305030304" pitchFamily="18" charset="0"/>
              </a:rPr>
              <a:t>                                     </a:t>
            </a:r>
            <a:r>
              <a:rPr lang="sr-Latn-CS" altLang="en-US" sz="1700" b="1" dirty="0">
                <a:latin typeface="Book Antiqua" panose="02040602050305030304" pitchFamily="18" charset="0"/>
              </a:rPr>
              <a:t>–</a:t>
            </a:r>
            <a:r>
              <a:rPr lang="sr-Latn-CS" altLang="en-US" sz="1700" b="1" dirty="0">
                <a:solidFill>
                  <a:srgbClr val="FFFF66"/>
                </a:solidFill>
                <a:latin typeface="Book Antiqua" panose="02040602050305030304" pitchFamily="18" charset="0"/>
              </a:rPr>
              <a:t> </a:t>
            </a:r>
            <a:r>
              <a:rPr lang="en-GB" altLang="en-US" sz="1600" b="1" dirty="0">
                <a:latin typeface="Book Antiqua" panose="02040602050305030304" pitchFamily="18" charset="0"/>
              </a:rPr>
              <a:t>the largest branch</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 </a:t>
            </a:r>
            <a:r>
              <a:rPr lang="en-GB" altLang="en-US" sz="1600" b="1" dirty="0">
                <a:latin typeface="Book Antiqua" panose="02040602050305030304" pitchFamily="18" charset="0"/>
              </a:rPr>
              <a:t>part of deep part of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cardiacus</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 </a:t>
            </a:r>
            <a:r>
              <a:rPr lang="en-GB" altLang="en-US" sz="1600" b="1" dirty="0">
                <a:latin typeface="Book Antiqua" panose="02040602050305030304" pitchFamily="18" charset="0"/>
              </a:rPr>
              <a:t>anastomoses with </a:t>
            </a:r>
            <a:r>
              <a:rPr lang="sr-Latn-CS" altLang="en-US" sz="1600" b="1" dirty="0" err="1">
                <a:latin typeface="Book Antiqua" panose="02040602050305030304" pitchFamily="18" charset="0"/>
              </a:rPr>
              <a:t>n.c.c</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medius</a:t>
            </a:r>
            <a:r>
              <a:rPr lang="sr-Latn-CS" altLang="en-US" sz="1600" b="1" dirty="0">
                <a:latin typeface="Book Antiqua" panose="02040602050305030304" pitchFamily="18" charset="0"/>
              </a:rPr>
              <a:t> </a:t>
            </a:r>
            <a:r>
              <a:rPr lang="en-GB" altLang="en-US" sz="1600" b="1" dirty="0">
                <a:latin typeface="Book Antiqua" panose="02040602050305030304" pitchFamily="18" charset="0"/>
              </a:rPr>
              <a:t>and</a:t>
            </a:r>
            <a:r>
              <a:rPr lang="sr-Latn-CS" altLang="en-US" sz="1600" b="1" dirty="0">
                <a:latin typeface="Book Antiqua" panose="02040602050305030304" pitchFamily="18" charset="0"/>
              </a:rPr>
              <a:t> nn.c.th.inferiores</a:t>
            </a:r>
          </a:p>
          <a:p>
            <a:pPr eaLnBrk="1" hangingPunct="1">
              <a:buFont typeface="Wingdings 2" panose="05020102010507070707" pitchFamily="18" charset="2"/>
              <a:buNone/>
            </a:pPr>
            <a:r>
              <a:rPr lang="sr-Latn-CS" altLang="en-US" sz="1800" b="1" dirty="0">
                <a:solidFill>
                  <a:srgbClr val="C00000"/>
                </a:solidFill>
                <a:latin typeface="Book Antiqua" panose="02040602050305030304" pitchFamily="18" charset="0"/>
              </a:rPr>
              <a:t>    </a:t>
            </a:r>
            <a:r>
              <a:rPr lang="sr-Latn-CS" altLang="en-US" sz="1800" b="1" dirty="0">
                <a:solidFill>
                  <a:srgbClr val="FFFF00"/>
                </a:solidFill>
                <a:latin typeface="Book Antiqua" panose="02040602050305030304" pitchFamily="18" charset="0"/>
              </a:rPr>
              <a:t>- plexus </a:t>
            </a:r>
            <a:r>
              <a:rPr lang="sr-Latn-CS" altLang="en-US" sz="1800" b="1" dirty="0" err="1">
                <a:solidFill>
                  <a:srgbClr val="FFFF00"/>
                </a:solidFill>
                <a:latin typeface="Book Antiqua" panose="02040602050305030304" pitchFamily="18" charset="0"/>
              </a:rPr>
              <a:t>subclavius</a:t>
            </a:r>
            <a:r>
              <a:rPr lang="sr-Latn-CS" altLang="en-US" sz="1800" b="1" dirty="0">
                <a:solidFill>
                  <a:srgbClr val="FFFF00"/>
                </a:solidFill>
                <a:latin typeface="Book Antiqua" panose="02040602050305030304" pitchFamily="18" charset="0"/>
              </a:rPr>
              <a:t>     </a:t>
            </a:r>
            <a:r>
              <a:rPr lang="sr-Latn-CS" altLang="en-US" sz="1600" b="1" dirty="0">
                <a:latin typeface="Book Antiqua" panose="02040602050305030304" pitchFamily="18" charset="0"/>
              </a:rPr>
              <a:t>–	</a:t>
            </a:r>
            <a:r>
              <a:rPr lang="en-GB" altLang="en-US" sz="1600" b="1" dirty="0">
                <a:latin typeface="Book Antiqua" panose="02040602050305030304" pitchFamily="18" charset="0"/>
              </a:rPr>
              <a:t>vascular branches of</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ganglion</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stelatu</a:t>
            </a:r>
            <a:r>
              <a:rPr lang="en-GB" altLang="en-US" sz="1600" b="1" dirty="0">
                <a:latin typeface="Book Antiqua" panose="02040602050305030304" pitchFamily="18" charset="0"/>
              </a:rPr>
              <a:t>m</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 </a:t>
            </a:r>
            <a:r>
              <a:rPr lang="en-GB" altLang="en-US" sz="1600" b="1" dirty="0">
                <a:latin typeface="Book Antiqua" panose="02040602050305030304" pitchFamily="18" charset="0"/>
              </a:rPr>
              <a:t>represent </a:t>
            </a:r>
            <a:r>
              <a:rPr lang="sr-Latn-CS" altLang="en-US" sz="1600" b="1" dirty="0" err="1">
                <a:latin typeface="Book Antiqua" panose="02040602050305030304" pitchFamily="18" charset="0"/>
              </a:rPr>
              <a:t>rr</a:t>
            </a:r>
            <a:r>
              <a:rPr lang="sr-Latn-CS" altLang="en-US" sz="1600" b="1" dirty="0">
                <a:latin typeface="Book Antiqua" panose="02040602050305030304" pitchFamily="18" charset="0"/>
              </a:rPr>
              <a:t>. communicantes grisei – </a:t>
            </a:r>
            <a:r>
              <a:rPr lang="en-GB" altLang="en-US" sz="1600" b="1" dirty="0">
                <a:latin typeface="Book Antiqua" panose="02040602050305030304" pitchFamily="18" charset="0"/>
              </a:rPr>
              <a:t>gets back into spinal nerve</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t>
            </a:r>
            <a:r>
              <a:rPr lang="en-GB" altLang="en-US" sz="1600" b="1" dirty="0">
                <a:latin typeface="Book Antiqua" panose="02040602050305030304" pitchFamily="18" charset="0"/>
              </a:rPr>
              <a:t>and accompany branches of</a:t>
            </a:r>
            <a:r>
              <a:rPr lang="sr-Latn-CS" altLang="en-US" sz="1600" b="1" dirty="0">
                <a:latin typeface="Book Antiqua" panose="02040602050305030304" pitchFamily="18" charset="0"/>
              </a:rPr>
              <a:t> a. </a:t>
            </a:r>
            <a:r>
              <a:rPr lang="sr-Latn-CS" altLang="en-US" sz="1600" b="1" dirty="0" err="1">
                <a:latin typeface="Book Antiqua" panose="02040602050305030304" pitchFamily="18" charset="0"/>
              </a:rPr>
              <a:t>subclavi</a:t>
            </a:r>
            <a:r>
              <a:rPr lang="en-GB" altLang="en-US" sz="1600" b="1" dirty="0">
                <a:latin typeface="Book Antiqua" panose="02040602050305030304" pitchFamily="18" charset="0"/>
              </a:rPr>
              <a:t>a</a:t>
            </a:r>
            <a:endParaRPr lang="sr-Latn-CS" altLang="en-US" sz="1600" b="1" dirty="0">
              <a:latin typeface="Book Antiqua" panose="02040602050305030304" pitchFamily="18" charset="0"/>
            </a:endParaRPr>
          </a:p>
          <a:p>
            <a:pPr eaLnBrk="1" hangingPunct="1">
              <a:buFontTx/>
              <a:buNone/>
            </a:pPr>
            <a:br>
              <a:rPr lang="sr-Latn-CS" altLang="en-US" sz="1600" b="1" dirty="0">
                <a:latin typeface="Book Antiqua" panose="02040602050305030304" pitchFamily="18" charset="0"/>
              </a:rPr>
            </a:br>
            <a:r>
              <a:rPr lang="sr-Latn-CS" altLang="en-US" sz="1800" b="1" dirty="0">
                <a:solidFill>
                  <a:srgbClr val="FFFF00"/>
                </a:solidFill>
                <a:latin typeface="Book Antiqua" panose="02040602050305030304" pitchFamily="18" charset="0"/>
              </a:rPr>
              <a:t>- n. vertebralis    </a:t>
            </a:r>
            <a:r>
              <a:rPr lang="sr-Latn-CS" altLang="en-US" sz="1600" b="1" dirty="0">
                <a:latin typeface="Book Antiqua" panose="02040602050305030304" pitchFamily="18" charset="0"/>
              </a:rPr>
              <a:t>– </a:t>
            </a:r>
            <a:r>
              <a:rPr lang="en-GB" altLang="en-US" sz="1600" b="1" dirty="0">
                <a:latin typeface="Book Antiqua" panose="02040602050305030304" pitchFamily="18" charset="0"/>
              </a:rPr>
              <a:t>several postsynaptic branches that directly accompany</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 </a:t>
            </a:r>
            <a:r>
              <a:rPr lang="sr-Latn-CS" altLang="en-US" sz="1600" b="1" dirty="0" err="1">
                <a:latin typeface="Book Antiqua" panose="02040602050305030304" pitchFamily="18" charset="0"/>
              </a:rPr>
              <a:t>vertebralis</a:t>
            </a:r>
            <a:r>
              <a:rPr lang="sr-Latn-CS" altLang="en-US" sz="1600" b="1" dirty="0">
                <a:latin typeface="Book Antiqua" panose="02040602050305030304" pitchFamily="18" charset="0"/>
              </a:rPr>
              <a:t> </a:t>
            </a:r>
            <a:r>
              <a:rPr lang="en-GB" altLang="en-US" sz="1600" b="1" dirty="0">
                <a:latin typeface="Book Antiqua" panose="02040602050305030304" pitchFamily="18" charset="0"/>
              </a:rPr>
              <a:t> (branch of a. </a:t>
            </a:r>
            <a:r>
              <a:rPr lang="en-GB" altLang="en-US" sz="1600" b="1" dirty="0" err="1">
                <a:latin typeface="Book Antiqua" panose="02040602050305030304" pitchFamily="18" charset="0"/>
              </a:rPr>
              <a:t>subclavia</a:t>
            </a:r>
            <a:r>
              <a:rPr lang="en-GB" altLang="en-US" sz="1600" b="1" dirty="0">
                <a:latin typeface="Book Antiqua" panose="02040602050305030304" pitchFamily="18" charset="0"/>
              </a:rPr>
              <a:t>) and travel to the foramina of </a:t>
            </a:r>
            <a:br>
              <a:rPr lang="en-GB" altLang="en-US" sz="1600" b="1" dirty="0">
                <a:latin typeface="Book Antiqua" panose="02040602050305030304" pitchFamily="18" charset="0"/>
              </a:rPr>
            </a:br>
            <a:r>
              <a:rPr lang="en-GB" altLang="en-US" sz="1600" b="1" dirty="0">
                <a:latin typeface="Book Antiqua" panose="02040602050305030304" pitchFamily="18" charset="0"/>
              </a:rPr>
              <a:t>                                     </a:t>
            </a:r>
            <a:r>
              <a:rPr lang="en-GB" altLang="en-US" sz="1600" b="1" dirty="0" err="1">
                <a:latin typeface="Book Antiqua" panose="02040602050305030304" pitchFamily="18" charset="0"/>
              </a:rPr>
              <a:t>processus</a:t>
            </a:r>
            <a:r>
              <a:rPr lang="en-GB" altLang="en-US" sz="1600" b="1" dirty="0">
                <a:latin typeface="Book Antiqua" panose="02040602050305030304" pitchFamily="18" charset="0"/>
              </a:rPr>
              <a:t> transversus of cervical vertebrae</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t>
            </a:r>
            <a:r>
              <a:rPr lang="en-GB" altLang="en-US" sz="1600" b="1" dirty="0">
                <a:latin typeface="Book Antiqua" panose="02040602050305030304" pitchFamily="18" charset="0"/>
              </a:rPr>
              <a:t>  </a:t>
            </a:r>
            <a:r>
              <a:rPr lang="sr-Latn-CS" altLang="en-US" sz="1600" b="1" dirty="0">
                <a:latin typeface="Book Antiqua" panose="02040602050305030304" pitchFamily="18" charset="0"/>
              </a:rPr>
              <a:t> - </a:t>
            </a:r>
            <a:r>
              <a:rPr lang="en-GB" altLang="en-US" sz="1600" b="1" dirty="0">
                <a:latin typeface="Book Antiqua" panose="02040602050305030304" pitchFamily="18" charset="0"/>
              </a:rPr>
              <a:t>divides and </a:t>
            </a:r>
            <a:r>
              <a:rPr lang="sr-Latn-CS" altLang="en-US" sz="1600" b="1" dirty="0">
                <a:latin typeface="Book Antiqua" panose="02040602050305030304" pitchFamily="18" charset="0"/>
              </a:rPr>
              <a:t>: </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1) </a:t>
            </a:r>
            <a:r>
              <a:rPr lang="en-GB" altLang="en-US" sz="1600" b="1" dirty="0">
                <a:latin typeface="Book Antiqua" panose="02040602050305030304" pitchFamily="18" charset="0"/>
              </a:rPr>
              <a:t>partly anastomoses with C6, C7 and C8 spinal nerve and </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t>
            </a:r>
            <a:r>
              <a:rPr lang="en-GB" altLang="en-US" sz="1600" b="1" dirty="0">
                <a:latin typeface="Book Antiqua" panose="02040602050305030304" pitchFamily="18" charset="0"/>
              </a:rPr>
              <a:t>supply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brachialis</a:t>
            </a:r>
            <a:r>
              <a:rPr lang="en-GB" altLang="en-US" sz="1600" b="1" dirty="0">
                <a:latin typeface="Book Antiqua" panose="02040602050305030304" pitchFamily="18" charset="0"/>
              </a:rPr>
              <a:t> with sympathetic fibres</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2) </a:t>
            </a:r>
            <a:r>
              <a:rPr lang="en-GB" altLang="en-US" sz="1600" b="1" dirty="0">
                <a:latin typeface="Book Antiqua" panose="02040602050305030304" pitchFamily="18" charset="0"/>
              </a:rPr>
              <a:t>partly continues accompanying </a:t>
            </a:r>
            <a:r>
              <a:rPr lang="sr-Latn-CS" altLang="en-US" sz="1600" b="1" dirty="0">
                <a:latin typeface="Book Antiqua" panose="02040602050305030304" pitchFamily="18" charset="0"/>
              </a:rPr>
              <a:t> a. </a:t>
            </a:r>
            <a:r>
              <a:rPr lang="sr-Latn-CS" altLang="en-US" sz="1600" b="1" dirty="0" err="1">
                <a:latin typeface="Book Antiqua" panose="02040602050305030304" pitchFamily="18" charset="0"/>
              </a:rPr>
              <a:t>vertebralis</a:t>
            </a:r>
            <a:r>
              <a:rPr lang="sr-Latn-CS" altLang="en-US" sz="1600" b="1" dirty="0">
                <a:latin typeface="Book Antiqua" panose="02040602050305030304" pitchFamily="18" charset="0"/>
              </a:rPr>
              <a:t> </a:t>
            </a:r>
            <a:r>
              <a:rPr lang="en-GB" altLang="en-US" sz="1600" b="1" dirty="0">
                <a:latin typeface="Book Antiqua" panose="02040602050305030304" pitchFamily="18" charset="0"/>
              </a:rPr>
              <a:t>and form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vertebralis</a:t>
            </a:r>
          </a:p>
          <a:p>
            <a:pPr eaLnBrk="1" hangingPunct="1">
              <a:buFontTx/>
              <a:buNone/>
            </a:pPr>
            <a:endParaRPr lang="sr-Latn-CS" altLang="en-US" sz="1600" b="1" dirty="0">
              <a:latin typeface="Book Antiqua" panose="02040602050305030304" pitchFamily="18" charset="0"/>
            </a:endParaRPr>
          </a:p>
          <a:p>
            <a:pPr eaLnBrk="1" hangingPunct="1">
              <a:buFontTx/>
              <a:buNone/>
            </a:pPr>
            <a:r>
              <a:rPr lang="sr-Latn-CS" altLang="en-US" sz="1600" b="1" dirty="0">
                <a:latin typeface="Book Antiqua" panose="02040602050305030304" pitchFamily="18" charset="0"/>
              </a:rPr>
              <a:t>	</a:t>
            </a:r>
            <a:r>
              <a:rPr lang="sr-Latn-CS" altLang="en-US" sz="1800" b="1" dirty="0">
                <a:solidFill>
                  <a:srgbClr val="FFFF00"/>
                </a:solidFill>
                <a:latin typeface="Book Antiqua" panose="02040602050305030304" pitchFamily="18" charset="0"/>
              </a:rPr>
              <a:t>- plexus vertebralis  </a:t>
            </a:r>
            <a:r>
              <a:rPr lang="sr-Latn-CS" altLang="en-US" sz="1600" b="1" dirty="0">
                <a:latin typeface="Book Antiqua" panose="02040602050305030304" pitchFamily="18" charset="0"/>
              </a:rPr>
              <a:t>–</a:t>
            </a:r>
            <a:r>
              <a:rPr lang="sr-Latn-CS" altLang="en-US" sz="1800" b="1" dirty="0">
                <a:solidFill>
                  <a:srgbClr val="FFFF66"/>
                </a:solidFill>
                <a:latin typeface="Book Antiqua" panose="02040602050305030304" pitchFamily="18" charset="0"/>
              </a:rPr>
              <a:t> </a:t>
            </a:r>
            <a:r>
              <a:rPr lang="en-GB" altLang="en-US" sz="1600" b="1" dirty="0">
                <a:latin typeface="Book Antiqua" panose="02040602050305030304" pitchFamily="18" charset="0"/>
              </a:rPr>
              <a:t>formed by</a:t>
            </a:r>
            <a:r>
              <a:rPr lang="sr-Latn-CS" altLang="en-US" sz="1600" b="1" dirty="0">
                <a:latin typeface="Book Antiqua" panose="02040602050305030304" pitchFamily="18" charset="0"/>
              </a:rPr>
              <a:t>: </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1) </a:t>
            </a:r>
            <a:r>
              <a:rPr lang="en-GB" altLang="en-US" sz="1600" b="1" dirty="0">
                <a:latin typeface="Book Antiqua" panose="02040602050305030304" pitchFamily="18" charset="0"/>
              </a:rPr>
              <a:t>branches of</a:t>
            </a:r>
            <a:r>
              <a:rPr lang="sr-Latn-CS" altLang="en-US" sz="1600" b="1" dirty="0">
                <a:latin typeface="Book Antiqua" panose="02040602050305030304" pitchFamily="18" charset="0"/>
              </a:rPr>
              <a:t> n. </a:t>
            </a:r>
            <a:r>
              <a:rPr lang="sr-Latn-CS" altLang="en-US" sz="1600" b="1" dirty="0" err="1">
                <a:latin typeface="Book Antiqua" panose="02040602050305030304" pitchFamily="18" charset="0"/>
              </a:rPr>
              <a:t>vertebralis</a:t>
            </a:r>
            <a:r>
              <a:rPr lang="sr-Latn-CS" altLang="en-US" sz="1600" b="1" dirty="0">
                <a:latin typeface="Book Antiqua" panose="02040602050305030304" pitchFamily="18" charset="0"/>
              </a:rPr>
              <a:t>; </a:t>
            </a:r>
            <a:br>
              <a:rPr lang="sr-Latn-CS" altLang="en-US" sz="1600" b="1" dirty="0">
                <a:latin typeface="Book Antiqua" panose="02040602050305030304" pitchFamily="18" charset="0"/>
              </a:rPr>
            </a:br>
            <a:r>
              <a:rPr lang="sr-Latn-CS" altLang="en-US" sz="1600" b="1" dirty="0">
                <a:latin typeface="Book Antiqua" panose="02040602050305030304" pitchFamily="18" charset="0"/>
              </a:rPr>
              <a:t>    </a:t>
            </a:r>
            <a:r>
              <a:rPr lang="en-GB" altLang="en-US" sz="1600" b="1" dirty="0">
                <a:latin typeface="Book Antiqua" panose="02040602050305030304" pitchFamily="18" charset="0"/>
              </a:rPr>
              <a:t>		        2)</a:t>
            </a:r>
            <a:r>
              <a:rPr lang="sr-Latn-CS" altLang="en-US" sz="1600" b="1" dirty="0">
                <a:latin typeface="Book Antiqua" panose="02040602050305030304" pitchFamily="18" charset="0"/>
              </a:rPr>
              <a:t> </a:t>
            </a:r>
            <a:r>
              <a:rPr lang="en-GB" altLang="en-US" sz="1600" b="1" dirty="0">
                <a:latin typeface="Book Antiqua" panose="02040602050305030304" pitchFamily="18" charset="0"/>
              </a:rPr>
              <a:t>branches of</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plexus</a:t>
            </a:r>
            <a:r>
              <a:rPr lang="sr-Latn-CS" altLang="en-US" sz="1600" b="1" dirty="0">
                <a:latin typeface="Book Antiqua" panose="02040602050305030304" pitchFamily="18" charset="0"/>
              </a:rPr>
              <a:t> </a:t>
            </a:r>
            <a:r>
              <a:rPr lang="sr-Latn-CS" altLang="en-US" sz="1600" b="1" dirty="0" err="1">
                <a:latin typeface="Book Antiqua" panose="02040602050305030304" pitchFamily="18" charset="0"/>
              </a:rPr>
              <a:t>subclavius</a:t>
            </a:r>
            <a:endParaRPr lang="sr-Latn-CS" altLang="en-US" sz="1600" b="1" dirty="0">
              <a:latin typeface="Book Antiqua" panose="02040602050305030304" pitchFamily="18" charset="0"/>
            </a:endParaRPr>
          </a:p>
          <a:p>
            <a:pPr eaLnBrk="1" hangingPunct="1">
              <a:buFontTx/>
              <a:buNone/>
            </a:pPr>
            <a:endParaRPr lang="sr-Latn-CS" altLang="en-US" sz="2000" b="1" dirty="0">
              <a:solidFill>
                <a:srgbClr val="00B0F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457200" y="86383"/>
            <a:ext cx="8229600" cy="633412"/>
          </a:xfrm>
        </p:spPr>
        <p:txBody>
          <a:bodyPr/>
          <a:lstStyle/>
          <a:p>
            <a:pPr eaLnBrk="1" hangingPunct="1"/>
            <a:r>
              <a:rPr lang="sr-Latn-CS" altLang="en-US" sz="4000" b="1" dirty="0">
                <a:solidFill>
                  <a:srgbClr val="FF6600"/>
                </a:solidFill>
                <a:effectLst>
                  <a:outerShdw blurRad="38100" dist="38100" dir="2700000" algn="tl">
                    <a:srgbClr val="000000"/>
                  </a:outerShdw>
                </a:effectLst>
                <a:latin typeface="Book Antiqua" panose="02040602050305030304" pitchFamily="18" charset="0"/>
              </a:rPr>
              <a:t>PERICARDIUM</a:t>
            </a:r>
            <a:endParaRPr lang="en-US" sz="4000" b="1" dirty="0">
              <a:solidFill>
                <a:srgbClr val="FF6600"/>
              </a:solidFill>
              <a:effectLst>
                <a:outerShdw blurRad="38100" dist="38100" dir="2700000" algn="tl">
                  <a:srgbClr val="000000"/>
                </a:outerShdw>
              </a:effectLst>
              <a:latin typeface="Book Antiqua" panose="02040602050305030304" pitchFamily="18" charset="0"/>
            </a:endParaRPr>
          </a:p>
        </p:txBody>
      </p:sp>
      <p:sp>
        <p:nvSpPr>
          <p:cNvPr id="117763" name="Rectangle 4"/>
          <p:cNvSpPr>
            <a:spLocks noGrp="1" noChangeArrowheads="1"/>
          </p:cNvSpPr>
          <p:nvPr>
            <p:ph type="body" sz="half" idx="4294967295"/>
          </p:nvPr>
        </p:nvSpPr>
        <p:spPr>
          <a:xfrm>
            <a:off x="0" y="2056717"/>
            <a:ext cx="4495800" cy="4548092"/>
          </a:xfrm>
        </p:spPr>
        <p:txBody>
          <a:bodyPr/>
          <a:lstStyle/>
          <a:p>
            <a:pPr eaLnBrk="1" hangingPunct="1">
              <a:buFontTx/>
              <a:buNone/>
            </a:pPr>
            <a:r>
              <a:rPr lang="en-GB" altLang="en-US" sz="2200" b="1" dirty="0">
                <a:solidFill>
                  <a:srgbClr val="FF9900"/>
                </a:solidFill>
                <a:effectLst>
                  <a:outerShdw blurRad="38100" dist="38100" dir="2700000" algn="tl">
                    <a:srgbClr val="000000"/>
                  </a:outerShdw>
                </a:effectLst>
                <a:latin typeface="Book Antiqua" panose="02040602050305030304" pitchFamily="18" charset="0"/>
              </a:rPr>
              <a:t>1)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Pericardium</a:t>
            </a: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serosum</a:t>
            </a:r>
          </a:p>
          <a:p>
            <a:pPr eaLnBrk="1" hangingPunct="1">
              <a:buFontTx/>
              <a:buNone/>
            </a:pPr>
            <a:r>
              <a:rPr lang="sr-Latn-CS" altLang="en-US" sz="2200" b="1" dirty="0">
                <a:solidFill>
                  <a:srgbClr val="CC0066"/>
                </a:solidFill>
                <a:effectLst>
                  <a:outerShdw blurRad="38100" dist="38100" dir="2700000" algn="tl">
                    <a:srgbClr val="000000"/>
                  </a:outerShdw>
                </a:effectLst>
                <a:latin typeface="Book Antiqua" panose="02040602050305030304" pitchFamily="18" charset="0"/>
              </a:rPr>
              <a:t>     </a:t>
            </a:r>
          </a:p>
          <a:p>
            <a:pPr eaLnBrk="1" hangingPunct="1">
              <a:buFontTx/>
              <a:buNone/>
            </a:pPr>
            <a:r>
              <a:rPr lang="sr-Latn-CS" altLang="en-US" sz="2200" b="1" dirty="0">
                <a:solidFill>
                  <a:srgbClr val="FFCC66"/>
                </a:solidFill>
                <a:effectLst>
                  <a:outerShdw blurRad="38100" dist="38100" dir="2700000" algn="tl">
                    <a:srgbClr val="000000"/>
                  </a:outerShdw>
                </a:effectLst>
                <a:latin typeface="Book Antiqua" panose="02040602050305030304" pitchFamily="18" charset="0"/>
              </a:rPr>
              <a:t> - Lamina visceralis (epicardium)</a:t>
            </a:r>
          </a:p>
          <a:p>
            <a:pPr eaLnBrk="1" hangingPunct="1">
              <a:buFontTx/>
              <a:buNone/>
            </a:pPr>
            <a:endParaRPr lang="sr-Latn-CS" altLang="en-US" sz="2200" b="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200" b="1" i="1" dirty="0">
                <a:solidFill>
                  <a:srgbClr val="FFCC66"/>
                </a:solidFill>
                <a:effectLst>
                  <a:outerShdw blurRad="38100" dist="38100" dir="2700000" algn="tl">
                    <a:srgbClr val="000000"/>
                  </a:outerShdw>
                </a:effectLst>
                <a:latin typeface="Book Antiqua" panose="02040602050305030304" pitchFamily="18" charset="0"/>
              </a:rPr>
              <a:t> * Sinus transvesus pericardii</a:t>
            </a:r>
          </a:p>
          <a:p>
            <a:pPr eaLnBrk="1" hangingPunct="1">
              <a:buFontTx/>
              <a:buNone/>
            </a:pPr>
            <a:r>
              <a:rPr lang="sr-Latn-CS" altLang="en-US" sz="2200" b="1" i="1" dirty="0">
                <a:solidFill>
                  <a:srgbClr val="FFCC66"/>
                </a:solidFill>
                <a:effectLst>
                  <a:outerShdw blurRad="38100" dist="38100" dir="2700000" algn="tl">
                    <a:srgbClr val="000000"/>
                  </a:outerShdw>
                </a:effectLst>
                <a:latin typeface="Book Antiqua" panose="02040602050305030304" pitchFamily="18" charset="0"/>
              </a:rPr>
              <a:t> * Sinus obliquus pericardii</a:t>
            </a:r>
          </a:p>
          <a:p>
            <a:pPr eaLnBrk="1" hangingPunct="1">
              <a:buFontTx/>
              <a:buNone/>
            </a:pPr>
            <a:endParaRPr lang="sr-Latn-CS" altLang="en-US" sz="2200" b="1" i="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200" b="1" dirty="0">
                <a:solidFill>
                  <a:srgbClr val="FFCC66"/>
                </a:solidFill>
                <a:effectLst>
                  <a:outerShdw blurRad="38100" dist="38100" dir="2700000" algn="tl">
                    <a:srgbClr val="000000"/>
                  </a:outerShdw>
                </a:effectLst>
                <a:latin typeface="Book Antiqua" panose="02040602050305030304" pitchFamily="18" charset="0"/>
              </a:rPr>
              <a:t>- Lamina parietalis</a:t>
            </a:r>
          </a:p>
          <a:p>
            <a:pPr eaLnBrk="1" hangingPunct="1">
              <a:buFontTx/>
              <a:buNone/>
            </a:pPr>
            <a:endParaRPr lang="sr-Latn-CS" altLang="en-US" sz="2200" b="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200" b="1" dirty="0">
                <a:solidFill>
                  <a:srgbClr val="FFCC66"/>
                </a:solidFill>
                <a:effectLst>
                  <a:outerShdw blurRad="38100" dist="38100" dir="2700000" algn="tl">
                    <a:srgbClr val="000000"/>
                  </a:outerShdw>
                </a:effectLst>
                <a:latin typeface="Book Antiqua" panose="02040602050305030304" pitchFamily="18" charset="0"/>
              </a:rPr>
              <a:t>       Cavitas pericardiaca</a:t>
            </a:r>
            <a:endParaRPr lang="en-US" sz="2200" b="1" dirty="0">
              <a:solidFill>
                <a:srgbClr val="FFCC66"/>
              </a:solidFill>
              <a:effectLst>
                <a:outerShdw blurRad="38100" dist="38100" dir="2700000" algn="tl">
                  <a:srgbClr val="000000"/>
                </a:outerShdw>
              </a:effectLst>
              <a:latin typeface="Book Antiqua" panose="02040602050305030304" pitchFamily="18" charset="0"/>
            </a:endParaRPr>
          </a:p>
        </p:txBody>
      </p:sp>
      <p:sp>
        <p:nvSpPr>
          <p:cNvPr id="117764" name="Rectangle 5"/>
          <p:cNvSpPr>
            <a:spLocks noGrp="1" noChangeArrowheads="1"/>
          </p:cNvSpPr>
          <p:nvPr>
            <p:ph type="body" sz="half" idx="4294967295"/>
          </p:nvPr>
        </p:nvSpPr>
        <p:spPr>
          <a:xfrm>
            <a:off x="5076056" y="1989634"/>
            <a:ext cx="3744416" cy="1439366"/>
          </a:xfrm>
        </p:spPr>
        <p:txBody>
          <a:bodyPr/>
          <a:lstStyle/>
          <a:p>
            <a:pPr eaLnBrk="1" hangingPunct="1">
              <a:buFontTx/>
              <a:buNone/>
            </a:pPr>
            <a:r>
              <a:rPr lang="en-GB" altLang="en-US" sz="2200" b="1" dirty="0">
                <a:solidFill>
                  <a:srgbClr val="FF9900"/>
                </a:solidFill>
                <a:effectLst>
                  <a:outerShdw blurRad="38100" dist="38100" dir="2700000" algn="tl">
                    <a:srgbClr val="000000"/>
                  </a:outerShdw>
                </a:effectLst>
                <a:latin typeface="Book Antiqua" panose="02040602050305030304" pitchFamily="18" charset="0"/>
              </a:rPr>
              <a:t>2)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Pericardium</a:t>
            </a: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fibrosum</a:t>
            </a:r>
          </a:p>
          <a:p>
            <a:pPr eaLnBrk="1" hangingPunct="1">
              <a:buFontTx/>
              <a:buNone/>
            </a:pP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a:t>
            </a:r>
            <a:r>
              <a:rPr lang="sr-Latn-CS" altLang="en-US" sz="2200" b="1" dirty="0">
                <a:solidFill>
                  <a:srgbClr val="FFCC66"/>
                </a:solidFill>
                <a:effectLst>
                  <a:outerShdw blurRad="38100" dist="38100" dir="2700000" algn="tl">
                    <a:srgbClr val="000000"/>
                  </a:outerShdw>
                </a:effectLst>
                <a:latin typeface="Book Antiqua" panose="02040602050305030304" pitchFamily="18" charset="0"/>
              </a:rPr>
              <a:t>- ligg. sternopericardiaca</a:t>
            </a:r>
          </a:p>
          <a:p>
            <a:pPr eaLnBrk="1" hangingPunct="1">
              <a:buFontTx/>
              <a:buNone/>
            </a:pPr>
            <a:r>
              <a:rPr lang="sr-Latn-CS" altLang="en-US" sz="2200" b="1" dirty="0">
                <a:solidFill>
                  <a:srgbClr val="FFCC66"/>
                </a:solidFill>
                <a:effectLst>
                  <a:outerShdw blurRad="38100" dist="38100" dir="2700000" algn="tl">
                    <a:srgbClr val="000000"/>
                  </a:outerShdw>
                </a:effectLst>
                <a:latin typeface="Book Antiqua" panose="02040602050305030304" pitchFamily="18" charset="0"/>
              </a:rPr>
              <a:t>    - ligg. phrenopericardiaca</a:t>
            </a:r>
          </a:p>
          <a:p>
            <a:pPr eaLnBrk="1" hangingPunct="1">
              <a:buFontTx/>
              <a:buNone/>
            </a:pPr>
            <a:r>
              <a:rPr lang="sr-Latn-CS" altLang="en-US" sz="2800" b="1" dirty="0">
                <a:solidFill>
                  <a:srgbClr val="FFCC66"/>
                </a:solidFill>
                <a:effectLst>
                  <a:outerShdw blurRad="38100" dist="38100" dir="2700000" algn="tl">
                    <a:srgbClr val="000000"/>
                  </a:outerShdw>
                </a:effectLst>
              </a:rPr>
              <a:t> </a:t>
            </a:r>
            <a:r>
              <a:rPr lang="sr-Latn-CS" altLang="en-US" b="1" dirty="0">
                <a:solidFill>
                  <a:srgbClr val="FFCC66"/>
                </a:solidFill>
                <a:effectLst>
                  <a:outerShdw blurRad="38100" dist="38100" dir="2700000" algn="tl">
                    <a:srgbClr val="000000"/>
                  </a:outerShdw>
                </a:effectLst>
              </a:rPr>
              <a:t> </a:t>
            </a:r>
            <a:endParaRPr lang="en-US" b="1" dirty="0">
              <a:solidFill>
                <a:srgbClr val="FFCC66"/>
              </a:solidFill>
              <a:effectLst>
                <a:outerShdw blurRad="38100" dist="38100" dir="2700000" algn="tl">
                  <a:srgbClr val="000000"/>
                </a:outerShdw>
              </a:effectLst>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5312"/>
          <a:stretch>
            <a:fillRect/>
          </a:stretch>
        </p:blipFill>
        <p:spPr bwMode="auto">
          <a:xfrm>
            <a:off x="5292080" y="3284984"/>
            <a:ext cx="3025621" cy="354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0B0E06D-3217-FF8A-A37E-9F1FFD93A530}"/>
              </a:ext>
            </a:extLst>
          </p:cNvPr>
          <p:cNvSpPr txBox="1"/>
          <p:nvPr/>
        </p:nvSpPr>
        <p:spPr>
          <a:xfrm>
            <a:off x="47951" y="941315"/>
            <a:ext cx="9048098" cy="923330"/>
          </a:xfrm>
          <a:prstGeom prst="rect">
            <a:avLst/>
          </a:prstGeom>
          <a:noFill/>
        </p:spPr>
        <p:txBody>
          <a:bodyPr wrap="square">
            <a:spAutoFit/>
          </a:bodyPr>
          <a:lstStyle/>
          <a:p>
            <a:r>
              <a:rPr lang="en-GB" b="1" i="0" dirty="0">
                <a:effectLst/>
                <a:latin typeface="Book Antiqua" panose="02040602050305030304" pitchFamily="18" charset="0"/>
              </a:rPr>
              <a:t>Fibro-serous</a:t>
            </a:r>
            <a:r>
              <a:rPr lang="en-GB" b="0" i="0" dirty="0">
                <a:effectLst/>
                <a:latin typeface="Book Antiqua" panose="02040602050305030304" pitchFamily="18" charset="0"/>
              </a:rPr>
              <a:t>, fluid-filled sack that surrounds the muscular body of the heart and the roots of the great vessels (the aorta, pulmonary artery, pulmonary veins, and the superior and inferior vena </a:t>
            </a:r>
            <a:r>
              <a:rPr lang="en-GB" b="0" i="0" dirty="0" err="1">
                <a:effectLst/>
                <a:latin typeface="Book Antiqua" panose="02040602050305030304" pitchFamily="18" charset="0"/>
              </a:rPr>
              <a:t>cavae</a:t>
            </a:r>
            <a:r>
              <a:rPr lang="en-GB" b="0" i="0" dirty="0">
                <a:effectLst/>
                <a:latin typeface="Book Antiqua" panose="02040602050305030304" pitchFamily="18" charset="0"/>
              </a:rPr>
              <a:t>). Consist of two layers:</a:t>
            </a:r>
            <a:endParaRPr lang="en-GB" dirty="0">
              <a:latin typeface="Book Antiqua" panose="02040602050305030304" pitchFamily="18" charset="0"/>
            </a:endParaRPr>
          </a:p>
        </p:txBody>
      </p:sp>
    </p:spTree>
    <p:extLst>
      <p:ext uri="{BB962C8B-B14F-4D97-AF65-F5344CB8AC3E}">
        <p14:creationId xmlns:p14="http://schemas.microsoft.com/office/powerpoint/2010/main" val="294843626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571500" y="0"/>
            <a:ext cx="6592788" cy="654050"/>
          </a:xfrm>
        </p:spPr>
        <p:txBody>
          <a:bodyPr/>
          <a:lstStyle/>
          <a:p>
            <a:r>
              <a:rPr lang="en-GB" altLang="en-US" sz="2800" b="1" dirty="0">
                <a:solidFill>
                  <a:schemeClr val="tx1"/>
                </a:solidFill>
                <a:latin typeface="Book Antiqua" pitchFamily="18" charset="0"/>
                <a:ea typeface="Book Antiqua" pitchFamily="18" charset="0"/>
                <a:cs typeface="Book Antiqua" pitchFamily="18" charset="0"/>
              </a:rPr>
              <a:t>HEART</a:t>
            </a:r>
            <a:r>
              <a:rPr lang="sr-Cyrl-CS" altLang="en-US" sz="2800" b="1" dirty="0">
                <a:solidFill>
                  <a:schemeClr val="tx1"/>
                </a:solidFill>
                <a:latin typeface="Book Antiqua" pitchFamily="18" charset="0"/>
                <a:ea typeface="Book Antiqua" pitchFamily="18" charset="0"/>
                <a:cs typeface="Book Antiqua" pitchFamily="18" charset="0"/>
              </a:rPr>
              <a:t> (</a:t>
            </a:r>
            <a:r>
              <a:rPr lang="sr-Latn-CS" altLang="en-US" sz="2800" b="1" dirty="0">
                <a:solidFill>
                  <a:schemeClr val="tx1"/>
                </a:solidFill>
                <a:latin typeface="Book Antiqua" pitchFamily="18" charset="0"/>
                <a:ea typeface="Book Antiqua" pitchFamily="18" charset="0"/>
                <a:cs typeface="Book Antiqua" pitchFamily="18" charset="0"/>
              </a:rPr>
              <a:t>COR</a:t>
            </a:r>
            <a:r>
              <a:rPr lang="sr-Cyrl-CS" altLang="en-US" sz="2800" b="1" dirty="0">
                <a:solidFill>
                  <a:schemeClr val="tx1"/>
                </a:solidFill>
                <a:latin typeface="Book Antiqua" pitchFamily="18" charset="0"/>
                <a:ea typeface="Book Antiqua" pitchFamily="18" charset="0"/>
                <a:cs typeface="Book Antiqua" pitchFamily="18" charset="0"/>
              </a:rPr>
              <a:t>)</a:t>
            </a:r>
            <a:endParaRPr lang="sr-Latn-CS" altLang="en-US" sz="2800" b="1" dirty="0">
              <a:solidFill>
                <a:schemeClr val="tx1"/>
              </a:solidFill>
              <a:latin typeface="Book Antiqua" pitchFamily="18" charset="0"/>
              <a:ea typeface="Book Antiqua" pitchFamily="18" charset="0"/>
              <a:cs typeface="Book Antiqua" pitchFamily="18" charset="0"/>
            </a:endParaRPr>
          </a:p>
        </p:txBody>
      </p:sp>
      <p:sp>
        <p:nvSpPr>
          <p:cNvPr id="6147" name="Content Placeholder 2"/>
          <p:cNvSpPr>
            <a:spLocks noGrp="1"/>
          </p:cNvSpPr>
          <p:nvPr>
            <p:ph idx="4294967295"/>
          </p:nvPr>
        </p:nvSpPr>
        <p:spPr>
          <a:xfrm>
            <a:off x="0" y="476672"/>
            <a:ext cx="9144000" cy="6336704"/>
          </a:xfrm>
        </p:spPr>
        <p:txBody>
          <a:bodyPr/>
          <a:lstStyle/>
          <a:p>
            <a:pPr>
              <a:lnSpc>
                <a:spcPct val="90000"/>
              </a:lnSpc>
            </a:pPr>
            <a:r>
              <a:rPr lang="en-GB" altLang="en-US" sz="1800" dirty="0">
                <a:latin typeface="Book Antiqua" pitchFamily="18" charset="0"/>
                <a:ea typeface="Book Antiqua" pitchFamily="18" charset="0"/>
                <a:cs typeface="Book Antiqua" pitchFamily="18" charset="0"/>
              </a:rPr>
              <a:t>Location</a:t>
            </a:r>
            <a:r>
              <a:rPr lang="sr-Latn-CS" altLang="en-US" sz="1800" dirty="0">
                <a:latin typeface="Book Antiqua" pitchFamily="18" charset="0"/>
                <a:ea typeface="Book Antiqua" pitchFamily="18" charset="0"/>
                <a:cs typeface="Book Antiqua" pitchFamily="18" charset="0"/>
              </a:rPr>
              <a:t>: </a:t>
            </a: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in </a:t>
            </a:r>
            <a:r>
              <a:rPr lang="sr-Latn-CS" altLang="en-US" sz="1800" dirty="0">
                <a:latin typeface="Book Antiqua" pitchFamily="18" charset="0"/>
                <a:ea typeface="Book Antiqua" pitchFamily="18" charset="0"/>
                <a:cs typeface="Book Antiqua" pitchFamily="18" charset="0"/>
              </a:rPr>
              <a:t>mediastinum medium</a:t>
            </a:r>
          </a:p>
          <a:p>
            <a:pPr>
              <a:lnSpc>
                <a:spcPct val="90000"/>
              </a:lnSpc>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in pericardial sac - pericardium</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behind the lower part of sternum</a:t>
            </a:r>
            <a:endParaRPr lang="sr-Latn-CS" altLang="en-US" sz="1800" dirty="0">
              <a:latin typeface="Book Antiqua" pitchFamily="18" charset="0"/>
              <a:ea typeface="Book Antiqua" pitchFamily="18" charset="0"/>
              <a:cs typeface="Book Antiqua" pitchFamily="18" charset="0"/>
            </a:endParaRPr>
          </a:p>
          <a:p>
            <a:pPr>
              <a:lnSpc>
                <a:spcPct val="90000"/>
              </a:lnSpc>
              <a:buFontTx/>
              <a:buNone/>
            </a:pPr>
            <a:r>
              <a:rPr lang="sr-Latn-CS" altLang="en-US" sz="1800" dirty="0">
                <a:latin typeface="Book Antiqua" pitchFamily="18" charset="0"/>
                <a:ea typeface="Book Antiqua" pitchFamily="18" charset="0"/>
                <a:cs typeface="Book Antiqua" pitchFamily="18" charset="0"/>
              </a:rPr>
              <a:t>		- 1/3 </a:t>
            </a:r>
            <a:r>
              <a:rPr lang="en-GB" altLang="en-US" sz="1800" dirty="0">
                <a:latin typeface="Book Antiqua" pitchFamily="18" charset="0"/>
                <a:ea typeface="Book Antiqua" pitchFamily="18" charset="0"/>
                <a:cs typeface="Book Antiqua" pitchFamily="18" charset="0"/>
              </a:rPr>
              <a:t>is on the right side of sternum</a:t>
            </a:r>
            <a:br>
              <a:rPr lang="sr-Cyrl-C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between right and left lung</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in front of aorta, </a:t>
            </a:r>
            <a:r>
              <a:rPr lang="en-US" altLang="en-US" sz="1800" dirty="0" err="1">
                <a:latin typeface="Book Antiqua" pitchFamily="18" charset="0"/>
                <a:ea typeface="Book Antiqua" pitchFamily="18" charset="0"/>
                <a:cs typeface="Book Antiqua" pitchFamily="18" charset="0"/>
              </a:rPr>
              <a:t>oesophageus</a:t>
            </a:r>
            <a:r>
              <a:rPr lang="en-US" altLang="en-US" sz="1800" dirty="0">
                <a:latin typeface="Book Antiqua" pitchFamily="18" charset="0"/>
                <a:ea typeface="Book Antiqua" pitchFamily="18" charset="0"/>
                <a:cs typeface="Book Antiqua" pitchFamily="18" charset="0"/>
              </a:rPr>
              <a:t> and</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vertebral column</a:t>
            </a:r>
            <a:endParaRPr lang="sr-Latn-CS" altLang="en-US" sz="1800" dirty="0">
              <a:latin typeface="Book Antiqua" pitchFamily="18" charset="0"/>
              <a:ea typeface="Book Antiqua" pitchFamily="18" charset="0"/>
              <a:cs typeface="Book Antiqua" pitchFamily="18" charset="0"/>
            </a:endParaRPr>
          </a:p>
          <a:p>
            <a:pPr>
              <a:lnSpc>
                <a:spcPct val="90000"/>
              </a:lnSpc>
            </a:pPr>
            <a:r>
              <a:rPr lang="en-GB" altLang="en-US" sz="1800" dirty="0">
                <a:latin typeface="Book Antiqua" pitchFamily="18" charset="0"/>
                <a:ea typeface="Book Antiqua" pitchFamily="18" charset="0"/>
                <a:cs typeface="Book Antiqua" pitchFamily="18" charset="0"/>
              </a:rPr>
              <a:t>The shape</a:t>
            </a:r>
            <a:r>
              <a:rPr lang="sr-Latn-C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three-sided pyramid or cone</a:t>
            </a:r>
            <a:br>
              <a:rPr lang="sr-Cyrl-C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basis is oriented backward, upwards and </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to the right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apex is oriented forward, downwards and </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to the left</a:t>
            </a:r>
            <a:endParaRPr lang="sr-Latn-CS" altLang="en-US" sz="1800" dirty="0">
              <a:latin typeface="Book Antiqua" pitchFamily="18" charset="0"/>
              <a:ea typeface="Book Antiqua" pitchFamily="18" charset="0"/>
              <a:cs typeface="Book Antiqua" pitchFamily="18" charset="0"/>
            </a:endParaRPr>
          </a:p>
          <a:p>
            <a:pPr>
              <a:lnSpc>
                <a:spcPct val="90000"/>
              </a:lnSpc>
            </a:pPr>
            <a:r>
              <a:rPr lang="en-GB" altLang="en-US" sz="1800" dirty="0">
                <a:latin typeface="Book Antiqua" pitchFamily="18" charset="0"/>
                <a:ea typeface="Book Antiqua" pitchFamily="18" charset="0"/>
                <a:cs typeface="Book Antiqua" pitchFamily="18" charset="0"/>
              </a:rPr>
              <a:t>Dimensions</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transversal diameter </a:t>
            </a:r>
            <a:r>
              <a:rPr lang="sr-Latn-CS"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8-10</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cm</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vertical</a:t>
            </a:r>
            <a:r>
              <a:rPr lang="sr-Latn-CS" altLang="en-US" sz="1800" dirty="0">
                <a:latin typeface="Book Antiqua" pitchFamily="18" charset="0"/>
                <a:ea typeface="Book Antiqua" pitchFamily="18" charset="0"/>
                <a:cs typeface="Book Antiqua" pitchFamily="18" charset="0"/>
              </a:rPr>
              <a:t> (</a:t>
            </a:r>
            <a:r>
              <a:rPr lang="sr-Cyrl-CS" altLang="en-US" sz="1800" dirty="0">
                <a:latin typeface="Book Antiqua" pitchFamily="18" charset="0"/>
                <a:ea typeface="Book Antiqua" pitchFamily="18" charset="0"/>
                <a:cs typeface="Book Antiqua" pitchFamily="18" charset="0"/>
              </a:rPr>
              <a:t>а</a:t>
            </a:r>
            <a:r>
              <a:rPr lang="en-GB" altLang="en-US" sz="1800" dirty="0" err="1">
                <a:latin typeface="Book Antiqua" pitchFamily="18" charset="0"/>
                <a:ea typeface="Book Antiqua" pitchFamily="18" charset="0"/>
                <a:cs typeface="Book Antiqua" pitchFamily="18" charset="0"/>
              </a:rPr>
              <a:t>nterior</a:t>
            </a:r>
            <a:r>
              <a:rPr lang="en-GB" altLang="en-US" sz="1800" dirty="0">
                <a:latin typeface="Book Antiqua" pitchFamily="18" charset="0"/>
                <a:ea typeface="Book Antiqua" pitchFamily="18" charset="0"/>
                <a:cs typeface="Book Antiqua" pitchFamily="18" charset="0"/>
              </a:rPr>
              <a:t>-posterior diameter</a:t>
            </a:r>
            <a:r>
              <a:rPr lang="sr-Latn-CS" altLang="en-US" sz="1800" dirty="0">
                <a:latin typeface="Book Antiqua" pitchFamily="18" charset="0"/>
                <a:ea typeface="Book Antiqua" pitchFamily="18" charset="0"/>
                <a:cs typeface="Book Antiqua" pitchFamily="18" charset="0"/>
              </a:rPr>
              <a:t>) – 6 - 7 </a:t>
            </a:r>
            <a:r>
              <a:rPr lang="en-GB" altLang="en-US" sz="1800" dirty="0">
                <a:latin typeface="Book Antiqua" pitchFamily="18" charset="0"/>
                <a:ea typeface="Book Antiqua" pitchFamily="18" charset="0"/>
                <a:cs typeface="Book Antiqua" pitchFamily="18" charset="0"/>
              </a:rPr>
              <a:t>cm</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axis:</a:t>
            </a:r>
            <a:r>
              <a:rPr lang="sr-Latn-CS" altLang="en-US" sz="1800" dirty="0">
                <a:latin typeface="Book Antiqua" pitchFamily="18" charset="0"/>
                <a:ea typeface="Book Antiqua" pitchFamily="18" charset="0"/>
                <a:cs typeface="Book Antiqua" pitchFamily="18" charset="0"/>
              </a:rPr>
              <a:t> 12 – 15 </a:t>
            </a:r>
            <a:r>
              <a:rPr lang="en-GB" altLang="en-US" sz="1800" dirty="0">
                <a:latin typeface="Book Antiqua" pitchFamily="18" charset="0"/>
                <a:ea typeface="Book Antiqua" pitchFamily="18" charset="0"/>
                <a:cs typeface="Book Antiqua" pitchFamily="18" charset="0"/>
              </a:rPr>
              <a:t>cm</a:t>
            </a:r>
            <a:endParaRPr lang="sr-Latn-CS" altLang="en-US" sz="1800" dirty="0">
              <a:latin typeface="Book Antiqua" pitchFamily="18" charset="0"/>
              <a:ea typeface="Book Antiqua" pitchFamily="18" charset="0"/>
              <a:cs typeface="Book Antiqua" pitchFamily="18" charset="0"/>
            </a:endParaRPr>
          </a:p>
          <a:p>
            <a:pPr>
              <a:lnSpc>
                <a:spcPct val="90000"/>
              </a:lnSpc>
            </a:pPr>
            <a:r>
              <a:rPr lang="en-GB" altLang="en-US" sz="1800" dirty="0">
                <a:latin typeface="Book Antiqua" pitchFamily="18" charset="0"/>
                <a:ea typeface="Book Antiqua" pitchFamily="18" charset="0"/>
                <a:cs typeface="Book Antiqua" pitchFamily="18" charset="0"/>
              </a:rPr>
              <a:t>Mass</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male</a:t>
            </a:r>
            <a:r>
              <a:rPr lang="sr-Latn-CS" altLang="en-US" sz="1800" dirty="0">
                <a:latin typeface="Book Antiqua" pitchFamily="18" charset="0"/>
                <a:ea typeface="Book Antiqua" pitchFamily="18" charset="0"/>
                <a:cs typeface="Book Antiqua" pitchFamily="18" charset="0"/>
              </a:rPr>
              <a:t> - 280 - 340 </a:t>
            </a:r>
            <a:r>
              <a:rPr lang="en-GB" altLang="en-US" sz="1800" dirty="0">
                <a:latin typeface="Book Antiqua" pitchFamily="18" charset="0"/>
                <a:ea typeface="Book Antiqua" pitchFamily="18" charset="0"/>
                <a:cs typeface="Book Antiqua" pitchFamily="18" charset="0"/>
              </a:rPr>
              <a:t>g</a:t>
            </a:r>
            <a:r>
              <a:rPr lang="sr-Latn-CS" altLang="en-US" sz="1800" dirty="0">
                <a:latin typeface="Book Antiqua" pitchFamily="18" charset="0"/>
                <a:ea typeface="Book Antiqua" pitchFamily="18" charset="0"/>
                <a:cs typeface="Book Antiqua" pitchFamily="18" charset="0"/>
              </a:rPr>
              <a:t> (~ 300 </a:t>
            </a:r>
            <a:r>
              <a:rPr lang="en-GB" altLang="en-US" sz="1800" dirty="0">
                <a:latin typeface="Book Antiqua" pitchFamily="18" charset="0"/>
                <a:ea typeface="Book Antiqua" pitchFamily="18" charset="0"/>
                <a:cs typeface="Book Antiqua" pitchFamily="18" charset="0"/>
              </a:rPr>
              <a:t>g</a:t>
            </a:r>
            <a:r>
              <a:rPr lang="sr-Latn-CS" altLang="en-US" sz="1800" dirty="0">
                <a:latin typeface="Book Antiqua" pitchFamily="18" charset="0"/>
                <a:ea typeface="Book Antiqua" pitchFamily="18" charset="0"/>
                <a:cs typeface="Book Antiqua" pitchFamily="18" charset="0"/>
              </a:rPr>
              <a:t>)</a:t>
            </a:r>
          </a:p>
          <a:p>
            <a:pPr>
              <a:lnSpc>
                <a:spcPct val="90000"/>
              </a:lnSpc>
              <a:buFontTx/>
              <a:buNone/>
            </a:pP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female</a:t>
            </a:r>
            <a:r>
              <a:rPr lang="sr-Latn-CS" altLang="en-US" sz="1800" dirty="0">
                <a:latin typeface="Book Antiqua" pitchFamily="18" charset="0"/>
                <a:ea typeface="Book Antiqua" pitchFamily="18" charset="0"/>
                <a:cs typeface="Book Antiqua" pitchFamily="18" charset="0"/>
              </a:rPr>
              <a:t> - 230 - 280 </a:t>
            </a:r>
            <a:r>
              <a:rPr lang="en-GB" altLang="en-US" sz="1800" dirty="0">
                <a:latin typeface="Book Antiqua" pitchFamily="18" charset="0"/>
                <a:ea typeface="Book Antiqua" pitchFamily="18" charset="0"/>
                <a:cs typeface="Book Antiqua" pitchFamily="18" charset="0"/>
              </a:rPr>
              <a:t>g</a:t>
            </a:r>
            <a:r>
              <a:rPr lang="sr-Latn-CS" altLang="en-US" sz="1800" dirty="0">
                <a:latin typeface="Book Antiqua" pitchFamily="18" charset="0"/>
                <a:ea typeface="Book Antiqua" pitchFamily="18" charset="0"/>
                <a:cs typeface="Book Antiqua" pitchFamily="18" charset="0"/>
              </a:rPr>
              <a:t> (~ 250 </a:t>
            </a:r>
            <a:r>
              <a:rPr lang="en-GB" altLang="en-US" sz="1800" dirty="0">
                <a:latin typeface="Book Antiqua" pitchFamily="18" charset="0"/>
                <a:ea typeface="Book Antiqua" pitchFamily="18" charset="0"/>
                <a:cs typeface="Book Antiqua" pitchFamily="18" charset="0"/>
              </a:rPr>
              <a:t>g</a:t>
            </a:r>
            <a:r>
              <a:rPr lang="sr-Latn-CS" altLang="en-US" sz="1800" dirty="0">
                <a:latin typeface="Book Antiqua" pitchFamily="18" charset="0"/>
                <a:ea typeface="Book Antiqua" pitchFamily="18" charset="0"/>
                <a:cs typeface="Book Antiqua" pitchFamily="18" charset="0"/>
              </a:rPr>
              <a:t>)</a:t>
            </a:r>
          </a:p>
          <a:p>
            <a:pPr>
              <a:lnSpc>
                <a:spcPct val="90000"/>
              </a:lnSpc>
            </a:pPr>
            <a:r>
              <a:rPr lang="en-GB" altLang="en-US" sz="1800" dirty="0">
                <a:latin typeface="Book Antiqua" pitchFamily="18" charset="0"/>
                <a:ea typeface="Book Antiqua" pitchFamily="18" charset="0"/>
                <a:cs typeface="Book Antiqua" pitchFamily="18" charset="0"/>
              </a:rPr>
              <a:t>Capacity</a:t>
            </a:r>
            <a:r>
              <a:rPr lang="sr-Latn-CS" altLang="en-US" sz="1800" dirty="0">
                <a:latin typeface="Book Antiqua" pitchFamily="18" charset="0"/>
                <a:ea typeface="Book Antiqua" pitchFamily="18" charset="0"/>
                <a:cs typeface="Book Antiqua" pitchFamily="18" charset="0"/>
              </a:rPr>
              <a:t>: </a:t>
            </a:r>
          </a:p>
          <a:p>
            <a:pPr>
              <a:lnSpc>
                <a:spcPct val="90000"/>
              </a:lnSpc>
              <a:buFontTx/>
              <a:buNone/>
            </a:pPr>
            <a:r>
              <a:rPr lang="sr-Latn-CS" altLang="en-US" sz="1800" dirty="0">
                <a:latin typeface="Book Antiqua" pitchFamily="18" charset="0"/>
                <a:ea typeface="Book Antiqua" pitchFamily="18" charset="0"/>
                <a:cs typeface="Book Antiqua" pitchFamily="18" charset="0"/>
              </a:rPr>
              <a:t>		- 160 – 1</a:t>
            </a:r>
            <a:r>
              <a:rPr lang="en-US" altLang="en-US" sz="1800" dirty="0">
                <a:latin typeface="Book Antiqua" pitchFamily="18" charset="0"/>
                <a:ea typeface="Book Antiqua" pitchFamily="18" charset="0"/>
                <a:cs typeface="Book Antiqua" pitchFamily="18" charset="0"/>
              </a:rPr>
              <a:t>7</a:t>
            </a:r>
            <a:r>
              <a:rPr lang="sr-Latn-CS" altLang="en-US" sz="1800" dirty="0">
                <a:latin typeface="Book Antiqua" pitchFamily="18" charset="0"/>
                <a:ea typeface="Book Antiqua" pitchFamily="18" charset="0"/>
                <a:cs typeface="Book Antiqua" pitchFamily="18" charset="0"/>
              </a:rPr>
              <a:t>0 </a:t>
            </a:r>
            <a:r>
              <a:rPr lang="en-GB" altLang="en-US" sz="1800" dirty="0">
                <a:latin typeface="Book Antiqua" pitchFamily="18" charset="0"/>
                <a:ea typeface="Book Antiqua" pitchFamily="18" charset="0"/>
                <a:cs typeface="Book Antiqua" pitchFamily="18" charset="0"/>
              </a:rPr>
              <a:t>ml </a:t>
            </a:r>
            <a:r>
              <a:rPr lang="sr-Latn-CS" altLang="en-US" sz="1800" dirty="0">
                <a:latin typeface="Book Antiqua" pitchFamily="18" charset="0"/>
                <a:ea typeface="Book Antiqua" pitchFamily="18" charset="0"/>
                <a:cs typeface="Book Antiqua" pitchFamily="18" charset="0"/>
              </a:rPr>
              <a:t> – dilatatio cordis 500-700</a:t>
            </a:r>
            <a:r>
              <a:rPr lang="en-GB" altLang="en-US" sz="1800" dirty="0">
                <a:latin typeface="Book Antiqua" pitchFamily="18" charset="0"/>
                <a:ea typeface="Book Antiqua" pitchFamily="18" charset="0"/>
                <a:cs typeface="Book Antiqua" pitchFamily="18" charset="0"/>
              </a:rPr>
              <a:t>ml</a:t>
            </a:r>
            <a:endParaRPr lang="sr-Latn-CS" altLang="en-US" sz="1800" dirty="0">
              <a:latin typeface="Book Antiqua" pitchFamily="18" charset="0"/>
              <a:ea typeface="Book Antiqua" pitchFamily="18" charset="0"/>
              <a:cs typeface="Book Antiqua" pitchFamily="18" charset="0"/>
            </a:endParaRPr>
          </a:p>
        </p:txBody>
      </p:sp>
      <p:pic>
        <p:nvPicPr>
          <p:cNvPr id="6148" name="Picture 5"/>
          <p:cNvPicPr>
            <a:picLocks noChangeAspect="1" noChangeArrowheads="1"/>
          </p:cNvPicPr>
          <p:nvPr/>
        </p:nvPicPr>
        <p:blipFill rotWithShape="1">
          <a:blip r:embed="rId2" cstate="print"/>
          <a:srcRect l="36435" r="5255" b="4829"/>
          <a:stretch/>
        </p:blipFill>
        <p:spPr bwMode="auto">
          <a:xfrm>
            <a:off x="5563971" y="327025"/>
            <a:ext cx="3589659" cy="4464496"/>
          </a:xfrm>
          <a:prstGeom prst="rect">
            <a:avLst/>
          </a:prstGeom>
          <a:noFill/>
          <a:ln w="9525">
            <a:noFill/>
            <a:miter lim="800000"/>
            <a:headEnd/>
            <a:tailEnd/>
          </a:ln>
        </p:spPr>
      </p:pic>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457200" y="86383"/>
            <a:ext cx="8229600" cy="633412"/>
          </a:xfrm>
        </p:spPr>
        <p:txBody>
          <a:bodyPr/>
          <a:lstStyle/>
          <a:p>
            <a:pPr eaLnBrk="1" hangingPunct="1"/>
            <a:r>
              <a:rPr lang="sr-Latn-CS" altLang="en-US" sz="4000" b="1" dirty="0">
                <a:solidFill>
                  <a:srgbClr val="FF6600"/>
                </a:solidFill>
                <a:effectLst>
                  <a:outerShdw blurRad="38100" dist="38100" dir="2700000" algn="tl">
                    <a:srgbClr val="000000"/>
                  </a:outerShdw>
                </a:effectLst>
                <a:latin typeface="Book Antiqua" panose="02040602050305030304" pitchFamily="18" charset="0"/>
              </a:rPr>
              <a:t>PERICARDIUM</a:t>
            </a:r>
            <a:endParaRPr lang="en-US" sz="4000" b="1" dirty="0">
              <a:solidFill>
                <a:srgbClr val="FF6600"/>
              </a:solidFill>
              <a:effectLst>
                <a:outerShdw blurRad="38100" dist="38100" dir="2700000" algn="tl">
                  <a:srgbClr val="000000"/>
                </a:outerShdw>
              </a:effectLst>
              <a:latin typeface="Book Antiqua" panose="02040602050305030304" pitchFamily="18" charset="0"/>
            </a:endParaRPr>
          </a:p>
        </p:txBody>
      </p:sp>
      <p:sp>
        <p:nvSpPr>
          <p:cNvPr id="117763" name="Rectangle 4"/>
          <p:cNvSpPr>
            <a:spLocks noGrp="1" noChangeArrowheads="1"/>
          </p:cNvSpPr>
          <p:nvPr>
            <p:ph type="body" sz="half" idx="4294967295"/>
          </p:nvPr>
        </p:nvSpPr>
        <p:spPr>
          <a:xfrm>
            <a:off x="29384" y="1010938"/>
            <a:ext cx="9114616" cy="5370390"/>
          </a:xfrm>
        </p:spPr>
        <p:txBody>
          <a:bodyPr/>
          <a:lstStyle/>
          <a:p>
            <a:pPr eaLnBrk="1" hangingPunct="1">
              <a:buFontTx/>
              <a:buNone/>
            </a:pPr>
            <a:r>
              <a:rPr lang="en-GB" altLang="en-US" sz="2200" b="1" dirty="0">
                <a:solidFill>
                  <a:srgbClr val="FF9900"/>
                </a:solidFill>
                <a:effectLst>
                  <a:outerShdw blurRad="38100" dist="38100" dir="2700000" algn="tl">
                    <a:srgbClr val="000000"/>
                  </a:outerShdw>
                </a:effectLst>
                <a:latin typeface="Book Antiqua" panose="02040602050305030304" pitchFamily="18" charset="0"/>
              </a:rPr>
              <a:t>1)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Pericardium</a:t>
            </a: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serosum</a:t>
            </a:r>
            <a:r>
              <a:rPr lang="en-GB" altLang="en-US" sz="2200" b="1" dirty="0">
                <a:solidFill>
                  <a:srgbClr val="FF9900"/>
                </a:solidFill>
                <a:effectLst>
                  <a:outerShdw blurRad="38100" dist="38100" dir="2700000" algn="tl">
                    <a:srgbClr val="000000"/>
                  </a:outerShdw>
                </a:effectLst>
                <a:latin typeface="Book Antiqua" panose="02040602050305030304" pitchFamily="18" charset="0"/>
              </a:rPr>
              <a:t> (serous pericardium)</a:t>
            </a:r>
          </a:p>
          <a:p>
            <a:pPr eaLnBrk="1" hangingPunct="1">
              <a:buFontTx/>
              <a:buNone/>
            </a:pPr>
            <a:r>
              <a:rPr lang="en-GB" altLang="en-US" sz="1800" b="1" dirty="0">
                <a:effectLst>
                  <a:outerShdw blurRad="38100" dist="38100" dir="2700000" algn="tl">
                    <a:srgbClr val="000000"/>
                  </a:outerShdw>
                </a:effectLst>
                <a:latin typeface="Book Antiqua" panose="02040602050305030304" pitchFamily="18" charset="0"/>
              </a:rPr>
              <a:t>  - </a:t>
            </a:r>
            <a:r>
              <a:rPr lang="en-GB" sz="1800" b="0" i="0" dirty="0">
                <a:effectLst/>
                <a:latin typeface="Book Antiqua" panose="02040602050305030304" pitchFamily="18" charset="0"/>
              </a:rPr>
              <a:t>Enclosed within the fibrous pericardium, the serous pericardium is itself divided into</a:t>
            </a:r>
          </a:p>
          <a:p>
            <a:pPr eaLnBrk="1" hangingPunct="1">
              <a:buFontTx/>
              <a:buNone/>
            </a:pPr>
            <a:r>
              <a:rPr lang="en-GB" sz="1800" dirty="0">
                <a:latin typeface="Book Antiqua" panose="02040602050305030304" pitchFamily="18" charset="0"/>
              </a:rPr>
              <a:t>   </a:t>
            </a:r>
            <a:r>
              <a:rPr lang="en-GB" sz="1800" b="0" i="0" dirty="0">
                <a:effectLst/>
                <a:latin typeface="Book Antiqua" panose="02040602050305030304" pitchFamily="18" charset="0"/>
              </a:rPr>
              <a:t>two layers: </a:t>
            </a:r>
          </a:p>
          <a:p>
            <a:pPr eaLnBrk="1" hangingPunct="1">
              <a:buFontTx/>
              <a:buNone/>
            </a:pPr>
            <a:r>
              <a:rPr lang="en-GB" sz="1800" dirty="0">
                <a:latin typeface="Book Antiqua" panose="02040602050305030304" pitchFamily="18" charset="0"/>
              </a:rPr>
              <a:t>        a) </a:t>
            </a:r>
            <a:r>
              <a:rPr lang="en-GB" sz="1800" b="0" i="0" dirty="0">
                <a:solidFill>
                  <a:srgbClr val="FFC000"/>
                </a:solidFill>
                <a:effectLst/>
                <a:latin typeface="Book Antiqua" panose="02040602050305030304" pitchFamily="18" charset="0"/>
              </a:rPr>
              <a:t>the</a:t>
            </a:r>
            <a:r>
              <a:rPr lang="en-GB" sz="1800" b="0" i="0" dirty="0">
                <a:effectLst/>
                <a:latin typeface="Book Antiqua" panose="02040602050305030304" pitchFamily="18" charset="0"/>
              </a:rPr>
              <a:t> </a:t>
            </a:r>
            <a:r>
              <a:rPr lang="en-GB" sz="1800" b="1" i="0" dirty="0">
                <a:solidFill>
                  <a:srgbClr val="FFC000"/>
                </a:solidFill>
                <a:effectLst/>
                <a:latin typeface="Book Antiqua" panose="02040602050305030304" pitchFamily="18" charset="0"/>
              </a:rPr>
              <a:t>outer parietal layer (lamina parietalis) </a:t>
            </a:r>
            <a:r>
              <a:rPr lang="en-GB" sz="1800" b="0" i="0" dirty="0">
                <a:effectLst/>
                <a:latin typeface="Book Antiqua" panose="02040602050305030304" pitchFamily="18" charset="0"/>
              </a:rPr>
              <a:t>that lines the internal surface of the</a:t>
            </a:r>
            <a:br>
              <a:rPr lang="en-GB" sz="1800" b="0" i="0" dirty="0">
                <a:effectLst/>
                <a:latin typeface="Book Antiqua" panose="02040602050305030304" pitchFamily="18" charset="0"/>
              </a:rPr>
            </a:br>
            <a:r>
              <a:rPr lang="en-GB" sz="1800" b="0" i="0" dirty="0">
                <a:effectLst/>
                <a:latin typeface="Book Antiqua" panose="02040602050305030304" pitchFamily="18" charset="0"/>
              </a:rPr>
              <a:t>      fibrous pericardium</a:t>
            </a:r>
          </a:p>
          <a:p>
            <a:pPr eaLnBrk="1" hangingPunct="1">
              <a:buFontTx/>
              <a:buNone/>
            </a:pPr>
            <a:r>
              <a:rPr lang="en-GB" sz="1800" dirty="0">
                <a:latin typeface="Book Antiqua" panose="02040602050305030304" pitchFamily="18" charset="0"/>
              </a:rPr>
              <a:t>        b) </a:t>
            </a:r>
            <a:r>
              <a:rPr lang="en-GB" sz="1800" b="1" i="0" dirty="0">
                <a:solidFill>
                  <a:srgbClr val="FFC000"/>
                </a:solidFill>
                <a:effectLst/>
                <a:latin typeface="Book Antiqua" panose="02040602050305030304" pitchFamily="18" charset="0"/>
              </a:rPr>
              <a:t>internal visceral layer</a:t>
            </a:r>
            <a:r>
              <a:rPr lang="en-GB" sz="1800" b="0" i="0" dirty="0">
                <a:solidFill>
                  <a:srgbClr val="FFC000"/>
                </a:solidFill>
                <a:effectLst/>
                <a:latin typeface="Book Antiqua" panose="02040602050305030304" pitchFamily="18" charset="0"/>
              </a:rPr>
              <a:t> </a:t>
            </a:r>
            <a:r>
              <a:rPr lang="en-GB" sz="1800" b="1" i="0" dirty="0">
                <a:solidFill>
                  <a:srgbClr val="FFC000"/>
                </a:solidFill>
                <a:effectLst/>
                <a:latin typeface="Book Antiqua" panose="02040602050305030304" pitchFamily="18" charset="0"/>
              </a:rPr>
              <a:t>(lamina </a:t>
            </a:r>
            <a:r>
              <a:rPr lang="en-GB" sz="1800" b="1" i="0" dirty="0" err="1">
                <a:solidFill>
                  <a:srgbClr val="FFC000"/>
                </a:solidFill>
                <a:effectLst/>
                <a:latin typeface="Book Antiqua" panose="02040602050305030304" pitchFamily="18" charset="0"/>
              </a:rPr>
              <a:t>visceralis</a:t>
            </a:r>
            <a:r>
              <a:rPr lang="en-GB" sz="1800" b="1" i="0" dirty="0">
                <a:solidFill>
                  <a:srgbClr val="FFC000"/>
                </a:solidFill>
                <a:effectLst/>
                <a:latin typeface="Book Antiqua" panose="02040602050305030304" pitchFamily="18" charset="0"/>
              </a:rPr>
              <a:t> or epicardium)</a:t>
            </a:r>
            <a:r>
              <a:rPr lang="en-GB" sz="1800" b="0" i="0" dirty="0">
                <a:solidFill>
                  <a:srgbClr val="FFC000"/>
                </a:solidFill>
                <a:effectLst/>
                <a:latin typeface="Book Antiqua" panose="02040602050305030304" pitchFamily="18" charset="0"/>
              </a:rPr>
              <a:t> </a:t>
            </a:r>
            <a:r>
              <a:rPr lang="en-GB" sz="1800" b="0" i="0" dirty="0">
                <a:effectLst/>
                <a:latin typeface="Book Antiqua" panose="02040602050305030304" pitchFamily="18" charset="0"/>
              </a:rPr>
              <a:t>that forms the outer</a:t>
            </a:r>
            <a:br>
              <a:rPr lang="en-GB" sz="1800" b="0" i="0" dirty="0">
                <a:effectLst/>
                <a:latin typeface="Book Antiqua" panose="02040602050305030304" pitchFamily="18" charset="0"/>
              </a:rPr>
            </a:br>
            <a:r>
              <a:rPr lang="en-GB" sz="1800" b="0" i="0" dirty="0">
                <a:effectLst/>
                <a:latin typeface="Book Antiqua" panose="02040602050305030304" pitchFamily="18" charset="0"/>
              </a:rPr>
              <a:t>      layer of the heart</a:t>
            </a:r>
          </a:p>
          <a:p>
            <a:pPr eaLnBrk="1" hangingPunct="1">
              <a:buFontTx/>
              <a:buNone/>
            </a:pPr>
            <a:endParaRPr lang="en-GB" sz="1800" dirty="0">
              <a:latin typeface="Book Antiqua" panose="02040602050305030304" pitchFamily="18" charset="0"/>
            </a:endParaRPr>
          </a:p>
          <a:p>
            <a:pPr eaLnBrk="1" hangingPunct="1">
              <a:buFontTx/>
              <a:buNone/>
            </a:pPr>
            <a:r>
              <a:rPr lang="en-GB" sz="1800" dirty="0">
                <a:latin typeface="Book Antiqua" panose="02040602050305030304" pitchFamily="18" charset="0"/>
              </a:rPr>
              <a:t>The visceral layer of serous pericardium extends onto the beginning of the great vessels,</a:t>
            </a:r>
          </a:p>
          <a:p>
            <a:pPr eaLnBrk="1" hangingPunct="1">
              <a:buFontTx/>
              <a:buNone/>
            </a:pPr>
            <a:r>
              <a:rPr lang="en-GB" sz="1800" dirty="0">
                <a:latin typeface="Book Antiqua" panose="02040602050305030304" pitchFamily="18" charset="0"/>
              </a:rPr>
              <a:t>becoming continuous with the parietal layer of serous pericardium:</a:t>
            </a:r>
            <a:br>
              <a:rPr lang="en-GB" sz="1800" dirty="0">
                <a:latin typeface="Book Antiqua" panose="02040602050305030304" pitchFamily="18" charset="0"/>
              </a:rPr>
            </a:br>
            <a:r>
              <a:rPr lang="en-GB" sz="1800" dirty="0">
                <a:latin typeface="Book Antiqua" panose="02040602050305030304" pitchFamily="18" charset="0"/>
              </a:rPr>
              <a:t>(1) where the aorta and pulmonary trunk leave the heart and </a:t>
            </a:r>
          </a:p>
          <a:p>
            <a:pPr eaLnBrk="1" hangingPunct="1">
              <a:buFontTx/>
              <a:buNone/>
            </a:pPr>
            <a:r>
              <a:rPr lang="en-GB" sz="1800" dirty="0">
                <a:latin typeface="Book Antiqua" panose="02040602050305030304" pitchFamily="18" charset="0"/>
              </a:rPr>
              <a:t>     (2) where the superior vena cava (SVC), inferior vena cava (IVC), and pulmonary</a:t>
            </a:r>
            <a:br>
              <a:rPr lang="en-GB" sz="1800" dirty="0">
                <a:latin typeface="Book Antiqua" panose="02040602050305030304" pitchFamily="18" charset="0"/>
              </a:rPr>
            </a:br>
            <a:r>
              <a:rPr lang="en-GB" sz="1800" dirty="0">
                <a:latin typeface="Book Antiqua" panose="02040602050305030304" pitchFamily="18" charset="0"/>
              </a:rPr>
              <a:t>      veins enter the heart. </a:t>
            </a:r>
          </a:p>
          <a:p>
            <a:pPr eaLnBrk="1" hangingPunct="1">
              <a:buFontTx/>
              <a:buNone/>
            </a:pPr>
            <a:endParaRPr lang="en-GB" altLang="en-US" sz="1800" b="1" dirty="0">
              <a:effectLst>
                <a:outerShdw blurRad="38100" dist="38100" dir="2700000" algn="tl">
                  <a:srgbClr val="000000"/>
                </a:outerShdw>
              </a:effectLst>
              <a:latin typeface="Book Antiqua" panose="02040602050305030304" pitchFamily="18" charset="0"/>
            </a:endParaRPr>
          </a:p>
          <a:p>
            <a:pPr eaLnBrk="1" hangingPunct="1">
              <a:buFontTx/>
              <a:buNone/>
            </a:pPr>
            <a:r>
              <a:rPr lang="en-GB" sz="1800" dirty="0">
                <a:latin typeface="Book Antiqua" panose="02040602050305030304" pitchFamily="18" charset="0"/>
              </a:rPr>
              <a:t>B</a:t>
            </a:r>
            <a:r>
              <a:rPr lang="en-GB" sz="1800" b="0" i="0" dirty="0">
                <a:effectLst/>
                <a:latin typeface="Book Antiqua" panose="02040602050305030304" pitchFamily="18" charset="0"/>
              </a:rPr>
              <a:t>etween the outer and inner serous layers is the </a:t>
            </a:r>
            <a:r>
              <a:rPr lang="en-GB" sz="1800" b="1" i="0" dirty="0">
                <a:solidFill>
                  <a:srgbClr val="FFC000"/>
                </a:solidFill>
                <a:effectLst/>
                <a:latin typeface="Book Antiqua" panose="02040602050305030304" pitchFamily="18" charset="0"/>
              </a:rPr>
              <a:t>pericardial cavity</a:t>
            </a:r>
            <a:r>
              <a:rPr lang="en-GB" sz="1800" b="0" i="0" dirty="0">
                <a:effectLst/>
                <a:latin typeface="Book Antiqua" panose="02040602050305030304" pitchFamily="18" charset="0"/>
              </a:rPr>
              <a:t>, which contains a</a:t>
            </a:r>
          </a:p>
          <a:p>
            <a:pPr eaLnBrk="1" hangingPunct="1">
              <a:buFontTx/>
              <a:buNone/>
            </a:pPr>
            <a:r>
              <a:rPr lang="en-GB" sz="1800" b="0" i="0" dirty="0">
                <a:effectLst/>
                <a:latin typeface="Book Antiqua" panose="02040602050305030304" pitchFamily="18" charset="0"/>
              </a:rPr>
              <a:t>small amount of lubricating serous fluid. The serous fluid serves to minimize the</a:t>
            </a:r>
          </a:p>
          <a:p>
            <a:pPr eaLnBrk="1" hangingPunct="1">
              <a:buFontTx/>
              <a:buNone/>
            </a:pPr>
            <a:r>
              <a:rPr lang="en-GB" sz="1800" b="0" i="0" dirty="0">
                <a:effectLst/>
                <a:latin typeface="Book Antiqua" panose="02040602050305030304" pitchFamily="18" charset="0"/>
              </a:rPr>
              <a:t>friction generated by the heart as it contracts.</a:t>
            </a:r>
            <a:endParaRPr lang="sr-Latn-CS" altLang="en-US" sz="1800" b="1" dirty="0">
              <a:effectLst>
                <a:outerShdw blurRad="38100" dist="38100" dir="2700000" algn="tl">
                  <a:srgbClr val="000000"/>
                </a:outerShdw>
              </a:effectLst>
              <a:latin typeface="Book Antiqua" panose="02040602050305030304" pitchFamily="18" charset="0"/>
            </a:endParaRPr>
          </a:p>
        </p:txBody>
      </p:sp>
    </p:spTree>
    <p:extLst>
      <p:ext uri="{BB962C8B-B14F-4D97-AF65-F5344CB8AC3E}">
        <p14:creationId xmlns:p14="http://schemas.microsoft.com/office/powerpoint/2010/main" val="1230193700"/>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0005 perikard "/>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ln/>
        </p:spPr>
      </p:pic>
      <p:sp>
        <p:nvSpPr>
          <p:cNvPr id="118787" name="WordArt 3"/>
          <p:cNvSpPr>
            <a:spLocks noChangeArrowheads="1" noChangeShapeType="1" noTextEdit="1"/>
          </p:cNvSpPr>
          <p:nvPr/>
        </p:nvSpPr>
        <p:spPr bwMode="auto">
          <a:xfrm>
            <a:off x="4211638" y="476250"/>
            <a:ext cx="4248150" cy="485775"/>
          </a:xfrm>
          <a:prstGeom prst="rect">
            <a:avLst/>
          </a:prstGeom>
        </p:spPr>
        <p:txBody>
          <a:bodyPr wrap="none" fromWordArt="1">
            <a:prstTxWarp prst="textPlain">
              <a:avLst>
                <a:gd name="adj" fmla="val 50000"/>
              </a:avLst>
            </a:prstTxWarp>
          </a:bodyPr>
          <a:lstStyle/>
          <a:p>
            <a:pPr algn="ctr"/>
            <a:r>
              <a:rPr lang="en-GB" sz="2800" b="1" i="1" dirty="0">
                <a:ln w="9525">
                  <a:solidFill>
                    <a:srgbClr val="000000"/>
                  </a:solidFill>
                  <a:round/>
                  <a:headEnd/>
                  <a:tailEnd/>
                </a:ln>
                <a:solidFill>
                  <a:srgbClr val="993366"/>
                </a:solidFill>
                <a:latin typeface="Arial Black" panose="020B0A04020102020204" pitchFamily="34" charset="0"/>
              </a:rPr>
              <a:t>PERICARDIUM</a:t>
            </a:r>
          </a:p>
        </p:txBody>
      </p:sp>
      <p:sp>
        <p:nvSpPr>
          <p:cNvPr id="118788" name="AutoShape 4"/>
          <p:cNvSpPr>
            <a:spLocks noChangeArrowheads="1"/>
          </p:cNvSpPr>
          <p:nvPr/>
        </p:nvSpPr>
        <p:spPr bwMode="auto">
          <a:xfrm rot="19716584">
            <a:off x="3276600" y="2393950"/>
            <a:ext cx="1589088" cy="168275"/>
          </a:xfrm>
          <a:prstGeom prst="leftArrow">
            <a:avLst>
              <a:gd name="adj1" fmla="val 50000"/>
              <a:gd name="adj2" fmla="val 236085"/>
            </a:avLst>
          </a:prstGeom>
          <a:solidFill>
            <a:srgbClr val="990033"/>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18789" name="AutoShape 5"/>
          <p:cNvSpPr>
            <a:spLocks noChangeArrowheads="1"/>
          </p:cNvSpPr>
          <p:nvPr/>
        </p:nvSpPr>
        <p:spPr bwMode="auto">
          <a:xfrm rot="19716584">
            <a:off x="3559175" y="2754313"/>
            <a:ext cx="1298575" cy="153987"/>
          </a:xfrm>
          <a:prstGeom prst="leftArrow">
            <a:avLst>
              <a:gd name="adj1" fmla="val 50000"/>
              <a:gd name="adj2" fmla="val 210825"/>
            </a:avLst>
          </a:prstGeom>
          <a:solidFill>
            <a:srgbClr val="008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18790" name="AutoShape 6"/>
          <p:cNvSpPr>
            <a:spLocks noChangeArrowheads="1"/>
          </p:cNvSpPr>
          <p:nvPr/>
        </p:nvSpPr>
        <p:spPr bwMode="auto">
          <a:xfrm rot="19716584">
            <a:off x="3727450" y="3214688"/>
            <a:ext cx="1162050" cy="161925"/>
          </a:xfrm>
          <a:prstGeom prst="leftArrow">
            <a:avLst>
              <a:gd name="adj1" fmla="val 50000"/>
              <a:gd name="adj2" fmla="val 179412"/>
            </a:avLst>
          </a:prstGeom>
          <a:solidFill>
            <a:srgbClr val="FF9933"/>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18791" name="AutoShape 7"/>
          <p:cNvSpPr>
            <a:spLocks noChangeArrowheads="1"/>
          </p:cNvSpPr>
          <p:nvPr/>
        </p:nvSpPr>
        <p:spPr bwMode="auto">
          <a:xfrm rot="20886731">
            <a:off x="4214813" y="3979863"/>
            <a:ext cx="938212" cy="239712"/>
          </a:xfrm>
          <a:prstGeom prst="leftArrow">
            <a:avLst>
              <a:gd name="adj1" fmla="val 50000"/>
              <a:gd name="adj2" fmla="val 97848"/>
            </a:avLst>
          </a:prstGeom>
          <a:solidFill>
            <a:srgbClr val="80008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a:p>
        </p:txBody>
      </p:sp>
      <p:sp>
        <p:nvSpPr>
          <p:cNvPr id="118792" name="Text Box 8"/>
          <p:cNvSpPr txBox="1">
            <a:spLocks noChangeArrowheads="1"/>
          </p:cNvSpPr>
          <p:nvPr/>
        </p:nvSpPr>
        <p:spPr bwMode="auto">
          <a:xfrm>
            <a:off x="6372225" y="1773238"/>
            <a:ext cx="8651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pPr>
            <a:r>
              <a:rPr lang="sr-Latn-CS" altLang="en-US" sz="2400" b="1">
                <a:solidFill>
                  <a:srgbClr val="A50021"/>
                </a:solidFill>
              </a:rPr>
              <a:t>1</a:t>
            </a:r>
            <a:endParaRPr lang="en-US" sz="2400" b="1">
              <a:solidFill>
                <a:srgbClr val="A50021"/>
              </a:solidFill>
            </a:endParaRPr>
          </a:p>
        </p:txBody>
      </p:sp>
      <p:sp>
        <p:nvSpPr>
          <p:cNvPr id="118793" name="Text Box 9"/>
          <p:cNvSpPr txBox="1">
            <a:spLocks noChangeArrowheads="1"/>
          </p:cNvSpPr>
          <p:nvPr/>
        </p:nvSpPr>
        <p:spPr bwMode="auto">
          <a:xfrm>
            <a:off x="7524750" y="2420938"/>
            <a:ext cx="360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pPr>
            <a:r>
              <a:rPr lang="sr-Latn-CS" altLang="en-US" sz="2400" b="1">
                <a:solidFill>
                  <a:srgbClr val="339933"/>
                </a:solidFill>
              </a:rPr>
              <a:t>2</a:t>
            </a:r>
            <a:endParaRPr lang="en-US" sz="2400" b="1">
              <a:solidFill>
                <a:srgbClr val="339933"/>
              </a:solidFill>
            </a:endParaRPr>
          </a:p>
        </p:txBody>
      </p:sp>
      <p:sp>
        <p:nvSpPr>
          <p:cNvPr id="118794" name="Text Box 10"/>
          <p:cNvSpPr txBox="1">
            <a:spLocks noChangeArrowheads="1"/>
          </p:cNvSpPr>
          <p:nvPr/>
        </p:nvSpPr>
        <p:spPr bwMode="auto">
          <a:xfrm>
            <a:off x="8207375" y="2565400"/>
            <a:ext cx="93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pPr>
            <a:r>
              <a:rPr lang="sr-Latn-CS" altLang="en-US" sz="2400" b="1">
                <a:solidFill>
                  <a:srgbClr val="A50021"/>
                </a:solidFill>
              </a:rPr>
              <a:t>1</a:t>
            </a:r>
            <a:r>
              <a:rPr lang="sr-Latn-CS" altLang="en-US" sz="2400" b="1">
                <a:solidFill>
                  <a:schemeClr val="tx2"/>
                </a:solidFill>
              </a:rPr>
              <a:t>+</a:t>
            </a:r>
            <a:r>
              <a:rPr lang="sr-Latn-CS" altLang="en-US" sz="2400" b="1">
                <a:solidFill>
                  <a:srgbClr val="008000"/>
                </a:solidFill>
              </a:rPr>
              <a:t>2</a:t>
            </a:r>
            <a:endParaRPr lang="en-US" sz="2400" b="1">
              <a:solidFill>
                <a:schemeClr val="tx2"/>
              </a:solidFill>
            </a:endParaRPr>
          </a:p>
        </p:txBody>
      </p:sp>
    </p:spTree>
    <p:custDataLst>
      <p:tags r:id="rId1"/>
    </p:custDataLst>
    <p:extLst>
      <p:ext uri="{BB962C8B-B14F-4D97-AF65-F5344CB8AC3E}">
        <p14:creationId xmlns:p14="http://schemas.microsoft.com/office/powerpoint/2010/main" val="13572458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p:cTn id="7" dur="500" decel="50000" fill="hold">
                                          <p:stCondLst>
                                            <p:cond delay="0"/>
                                          </p:stCondLst>
                                        </p:cTn>
                                        <p:tgtEl>
                                          <p:spTgt spid="11878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878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8787"/>
                                        </p:tgtEl>
                                        <p:attrNameLst>
                                          <p:attrName>ppt_w</p:attrName>
                                        </p:attrNameLst>
                                      </p:cBhvr>
                                      <p:tavLst>
                                        <p:tav tm="0">
                                          <p:val>
                                            <p:strVal val="#ppt_w*.05"/>
                                          </p:val>
                                        </p:tav>
                                        <p:tav tm="100000">
                                          <p:val>
                                            <p:strVal val="#ppt_w"/>
                                          </p:val>
                                        </p:tav>
                                      </p:tavLst>
                                    </p:anim>
                                    <p:anim calcmode="lin" valueType="num">
                                      <p:cBhvr>
                                        <p:cTn id="10" dur="1000" fill="hold"/>
                                        <p:tgtEl>
                                          <p:spTgt spid="11878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878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878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878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878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2" presetClass="entr" presetSubtype="0" fill="hold" grpId="0" nodeType="clickEffect">
                                  <p:stCondLst>
                                    <p:cond delay="0"/>
                                  </p:stCondLst>
                                  <p:childTnLst>
                                    <p:set>
                                      <p:cBhvr>
                                        <p:cTn id="18" dur="1" fill="hold">
                                          <p:stCondLst>
                                            <p:cond delay="0"/>
                                          </p:stCondLst>
                                        </p:cTn>
                                        <p:tgtEl>
                                          <p:spTgt spid="118788"/>
                                        </p:tgtEl>
                                        <p:attrNameLst>
                                          <p:attrName>style.visibility</p:attrName>
                                        </p:attrNameLst>
                                      </p:cBhvr>
                                      <p:to>
                                        <p:strVal val="visible"/>
                                      </p:to>
                                    </p:set>
                                    <p:animScale>
                                      <p:cBhvr>
                                        <p:cTn id="19" dur="1000" decel="50000" fill="hold">
                                          <p:stCondLst>
                                            <p:cond delay="0"/>
                                          </p:stCondLst>
                                        </p:cTn>
                                        <p:tgtEl>
                                          <p:spTgt spid="1187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118788"/>
                                        </p:tgtEl>
                                        <p:attrNameLst>
                                          <p:attrName>ppt_x,ppt_y</p:attrName>
                                        </p:attrNameLst>
                                      </p:cBhvr>
                                      <p:rCtr x="0" y="0"/>
                                    </p:animMotion>
                                    <p:animEffect transition="in" filter="fade">
                                      <p:cBhvr>
                                        <p:cTn id="21" dur="1000"/>
                                        <p:tgtEl>
                                          <p:spTgt spid="11878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2" presetClass="entr" presetSubtype="0" fill="hold" grpId="0" nodeType="clickEffect">
                                  <p:stCondLst>
                                    <p:cond delay="0"/>
                                  </p:stCondLst>
                                  <p:childTnLst>
                                    <p:set>
                                      <p:cBhvr>
                                        <p:cTn id="25" dur="1" fill="hold">
                                          <p:stCondLst>
                                            <p:cond delay="0"/>
                                          </p:stCondLst>
                                        </p:cTn>
                                        <p:tgtEl>
                                          <p:spTgt spid="118789"/>
                                        </p:tgtEl>
                                        <p:attrNameLst>
                                          <p:attrName>style.visibility</p:attrName>
                                        </p:attrNameLst>
                                      </p:cBhvr>
                                      <p:to>
                                        <p:strVal val="visible"/>
                                      </p:to>
                                    </p:set>
                                    <p:animScale>
                                      <p:cBhvr>
                                        <p:cTn id="26" dur="1000" decel="50000" fill="hold">
                                          <p:stCondLst>
                                            <p:cond delay="0"/>
                                          </p:stCondLst>
                                        </p:cTn>
                                        <p:tgtEl>
                                          <p:spTgt spid="1187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118789"/>
                                        </p:tgtEl>
                                        <p:attrNameLst>
                                          <p:attrName>ppt_x,ppt_y</p:attrName>
                                        </p:attrNameLst>
                                      </p:cBhvr>
                                      <p:rCtr x="0" y="0"/>
                                    </p:animMotion>
                                    <p:animEffect transition="in" filter="fade">
                                      <p:cBhvr>
                                        <p:cTn id="28" dur="1000"/>
                                        <p:tgtEl>
                                          <p:spTgt spid="11878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2" presetClass="entr" presetSubtype="0" fill="hold" grpId="0" nodeType="clickEffect">
                                  <p:stCondLst>
                                    <p:cond delay="0"/>
                                  </p:stCondLst>
                                  <p:childTnLst>
                                    <p:set>
                                      <p:cBhvr>
                                        <p:cTn id="32" dur="1" fill="hold">
                                          <p:stCondLst>
                                            <p:cond delay="0"/>
                                          </p:stCondLst>
                                        </p:cTn>
                                        <p:tgtEl>
                                          <p:spTgt spid="118790"/>
                                        </p:tgtEl>
                                        <p:attrNameLst>
                                          <p:attrName>style.visibility</p:attrName>
                                        </p:attrNameLst>
                                      </p:cBhvr>
                                      <p:to>
                                        <p:strVal val="visible"/>
                                      </p:to>
                                    </p:set>
                                    <p:animScale>
                                      <p:cBhvr>
                                        <p:cTn id="33" dur="1000" decel="50000" fill="hold">
                                          <p:stCondLst>
                                            <p:cond delay="0"/>
                                          </p:stCondLst>
                                        </p:cTn>
                                        <p:tgtEl>
                                          <p:spTgt spid="1187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118790"/>
                                        </p:tgtEl>
                                        <p:attrNameLst>
                                          <p:attrName>ppt_x,ppt_y</p:attrName>
                                        </p:attrNameLst>
                                      </p:cBhvr>
                                      <p:rCtr x="0" y="0"/>
                                    </p:animMotion>
                                    <p:animEffect transition="in" filter="fade">
                                      <p:cBhvr>
                                        <p:cTn id="35" dur="1000"/>
                                        <p:tgtEl>
                                          <p:spTgt spid="11879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2" presetClass="entr" presetSubtype="0" fill="hold" grpId="0" nodeType="clickEffect">
                                  <p:stCondLst>
                                    <p:cond delay="0"/>
                                  </p:stCondLst>
                                  <p:childTnLst>
                                    <p:set>
                                      <p:cBhvr>
                                        <p:cTn id="39" dur="1" fill="hold">
                                          <p:stCondLst>
                                            <p:cond delay="0"/>
                                          </p:stCondLst>
                                        </p:cTn>
                                        <p:tgtEl>
                                          <p:spTgt spid="118791"/>
                                        </p:tgtEl>
                                        <p:attrNameLst>
                                          <p:attrName>style.visibility</p:attrName>
                                        </p:attrNameLst>
                                      </p:cBhvr>
                                      <p:to>
                                        <p:strVal val="visible"/>
                                      </p:to>
                                    </p:set>
                                    <p:animScale>
                                      <p:cBhvr>
                                        <p:cTn id="40" dur="1000" decel="50000" fill="hold">
                                          <p:stCondLst>
                                            <p:cond delay="0"/>
                                          </p:stCondLst>
                                        </p:cTn>
                                        <p:tgtEl>
                                          <p:spTgt spid="1187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118791"/>
                                        </p:tgtEl>
                                        <p:attrNameLst>
                                          <p:attrName>ppt_x,ppt_y</p:attrName>
                                        </p:attrNameLst>
                                      </p:cBhvr>
                                      <p:rCtr x="0" y="0"/>
                                    </p:animMotion>
                                    <p:animEffect transition="in" filter="fade">
                                      <p:cBhvr>
                                        <p:cTn id="42" dur="1000"/>
                                        <p:tgtEl>
                                          <p:spTgt spid="118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animBg="1"/>
      <p:bldP spid="118788" grpId="0" animBg="1" autoUpdateAnimBg="0"/>
      <p:bldP spid="118789" grpId="0" animBg="1" autoUpdateAnimBg="0"/>
      <p:bldP spid="118790" grpId="0" animBg="1" autoUpdateAnimBg="0"/>
      <p:bldP spid="118791" grpId="0" animBg="1"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5" descr="0009 pericard sinus t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176464" y="3115124"/>
            <a:ext cx="5004048" cy="3753036"/>
          </a:xfrm>
          <a:noFill/>
          <a:ln/>
        </p:spPr>
      </p:pic>
      <p:sp>
        <p:nvSpPr>
          <p:cNvPr id="3" name="TextBox 2">
            <a:extLst>
              <a:ext uri="{FF2B5EF4-FFF2-40B4-BE49-F238E27FC236}">
                <a16:creationId xmlns:a16="http://schemas.microsoft.com/office/drawing/2014/main" id="{AAA4E8D0-2C61-A709-E439-0DF3EDE01E90}"/>
              </a:ext>
            </a:extLst>
          </p:cNvPr>
          <p:cNvSpPr txBox="1"/>
          <p:nvPr/>
        </p:nvSpPr>
        <p:spPr>
          <a:xfrm>
            <a:off x="0" y="152400"/>
            <a:ext cx="9144000" cy="3139321"/>
          </a:xfrm>
          <a:prstGeom prst="rect">
            <a:avLst/>
          </a:prstGeom>
          <a:noFill/>
        </p:spPr>
        <p:txBody>
          <a:bodyPr wrap="square">
            <a:spAutoFit/>
          </a:bodyPr>
          <a:lstStyle/>
          <a:p>
            <a:r>
              <a:rPr lang="en-GB" dirty="0">
                <a:latin typeface="Book Antiqua" panose="02040602050305030304" pitchFamily="18" charset="0"/>
              </a:rPr>
              <a:t>* I</a:t>
            </a:r>
            <a:r>
              <a:rPr lang="en-GB" b="0" i="0" dirty="0">
                <a:effectLst/>
                <a:latin typeface="Book Antiqua" panose="02040602050305030304" pitchFamily="18" charset="0"/>
              </a:rPr>
              <a:t>mpression in the </a:t>
            </a:r>
            <a:r>
              <a:rPr lang="en-GB" b="0" i="0" u="none" strike="noStrike" dirty="0">
                <a:effectLst/>
                <a:latin typeface="Book Antiqua" panose="02040602050305030304" pitchFamily="18" charset="0"/>
              </a:rPr>
              <a:t>pericardial sac</a:t>
            </a:r>
            <a:r>
              <a:rPr lang="en-GB" b="0" i="0" dirty="0">
                <a:effectLst/>
                <a:latin typeface="Book Antiqua" panose="02040602050305030304" pitchFamily="18" charset="0"/>
              </a:rPr>
              <a:t> b</a:t>
            </a:r>
            <a:r>
              <a:rPr lang="en-GB" dirty="0">
                <a:latin typeface="Book Antiqua" panose="02040602050305030304" pitchFamily="18" charset="0"/>
              </a:rPr>
              <a:t>etween reflections of serous pericardium around</a:t>
            </a:r>
          </a:p>
          <a:p>
            <a:r>
              <a:rPr lang="en-GB" dirty="0">
                <a:latin typeface="Book Antiqua" panose="02040602050305030304" pitchFamily="18" charset="0"/>
              </a:rPr>
              <a:t>   aorta and pulmonary trunk (anteriorly) and superior vena cava (posteriorly) is in</a:t>
            </a:r>
          </a:p>
          <a:p>
            <a:r>
              <a:rPr lang="en-GB" dirty="0">
                <a:latin typeface="Book Antiqua" panose="02040602050305030304" pitchFamily="18" charset="0"/>
              </a:rPr>
              <a:t>   the form of transversely running passage known as the </a:t>
            </a:r>
            <a:r>
              <a:rPr lang="en-GB" dirty="0">
                <a:solidFill>
                  <a:srgbClr val="FFFF00"/>
                </a:solidFill>
                <a:latin typeface="Book Antiqua" panose="02040602050305030304" pitchFamily="18" charset="0"/>
              </a:rPr>
              <a:t>transverse pericardial sinus</a:t>
            </a:r>
            <a:br>
              <a:rPr lang="en-GB" dirty="0">
                <a:solidFill>
                  <a:srgbClr val="FFFF00"/>
                </a:solidFill>
                <a:latin typeface="Book Antiqua" panose="02040602050305030304" pitchFamily="18" charset="0"/>
              </a:rPr>
            </a:br>
            <a:r>
              <a:rPr lang="en-GB" dirty="0">
                <a:solidFill>
                  <a:srgbClr val="FFFF00"/>
                </a:solidFill>
                <a:latin typeface="Book Antiqua" panose="02040602050305030304" pitchFamily="18" charset="0"/>
              </a:rPr>
              <a:t>   (sinus transversus </a:t>
            </a:r>
            <a:r>
              <a:rPr lang="en-GB" dirty="0" err="1">
                <a:solidFill>
                  <a:srgbClr val="FFFF00"/>
                </a:solidFill>
                <a:latin typeface="Book Antiqua" panose="02040602050305030304" pitchFamily="18" charset="0"/>
              </a:rPr>
              <a:t>pericardii</a:t>
            </a:r>
            <a:r>
              <a:rPr lang="en-GB" dirty="0">
                <a:solidFill>
                  <a:srgbClr val="FFFF00"/>
                </a:solidFill>
                <a:latin typeface="Book Antiqua" panose="02040602050305030304" pitchFamily="18" charset="0"/>
              </a:rPr>
              <a:t>)</a:t>
            </a:r>
          </a:p>
          <a:p>
            <a:endParaRPr lang="en-GB" dirty="0">
              <a:solidFill>
                <a:srgbClr val="FFFF00"/>
              </a:solidFill>
              <a:latin typeface="Book Antiqua" panose="02040602050305030304" pitchFamily="18" charset="0"/>
            </a:endParaRPr>
          </a:p>
          <a:p>
            <a:r>
              <a:rPr lang="en-GB" dirty="0">
                <a:solidFill>
                  <a:srgbClr val="FFFF00"/>
                </a:solidFill>
                <a:latin typeface="Book Antiqua" panose="02040602050305030304" pitchFamily="18" charset="0"/>
              </a:rPr>
              <a:t>* </a:t>
            </a:r>
            <a:r>
              <a:rPr lang="en-GB" dirty="0">
                <a:latin typeface="Book Antiqua" panose="02040602050305030304" pitchFamily="18" charset="0"/>
              </a:rPr>
              <a:t>Thus, the transverse sinus is posterior to the intrapericardial parts of the pulmonary</a:t>
            </a:r>
            <a:br>
              <a:rPr lang="en-GB" dirty="0">
                <a:latin typeface="Book Antiqua" panose="02040602050305030304" pitchFamily="18" charset="0"/>
              </a:rPr>
            </a:br>
            <a:r>
              <a:rPr lang="en-GB" dirty="0">
                <a:latin typeface="Book Antiqua" panose="02040602050305030304" pitchFamily="18" charset="0"/>
              </a:rPr>
              <a:t>  trunk and ascending aorta, anterior to the SVC, and superior to the atria of the heart.</a:t>
            </a:r>
          </a:p>
          <a:p>
            <a:endParaRPr lang="en-GB" dirty="0">
              <a:latin typeface="Book Antiqua" panose="02040602050305030304" pitchFamily="18" charset="0"/>
            </a:endParaRPr>
          </a:p>
          <a:p>
            <a:r>
              <a:rPr lang="en-GB" dirty="0">
                <a:latin typeface="Book Antiqua" panose="02040602050305030304" pitchFamily="18" charset="0"/>
              </a:rPr>
              <a:t>* </a:t>
            </a:r>
            <a:r>
              <a:rPr lang="en-GB" b="0" i="0" dirty="0">
                <a:solidFill>
                  <a:srgbClr val="FFFFFF"/>
                </a:solidFill>
                <a:effectLst/>
                <a:latin typeface="Book Antiqua" panose="02040602050305030304" pitchFamily="18" charset="0"/>
              </a:rPr>
              <a:t>In this position, the transverse pericardial sinus </a:t>
            </a:r>
            <a:r>
              <a:rPr lang="en-GB" b="1" i="0" dirty="0">
                <a:solidFill>
                  <a:srgbClr val="FFFFFF"/>
                </a:solidFill>
                <a:effectLst/>
                <a:latin typeface="Book Antiqua" panose="02040602050305030304" pitchFamily="18" charset="0"/>
              </a:rPr>
              <a:t>separates</a:t>
            </a:r>
            <a:r>
              <a:rPr lang="en-GB" b="0" i="0" dirty="0">
                <a:solidFill>
                  <a:srgbClr val="FFFFFF"/>
                </a:solidFill>
                <a:effectLst/>
                <a:latin typeface="Book Antiqua" panose="02040602050305030304" pitchFamily="18" charset="0"/>
              </a:rPr>
              <a:t> the heart’s arterial outflow (aorta, pulmonary trunk) from its venous inflow (superior vena cava, pulmonary veins).</a:t>
            </a:r>
            <a:endParaRPr lang="en-GB" dirty="0">
              <a:latin typeface="Book Antiqua" panose="02040602050305030304" pitchFamily="18" charset="0"/>
            </a:endParaRPr>
          </a:p>
          <a:p>
            <a:r>
              <a:rPr lang="en-GB" dirty="0">
                <a:latin typeface="Book Antiqua" panose="02040602050305030304" pitchFamily="18" charset="0"/>
              </a:rPr>
              <a:t> </a:t>
            </a:r>
            <a:endParaRPr lang="en-GB" dirty="0">
              <a:solidFill>
                <a:srgbClr val="FFFF00"/>
              </a:solidFill>
              <a:latin typeface="Book Antiqua" panose="02040602050305030304" pitchFamily="18" charset="0"/>
            </a:endParaRPr>
          </a:p>
        </p:txBody>
      </p:sp>
      <p:sp>
        <p:nvSpPr>
          <p:cNvPr id="7" name="TextBox 6">
            <a:extLst>
              <a:ext uri="{FF2B5EF4-FFF2-40B4-BE49-F238E27FC236}">
                <a16:creationId xmlns:a16="http://schemas.microsoft.com/office/drawing/2014/main" id="{E96FD8E2-443E-6BA4-EA3C-C81FBFBD6A53}"/>
              </a:ext>
            </a:extLst>
          </p:cNvPr>
          <p:cNvSpPr txBox="1"/>
          <p:nvPr/>
        </p:nvSpPr>
        <p:spPr>
          <a:xfrm>
            <a:off x="-18792" y="3429000"/>
            <a:ext cx="4597400" cy="1200329"/>
          </a:xfrm>
          <a:prstGeom prst="rect">
            <a:avLst/>
          </a:prstGeom>
          <a:noFill/>
        </p:spPr>
        <p:txBody>
          <a:bodyPr wrap="square">
            <a:spAutoFit/>
          </a:bodyPr>
          <a:lstStyle/>
          <a:p>
            <a:r>
              <a:rPr lang="en-GB" b="0" i="0" dirty="0">
                <a:solidFill>
                  <a:srgbClr val="FFFFFF"/>
                </a:solidFill>
                <a:effectLst/>
                <a:latin typeface="Book Antiqua" panose="02040602050305030304" pitchFamily="18" charset="0"/>
              </a:rPr>
              <a:t>The transverse pericardial sinus can be used to identify and subsequently ligate the arteries of the heart during coronary artery bypass grafting.</a:t>
            </a:r>
            <a:endParaRPr lang="en-GB" dirty="0">
              <a:latin typeface="Book Antiqua" panose="02040602050305030304" pitchFamily="18" charset="0"/>
            </a:endParaRPr>
          </a:p>
        </p:txBody>
      </p:sp>
    </p:spTree>
    <p:extLst>
      <p:ext uri="{BB962C8B-B14F-4D97-AF65-F5344CB8AC3E}">
        <p14:creationId xmlns:p14="http://schemas.microsoft.com/office/powerpoint/2010/main" val="1538725664"/>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5" descr="0011 pericard sinus obl"/>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3059832" y="2294874"/>
            <a:ext cx="6084168" cy="4563126"/>
          </a:xfrm>
          <a:noFill/>
          <a:ln/>
        </p:spPr>
      </p:pic>
      <p:sp>
        <p:nvSpPr>
          <p:cNvPr id="123907" name="Line 6"/>
          <p:cNvSpPr>
            <a:spLocks noChangeShapeType="1"/>
          </p:cNvSpPr>
          <p:nvPr/>
        </p:nvSpPr>
        <p:spPr bwMode="auto">
          <a:xfrm>
            <a:off x="3059832" y="3861048"/>
            <a:ext cx="1619573" cy="0"/>
          </a:xfrm>
          <a:prstGeom prst="line">
            <a:avLst/>
          </a:prstGeom>
          <a:noFill/>
          <a:ln w="5715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3908" name="Line 8"/>
          <p:cNvSpPr>
            <a:spLocks noChangeShapeType="1"/>
          </p:cNvSpPr>
          <p:nvPr/>
        </p:nvSpPr>
        <p:spPr bwMode="auto">
          <a:xfrm flipV="1">
            <a:off x="7740352" y="5157192"/>
            <a:ext cx="1403648"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 name="TextBox 2">
            <a:extLst>
              <a:ext uri="{FF2B5EF4-FFF2-40B4-BE49-F238E27FC236}">
                <a16:creationId xmlns:a16="http://schemas.microsoft.com/office/drawing/2014/main" id="{7F1C383F-1B9D-9AC1-E78F-E8D6C653BFC4}"/>
              </a:ext>
            </a:extLst>
          </p:cNvPr>
          <p:cNvSpPr txBox="1"/>
          <p:nvPr/>
        </p:nvSpPr>
        <p:spPr>
          <a:xfrm>
            <a:off x="0" y="188640"/>
            <a:ext cx="9001000" cy="1477328"/>
          </a:xfrm>
          <a:prstGeom prst="rect">
            <a:avLst/>
          </a:prstGeom>
          <a:noFill/>
        </p:spPr>
        <p:txBody>
          <a:bodyPr wrap="square">
            <a:spAutoFit/>
          </a:bodyPr>
          <a:lstStyle/>
          <a:p>
            <a:r>
              <a:rPr lang="en-GB" dirty="0">
                <a:latin typeface="Book Antiqua" panose="02040602050305030304" pitchFamily="18" charset="0"/>
              </a:rPr>
              <a:t>* I</a:t>
            </a:r>
            <a:r>
              <a:rPr lang="en-GB" b="0" i="0" dirty="0">
                <a:effectLst/>
                <a:latin typeface="Book Antiqua" panose="02040602050305030304" pitchFamily="18" charset="0"/>
              </a:rPr>
              <a:t>mpression in the </a:t>
            </a:r>
            <a:r>
              <a:rPr lang="en-GB" b="0" i="0" u="none" strike="noStrike" dirty="0">
                <a:effectLst/>
                <a:latin typeface="Book Antiqua" panose="02040602050305030304" pitchFamily="18" charset="0"/>
              </a:rPr>
              <a:t>pericardial sac</a:t>
            </a:r>
            <a:r>
              <a:rPr lang="en-GB" b="0" i="0" dirty="0">
                <a:effectLst/>
                <a:latin typeface="Book Antiqua" panose="02040602050305030304" pitchFamily="18" charset="0"/>
              </a:rPr>
              <a:t> b</a:t>
            </a:r>
            <a:r>
              <a:rPr lang="en-GB" dirty="0">
                <a:latin typeface="Book Antiqua" panose="02040602050305030304" pitchFamily="18" charset="0"/>
              </a:rPr>
              <a:t>etween reflections of serous pericardium around</a:t>
            </a:r>
          </a:p>
          <a:p>
            <a:r>
              <a:rPr lang="en-GB" dirty="0">
                <a:latin typeface="Book Antiqua" panose="02040602050305030304" pitchFamily="18" charset="0"/>
              </a:rPr>
              <a:t>   superior vena cava, right pulmonary vein and inferior vena cava (on the right side)</a:t>
            </a:r>
            <a:br>
              <a:rPr lang="en-GB" dirty="0">
                <a:latin typeface="Book Antiqua" panose="02040602050305030304" pitchFamily="18" charset="0"/>
              </a:rPr>
            </a:br>
            <a:r>
              <a:rPr lang="en-GB" dirty="0">
                <a:latin typeface="Book Antiqua" panose="02040602050305030304" pitchFamily="18" charset="0"/>
              </a:rPr>
              <a:t>   and left pulmonary veins (on the left side) is in the form of wide pocket-like recess in</a:t>
            </a:r>
            <a:br>
              <a:rPr lang="en-GB" dirty="0">
                <a:latin typeface="Book Antiqua" panose="02040602050305030304" pitchFamily="18" charset="0"/>
              </a:rPr>
            </a:br>
            <a:r>
              <a:rPr lang="en-GB" dirty="0">
                <a:latin typeface="Book Antiqua" panose="02040602050305030304" pitchFamily="18" charset="0"/>
              </a:rPr>
              <a:t>   the pericardial cavity posterior to the base of the heart (formed by the left atrium</a:t>
            </a:r>
            <a:r>
              <a:rPr lang="en-GB" dirty="0"/>
              <a:t> </a:t>
            </a:r>
            <a:r>
              <a:rPr lang="en-GB" dirty="0">
                <a:latin typeface="Book Antiqua" panose="02040602050305030304" pitchFamily="18" charset="0"/>
              </a:rPr>
              <a:t>),</a:t>
            </a:r>
            <a:br>
              <a:rPr lang="en-GB" dirty="0">
                <a:latin typeface="Book Antiqua" panose="02040602050305030304" pitchFamily="18" charset="0"/>
              </a:rPr>
            </a:br>
            <a:r>
              <a:rPr lang="en-GB" dirty="0">
                <a:latin typeface="Book Antiqua" panose="02040602050305030304" pitchFamily="18" charset="0"/>
              </a:rPr>
              <a:t>   known as the </a:t>
            </a:r>
            <a:r>
              <a:rPr lang="en-GB" dirty="0">
                <a:solidFill>
                  <a:srgbClr val="FFFF00"/>
                </a:solidFill>
                <a:latin typeface="Book Antiqua" panose="02040602050305030304" pitchFamily="18" charset="0"/>
              </a:rPr>
              <a:t>oblique pericardial sinus (sinus obliquus </a:t>
            </a:r>
            <a:r>
              <a:rPr lang="en-GB" dirty="0" err="1">
                <a:solidFill>
                  <a:srgbClr val="FFFF00"/>
                </a:solidFill>
                <a:latin typeface="Book Antiqua" panose="02040602050305030304" pitchFamily="18" charset="0"/>
              </a:rPr>
              <a:t>pericardii</a:t>
            </a:r>
            <a:r>
              <a:rPr lang="en-GB" dirty="0">
                <a:solidFill>
                  <a:srgbClr val="FFFF00"/>
                </a:solidFill>
                <a:latin typeface="Book Antiqua" panose="02040602050305030304" pitchFamily="18" charset="0"/>
              </a:rPr>
              <a:t>)</a:t>
            </a:r>
          </a:p>
        </p:txBody>
      </p:sp>
    </p:spTree>
    <p:extLst>
      <p:ext uri="{BB962C8B-B14F-4D97-AF65-F5344CB8AC3E}">
        <p14:creationId xmlns:p14="http://schemas.microsoft.com/office/powerpoint/2010/main" val="1397594706"/>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5" descr="0012 pericard sinus obl"/>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ln/>
        </p:spPr>
      </p:pic>
      <p:sp>
        <p:nvSpPr>
          <p:cNvPr id="124931" name="Line 6"/>
          <p:cNvSpPr>
            <a:spLocks noChangeShapeType="1"/>
          </p:cNvSpPr>
          <p:nvPr/>
        </p:nvSpPr>
        <p:spPr bwMode="auto">
          <a:xfrm>
            <a:off x="250825" y="1773238"/>
            <a:ext cx="2376488" cy="0"/>
          </a:xfrm>
          <a:prstGeom prst="line">
            <a:avLst/>
          </a:prstGeom>
          <a:noFill/>
          <a:ln w="57150">
            <a:solidFill>
              <a:srgbClr val="CC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24932" name="Line 7"/>
          <p:cNvSpPr>
            <a:spLocks noChangeShapeType="1"/>
          </p:cNvSpPr>
          <p:nvPr/>
        </p:nvSpPr>
        <p:spPr bwMode="auto">
          <a:xfrm>
            <a:off x="5940425" y="6597650"/>
            <a:ext cx="2087563"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1356199625"/>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457200" y="-12724"/>
            <a:ext cx="8229600" cy="633412"/>
          </a:xfrm>
        </p:spPr>
        <p:txBody>
          <a:bodyPr/>
          <a:lstStyle/>
          <a:p>
            <a:pPr eaLnBrk="1" hangingPunct="1"/>
            <a:r>
              <a:rPr lang="sr-Latn-CS" altLang="en-US" sz="4000" b="1" dirty="0">
                <a:solidFill>
                  <a:srgbClr val="FF6600"/>
                </a:solidFill>
                <a:effectLst>
                  <a:outerShdw blurRad="38100" dist="38100" dir="2700000" algn="tl">
                    <a:srgbClr val="000000"/>
                  </a:outerShdw>
                </a:effectLst>
                <a:latin typeface="Book Antiqua" panose="02040602050305030304" pitchFamily="18" charset="0"/>
              </a:rPr>
              <a:t>PERICARDIUM</a:t>
            </a:r>
            <a:endParaRPr lang="en-US" sz="4000" b="1" dirty="0">
              <a:solidFill>
                <a:srgbClr val="FF6600"/>
              </a:solidFill>
              <a:effectLst>
                <a:outerShdw blurRad="38100" dist="38100" dir="2700000" algn="tl">
                  <a:srgbClr val="000000"/>
                </a:outerShdw>
              </a:effectLst>
              <a:latin typeface="Book Antiqua" panose="02040602050305030304" pitchFamily="18" charset="0"/>
            </a:endParaRPr>
          </a:p>
        </p:txBody>
      </p:sp>
      <p:sp>
        <p:nvSpPr>
          <p:cNvPr id="117763" name="Rectangle 4"/>
          <p:cNvSpPr>
            <a:spLocks noGrp="1" noChangeArrowheads="1"/>
          </p:cNvSpPr>
          <p:nvPr>
            <p:ph type="body" sz="half" idx="4294967295"/>
          </p:nvPr>
        </p:nvSpPr>
        <p:spPr>
          <a:xfrm>
            <a:off x="29384" y="764704"/>
            <a:ext cx="9114616" cy="5949280"/>
          </a:xfrm>
        </p:spPr>
        <p:txBody>
          <a:bodyPr/>
          <a:lstStyle/>
          <a:p>
            <a:pPr eaLnBrk="1" hangingPunct="1">
              <a:buFontTx/>
              <a:buNone/>
            </a:pPr>
            <a:r>
              <a:rPr lang="en-GB" altLang="en-US" sz="2200" b="1" dirty="0">
                <a:solidFill>
                  <a:srgbClr val="FF9900"/>
                </a:solidFill>
                <a:effectLst>
                  <a:outerShdw blurRad="38100" dist="38100" dir="2700000" algn="tl">
                    <a:srgbClr val="000000"/>
                  </a:outerShdw>
                </a:effectLst>
                <a:latin typeface="Book Antiqua" panose="02040602050305030304" pitchFamily="18" charset="0"/>
              </a:rPr>
              <a:t>2)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Pericardium</a:t>
            </a: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a:t>
            </a:r>
            <a:r>
              <a:rPr lang="en-GB" altLang="en-US" sz="2200" b="1" dirty="0" err="1">
                <a:solidFill>
                  <a:srgbClr val="FF9900"/>
                </a:solidFill>
                <a:effectLst>
                  <a:outerShdw blurRad="38100" dist="38100" dir="2700000" algn="tl">
                    <a:srgbClr val="000000"/>
                  </a:outerShdw>
                </a:effectLst>
                <a:latin typeface="Book Antiqua" panose="02040602050305030304" pitchFamily="18" charset="0"/>
              </a:rPr>
              <a:t>fibrosum</a:t>
            </a:r>
            <a:r>
              <a:rPr lang="en-GB" altLang="en-US" sz="2200" b="1" dirty="0">
                <a:solidFill>
                  <a:srgbClr val="FF9900"/>
                </a:solidFill>
                <a:effectLst>
                  <a:outerShdw blurRad="38100" dist="38100" dir="2700000" algn="tl">
                    <a:srgbClr val="000000"/>
                  </a:outerShdw>
                </a:effectLst>
                <a:latin typeface="Book Antiqua" panose="02040602050305030304" pitchFamily="18" charset="0"/>
              </a:rPr>
              <a:t> (fibrous pericardium)</a:t>
            </a:r>
          </a:p>
          <a:p>
            <a:pPr eaLnBrk="1" hangingPunct="1">
              <a:buFontTx/>
              <a:buNone/>
            </a:pPr>
            <a:endParaRPr lang="en-GB" altLang="en-US" sz="1000" b="1" dirty="0">
              <a:solidFill>
                <a:srgbClr val="FF9900"/>
              </a:solidFill>
              <a:effectLst>
                <a:outerShdw blurRad="38100" dist="38100" dir="2700000" algn="tl">
                  <a:srgbClr val="000000"/>
                </a:outerShdw>
              </a:effectLst>
              <a:latin typeface="Book Antiqua" panose="02040602050305030304" pitchFamily="18" charset="0"/>
            </a:endParaRPr>
          </a:p>
          <a:p>
            <a:pPr eaLnBrk="1" hangingPunct="1">
              <a:buFontTx/>
              <a:buNone/>
            </a:pPr>
            <a:r>
              <a:rPr lang="en-GB" sz="1700" b="1" i="0" dirty="0">
                <a:effectLst>
                  <a:outerShdw blurRad="38100" dist="38100" dir="2700000" algn="tl">
                    <a:srgbClr val="000000"/>
                  </a:outerShdw>
                </a:effectLst>
                <a:latin typeface="Book Antiqua" panose="02040602050305030304" pitchFamily="18" charset="0"/>
              </a:rPr>
              <a:t>- </a:t>
            </a:r>
            <a:r>
              <a:rPr lang="en-GB" sz="1700" dirty="0">
                <a:latin typeface="Book Antiqua" panose="02040602050305030304" pitchFamily="18" charset="0"/>
              </a:rPr>
              <a:t>The tough external layer of pericardium</a:t>
            </a:r>
            <a:endParaRPr lang="en-GB" sz="1700" b="1" i="0" dirty="0">
              <a:effectLst>
                <a:outerShdw blurRad="38100" dist="38100" dir="2700000" algn="tl">
                  <a:srgbClr val="000000"/>
                </a:outerShdw>
              </a:effectLst>
              <a:latin typeface="Book Antiqua" panose="02040602050305030304" pitchFamily="18" charset="0"/>
            </a:endParaRPr>
          </a:p>
          <a:p>
            <a:pPr eaLnBrk="1" hangingPunct="1">
              <a:buFontTx/>
              <a:buNone/>
            </a:pPr>
            <a:r>
              <a:rPr lang="en-GB" sz="1700" b="1" dirty="0">
                <a:effectLst>
                  <a:outerShdw blurRad="38100" dist="38100" dir="2700000" algn="tl">
                    <a:srgbClr val="000000"/>
                  </a:outerShdw>
                </a:effectLst>
                <a:latin typeface="Book Antiqua" panose="02040602050305030304" pitchFamily="18" charset="0"/>
              </a:rPr>
              <a:t>- </a:t>
            </a:r>
            <a:r>
              <a:rPr lang="en-GB" sz="1700" b="0" i="0" dirty="0">
                <a:effectLst/>
                <a:latin typeface="Book Antiqua" panose="02040602050305030304" pitchFamily="18" charset="0"/>
              </a:rPr>
              <a:t>Continuous with the central tendon of the diaphragm, the fibrous pericardium is made</a:t>
            </a:r>
          </a:p>
          <a:p>
            <a:pPr eaLnBrk="1" hangingPunct="1">
              <a:buFontTx/>
              <a:buNone/>
            </a:pPr>
            <a:r>
              <a:rPr lang="en-GB" sz="1700" b="0" i="0" dirty="0">
                <a:effectLst/>
                <a:latin typeface="Book Antiqua" panose="02040602050305030304" pitchFamily="18" charset="0"/>
              </a:rPr>
              <a:t>  of tough connective tissue and is relatively non-distensible. Its rigid structure prevents</a:t>
            </a:r>
          </a:p>
          <a:p>
            <a:pPr eaLnBrk="1" hangingPunct="1">
              <a:buFontTx/>
              <a:buNone/>
            </a:pPr>
            <a:r>
              <a:rPr lang="en-GB" sz="1700" dirty="0">
                <a:latin typeface="Book Antiqua" panose="02040602050305030304" pitchFamily="18" charset="0"/>
              </a:rPr>
              <a:t>  </a:t>
            </a:r>
            <a:r>
              <a:rPr lang="en-GB" sz="1700" b="0" i="0" dirty="0">
                <a:effectLst/>
                <a:latin typeface="Book Antiqua" panose="02040602050305030304" pitchFamily="18" charset="0"/>
              </a:rPr>
              <a:t>rapid overfilling of the heart, but can contribute to serious clinical consequences (such</a:t>
            </a:r>
          </a:p>
          <a:p>
            <a:pPr eaLnBrk="1" hangingPunct="1">
              <a:buFontTx/>
              <a:buNone/>
            </a:pPr>
            <a:r>
              <a:rPr lang="en-GB" sz="1700" dirty="0">
                <a:latin typeface="Book Antiqua" panose="02040602050305030304" pitchFamily="18" charset="0"/>
              </a:rPr>
              <a:t>  </a:t>
            </a:r>
            <a:r>
              <a:rPr lang="en-GB" sz="1700" b="0" i="0" dirty="0">
                <a:effectLst/>
                <a:latin typeface="Book Antiqua" panose="02040602050305030304" pitchFamily="18" charset="0"/>
              </a:rPr>
              <a:t>as cardiac tamponade).</a:t>
            </a:r>
          </a:p>
          <a:p>
            <a:pPr eaLnBrk="1" hangingPunct="1">
              <a:buFontTx/>
              <a:buNone/>
            </a:pPr>
            <a:endParaRPr lang="en-GB" sz="1700" b="0" i="0" dirty="0">
              <a:effectLst/>
              <a:latin typeface="Book Antiqua" panose="02040602050305030304" pitchFamily="18" charset="0"/>
            </a:endParaRPr>
          </a:p>
          <a:p>
            <a:pPr eaLnBrk="1" hangingPunct="1">
              <a:buFontTx/>
              <a:buNone/>
            </a:pPr>
            <a:r>
              <a:rPr lang="en-GB" altLang="en-US" sz="1700" dirty="0">
                <a:latin typeface="Book Antiqua" panose="02040602050305030304" pitchFamily="18" charset="0"/>
              </a:rPr>
              <a:t>- </a:t>
            </a:r>
            <a:r>
              <a:rPr lang="en-GB" sz="1700" dirty="0">
                <a:latin typeface="Book Antiqua" panose="02040602050305030304" pitchFamily="18" charset="0"/>
              </a:rPr>
              <a:t>The internal surface of the</a:t>
            </a:r>
          </a:p>
          <a:p>
            <a:pPr eaLnBrk="1" hangingPunct="1">
              <a:buFontTx/>
              <a:buNone/>
            </a:pPr>
            <a:r>
              <a:rPr lang="en-GB" sz="1700" dirty="0">
                <a:latin typeface="Book Antiqua" panose="02040602050305030304" pitchFamily="18" charset="0"/>
              </a:rPr>
              <a:t>   fibrous pericardium is lined </a:t>
            </a:r>
          </a:p>
          <a:p>
            <a:pPr eaLnBrk="1" hangingPunct="1">
              <a:buFontTx/>
              <a:buNone/>
            </a:pPr>
            <a:r>
              <a:rPr lang="en-GB" sz="1700" dirty="0">
                <a:latin typeface="Book Antiqua" panose="02040602050305030304" pitchFamily="18" charset="0"/>
              </a:rPr>
              <a:t>   with the parietal layer of</a:t>
            </a:r>
          </a:p>
          <a:p>
            <a:pPr eaLnBrk="1" hangingPunct="1">
              <a:buFontTx/>
              <a:buNone/>
            </a:pPr>
            <a:r>
              <a:rPr lang="en-GB" sz="1700" dirty="0">
                <a:latin typeface="Book Antiqua" panose="02040602050305030304" pitchFamily="18" charset="0"/>
              </a:rPr>
              <a:t>   serous pericardium</a:t>
            </a:r>
          </a:p>
          <a:p>
            <a:pPr eaLnBrk="1" hangingPunct="1">
              <a:buFontTx/>
              <a:buNone/>
            </a:pPr>
            <a:endParaRPr lang="en-GB" sz="1700" dirty="0">
              <a:latin typeface="Book Antiqua" panose="02040602050305030304" pitchFamily="18" charset="0"/>
            </a:endParaRPr>
          </a:p>
          <a:p>
            <a:pPr eaLnBrk="1" hangingPunct="1">
              <a:buFontTx/>
              <a:buNone/>
            </a:pPr>
            <a:r>
              <a:rPr lang="en-GB" altLang="en-US" sz="1700" b="1" dirty="0">
                <a:effectLst>
                  <a:outerShdw blurRad="38100" dist="38100" dir="2700000" algn="tl">
                    <a:srgbClr val="000000"/>
                  </a:outerShdw>
                </a:effectLst>
                <a:latin typeface="Book Antiqua" panose="02040602050305030304" pitchFamily="18" charset="0"/>
              </a:rPr>
              <a:t>- C</a:t>
            </a:r>
            <a:r>
              <a:rPr lang="en-GB" sz="1700" dirty="0">
                <a:latin typeface="Book Antiqua" panose="02040602050305030304" pitchFamily="18" charset="0"/>
              </a:rPr>
              <a:t>ontinuous superiorly with the</a:t>
            </a:r>
          </a:p>
          <a:p>
            <a:pPr eaLnBrk="1" hangingPunct="1">
              <a:buFontTx/>
              <a:buNone/>
            </a:pPr>
            <a:r>
              <a:rPr lang="en-GB" sz="1700" dirty="0">
                <a:latin typeface="Book Antiqua" panose="02040602050305030304" pitchFamily="18" charset="0"/>
              </a:rPr>
              <a:t>  tunica adventitia (perivascular </a:t>
            </a:r>
          </a:p>
          <a:p>
            <a:pPr eaLnBrk="1" hangingPunct="1">
              <a:buFontTx/>
              <a:buNone/>
            </a:pPr>
            <a:r>
              <a:rPr lang="en-GB" sz="1700" dirty="0">
                <a:latin typeface="Book Antiqua" panose="02040602050305030304" pitchFamily="18" charset="0"/>
              </a:rPr>
              <a:t>  connective tissue) of the</a:t>
            </a:r>
          </a:p>
          <a:p>
            <a:pPr eaLnBrk="1" hangingPunct="1">
              <a:buFontTx/>
              <a:buNone/>
            </a:pPr>
            <a:r>
              <a:rPr lang="en-GB" sz="1700" dirty="0">
                <a:latin typeface="Book Antiqua" panose="02040602050305030304" pitchFamily="18" charset="0"/>
              </a:rPr>
              <a:t>  great vessels entering and leaving</a:t>
            </a:r>
          </a:p>
          <a:p>
            <a:pPr eaLnBrk="1" hangingPunct="1">
              <a:buFontTx/>
              <a:buNone/>
            </a:pPr>
            <a:r>
              <a:rPr lang="en-GB" sz="1700" dirty="0">
                <a:latin typeface="Book Antiqua" panose="02040602050305030304" pitchFamily="18" charset="0"/>
              </a:rPr>
              <a:t>  the heart and with the </a:t>
            </a:r>
            <a:r>
              <a:rPr lang="en-GB" sz="1700" dirty="0" err="1">
                <a:latin typeface="Book Antiqua" panose="02040602050305030304" pitchFamily="18" charset="0"/>
              </a:rPr>
              <a:t>pretracheal</a:t>
            </a:r>
            <a:endParaRPr lang="en-GB" sz="1700" dirty="0">
              <a:latin typeface="Book Antiqua" panose="02040602050305030304" pitchFamily="18" charset="0"/>
            </a:endParaRPr>
          </a:p>
          <a:p>
            <a:pPr eaLnBrk="1" hangingPunct="1">
              <a:buFontTx/>
              <a:buNone/>
            </a:pPr>
            <a:r>
              <a:rPr lang="en-GB" sz="1700" dirty="0">
                <a:latin typeface="Book Antiqua" panose="02040602050305030304" pitchFamily="18" charset="0"/>
              </a:rPr>
              <a:t>  layer of deep cervical fascia. </a:t>
            </a:r>
          </a:p>
        </p:txBody>
      </p:sp>
      <p:pic>
        <p:nvPicPr>
          <p:cNvPr id="2" name="Picture 2" descr="0005 perikard ">
            <a:extLst>
              <a:ext uri="{FF2B5EF4-FFF2-40B4-BE49-F238E27FC236}">
                <a16:creationId xmlns:a16="http://schemas.microsoft.com/office/drawing/2014/main" id="{F071E3B0-C9DF-4BE6-DD95-DE276AFC985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2834934"/>
            <a:ext cx="4980045" cy="373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3617050"/>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a:xfrm>
            <a:off x="457200" y="-12724"/>
            <a:ext cx="8229600" cy="633412"/>
          </a:xfrm>
        </p:spPr>
        <p:txBody>
          <a:bodyPr/>
          <a:lstStyle/>
          <a:p>
            <a:pPr eaLnBrk="1" hangingPunct="1"/>
            <a:r>
              <a:rPr lang="sr-Latn-CS" altLang="en-US" sz="4000" b="1" dirty="0">
                <a:solidFill>
                  <a:srgbClr val="FF6600"/>
                </a:solidFill>
                <a:effectLst>
                  <a:outerShdw blurRad="38100" dist="38100" dir="2700000" algn="tl">
                    <a:srgbClr val="000000"/>
                  </a:outerShdw>
                </a:effectLst>
                <a:latin typeface="Book Antiqua" panose="02040602050305030304" pitchFamily="18" charset="0"/>
              </a:rPr>
              <a:t>PERICARDIUM</a:t>
            </a:r>
            <a:endParaRPr lang="en-US" sz="4000" b="1" dirty="0">
              <a:solidFill>
                <a:srgbClr val="FF6600"/>
              </a:solidFill>
              <a:effectLst>
                <a:outerShdw blurRad="38100" dist="38100" dir="2700000" algn="tl">
                  <a:srgbClr val="000000"/>
                </a:outerShdw>
              </a:effectLst>
              <a:latin typeface="Book Antiqua" panose="02040602050305030304" pitchFamily="18" charset="0"/>
            </a:endParaRPr>
          </a:p>
        </p:txBody>
      </p:sp>
      <p:sp>
        <p:nvSpPr>
          <p:cNvPr id="117763" name="Rectangle 4"/>
          <p:cNvSpPr>
            <a:spLocks noGrp="1" noChangeArrowheads="1"/>
          </p:cNvSpPr>
          <p:nvPr>
            <p:ph type="body" sz="half" idx="4294967295"/>
          </p:nvPr>
        </p:nvSpPr>
        <p:spPr>
          <a:xfrm>
            <a:off x="33824" y="764704"/>
            <a:ext cx="9114616" cy="5949280"/>
          </a:xfrm>
        </p:spPr>
        <p:txBody>
          <a:bodyPr/>
          <a:lstStyle/>
          <a:p>
            <a:pPr eaLnBrk="1" hangingPunct="1">
              <a:buFontTx/>
              <a:buNone/>
            </a:pPr>
            <a:r>
              <a:rPr lang="en-GB" altLang="en-US" sz="2200" b="1" dirty="0">
                <a:solidFill>
                  <a:srgbClr val="FF9900"/>
                </a:solidFill>
                <a:effectLst>
                  <a:outerShdw blurRad="38100" dist="38100" dir="2700000" algn="tl">
                    <a:srgbClr val="000000"/>
                  </a:outerShdw>
                </a:effectLst>
                <a:latin typeface="Book Antiqua" panose="02040602050305030304" pitchFamily="18" charset="0"/>
              </a:rPr>
              <a:t>2) </a:t>
            </a:r>
            <a:r>
              <a:rPr lang="sr-Latn-CS" altLang="en-US" sz="2200" b="1" dirty="0" err="1">
                <a:solidFill>
                  <a:srgbClr val="FF9900"/>
                </a:solidFill>
                <a:effectLst>
                  <a:outerShdw blurRad="38100" dist="38100" dir="2700000" algn="tl">
                    <a:srgbClr val="000000"/>
                  </a:outerShdw>
                </a:effectLst>
                <a:latin typeface="Book Antiqua" panose="02040602050305030304" pitchFamily="18" charset="0"/>
              </a:rPr>
              <a:t>Pericardium</a:t>
            </a:r>
            <a:r>
              <a:rPr lang="sr-Latn-CS" altLang="en-US" sz="2200" b="1" dirty="0">
                <a:solidFill>
                  <a:srgbClr val="FF9900"/>
                </a:solidFill>
                <a:effectLst>
                  <a:outerShdw blurRad="38100" dist="38100" dir="2700000" algn="tl">
                    <a:srgbClr val="000000"/>
                  </a:outerShdw>
                </a:effectLst>
                <a:latin typeface="Book Antiqua" panose="02040602050305030304" pitchFamily="18" charset="0"/>
              </a:rPr>
              <a:t> </a:t>
            </a:r>
            <a:r>
              <a:rPr lang="en-GB" altLang="en-US" sz="2200" b="1" dirty="0" err="1">
                <a:solidFill>
                  <a:srgbClr val="FF9900"/>
                </a:solidFill>
                <a:effectLst>
                  <a:outerShdw blurRad="38100" dist="38100" dir="2700000" algn="tl">
                    <a:srgbClr val="000000"/>
                  </a:outerShdw>
                </a:effectLst>
                <a:latin typeface="Book Antiqua" panose="02040602050305030304" pitchFamily="18" charset="0"/>
              </a:rPr>
              <a:t>fibrosum</a:t>
            </a:r>
            <a:r>
              <a:rPr lang="en-GB" altLang="en-US" sz="2200" b="1" dirty="0">
                <a:solidFill>
                  <a:srgbClr val="FF9900"/>
                </a:solidFill>
                <a:effectLst>
                  <a:outerShdw blurRad="38100" dist="38100" dir="2700000" algn="tl">
                    <a:srgbClr val="000000"/>
                  </a:outerShdw>
                </a:effectLst>
                <a:latin typeface="Book Antiqua" panose="02040602050305030304" pitchFamily="18" charset="0"/>
              </a:rPr>
              <a:t> (fibrous pericardium)</a:t>
            </a:r>
          </a:p>
          <a:p>
            <a:pPr eaLnBrk="1" hangingPunct="1">
              <a:buFontTx/>
              <a:buNone/>
            </a:pPr>
            <a:endParaRPr lang="en-GB" altLang="en-US" sz="1000" b="1" dirty="0">
              <a:solidFill>
                <a:srgbClr val="FF9900"/>
              </a:solidFill>
              <a:effectLst>
                <a:outerShdw blurRad="38100" dist="38100" dir="2700000" algn="tl">
                  <a:srgbClr val="000000"/>
                </a:outerShdw>
              </a:effectLst>
              <a:latin typeface="Book Antiqua" panose="02040602050305030304" pitchFamily="18" charset="0"/>
            </a:endParaRPr>
          </a:p>
          <a:p>
            <a:pPr eaLnBrk="1" hangingPunct="1">
              <a:buFontTx/>
              <a:buNone/>
            </a:pPr>
            <a:r>
              <a:rPr lang="en-GB" sz="1700" dirty="0">
                <a:latin typeface="Book Antiqua" panose="02040602050305030304" pitchFamily="18" charset="0"/>
              </a:rPr>
              <a:t>- attached </a:t>
            </a:r>
            <a:r>
              <a:rPr lang="en-GB" sz="1700" dirty="0">
                <a:solidFill>
                  <a:srgbClr val="FFFF00"/>
                </a:solidFill>
                <a:latin typeface="Book Antiqua" panose="02040602050305030304" pitchFamily="18" charset="0"/>
              </a:rPr>
              <a:t>anteriorly</a:t>
            </a:r>
            <a:r>
              <a:rPr lang="en-GB" sz="1700" dirty="0">
                <a:latin typeface="Book Antiqua" panose="02040602050305030304" pitchFamily="18" charset="0"/>
              </a:rPr>
              <a:t> to the posterior surface of the sternum by the </a:t>
            </a:r>
            <a:r>
              <a:rPr lang="en-GB" sz="1700" dirty="0" err="1">
                <a:solidFill>
                  <a:srgbClr val="FFC000"/>
                </a:solidFill>
                <a:latin typeface="Book Antiqua" panose="02040602050305030304" pitchFamily="18" charset="0"/>
              </a:rPr>
              <a:t>sternopericardial</a:t>
            </a:r>
            <a:endParaRPr lang="en-GB" sz="1700" dirty="0">
              <a:solidFill>
                <a:srgbClr val="FFC000"/>
              </a:solidFill>
              <a:latin typeface="Book Antiqua" panose="02040602050305030304" pitchFamily="18" charset="0"/>
            </a:endParaRPr>
          </a:p>
          <a:p>
            <a:pPr eaLnBrk="1" hangingPunct="1">
              <a:buFontTx/>
              <a:buNone/>
            </a:pPr>
            <a:r>
              <a:rPr lang="en-GB" sz="1700" dirty="0">
                <a:solidFill>
                  <a:srgbClr val="FFC000"/>
                </a:solidFill>
                <a:latin typeface="Book Antiqua" panose="02040602050305030304" pitchFamily="18" charset="0"/>
              </a:rPr>
              <a:t>  ligaments</a:t>
            </a:r>
            <a:r>
              <a:rPr lang="en-GB" sz="1700" dirty="0">
                <a:latin typeface="Book Antiqua" panose="02040602050305030304" pitchFamily="18" charset="0"/>
              </a:rPr>
              <a:t>, </a:t>
            </a:r>
          </a:p>
          <a:p>
            <a:pPr eaLnBrk="1" hangingPunct="1">
              <a:buFontTx/>
              <a:buNone/>
            </a:pPr>
            <a:r>
              <a:rPr lang="en-GB" sz="1700" dirty="0">
                <a:latin typeface="Book Antiqua" panose="02040602050305030304" pitchFamily="18" charset="0"/>
              </a:rPr>
              <a:t>- bound </a:t>
            </a:r>
            <a:r>
              <a:rPr lang="en-GB" sz="1700" dirty="0">
                <a:solidFill>
                  <a:srgbClr val="FFFF00"/>
                </a:solidFill>
                <a:latin typeface="Book Antiqua" panose="02040602050305030304" pitchFamily="18" charset="0"/>
              </a:rPr>
              <a:t>posteriorly</a:t>
            </a:r>
            <a:r>
              <a:rPr lang="en-GB" sz="1700" dirty="0">
                <a:latin typeface="Book Antiqua" panose="02040602050305030304" pitchFamily="18" charset="0"/>
              </a:rPr>
              <a:t> by loose connective tissue to structures in the posterior mediastinum</a:t>
            </a:r>
          </a:p>
          <a:p>
            <a:pPr eaLnBrk="1" hangingPunct="1">
              <a:buFontTx/>
              <a:buNone/>
            </a:pPr>
            <a:r>
              <a:rPr lang="en-GB" sz="1700" dirty="0">
                <a:latin typeface="Book Antiqua" panose="02040602050305030304" pitchFamily="18" charset="0"/>
              </a:rPr>
              <a:t>  (</a:t>
            </a:r>
            <a:r>
              <a:rPr lang="en-GB" sz="1700" dirty="0" err="1">
                <a:latin typeface="Book Antiqua" panose="02040602050305030304" pitchFamily="18" charset="0"/>
              </a:rPr>
              <a:t>esophagus</a:t>
            </a:r>
            <a:r>
              <a:rPr lang="en-GB" sz="1700" dirty="0">
                <a:latin typeface="Book Antiqua" panose="02040602050305030304" pitchFamily="18" charset="0"/>
              </a:rPr>
              <a:t>, vagal nerve, main bronchi and thoracic aorta).</a:t>
            </a:r>
          </a:p>
          <a:p>
            <a:pPr eaLnBrk="1" hangingPunct="1">
              <a:buFontTx/>
              <a:buNone/>
            </a:pPr>
            <a:r>
              <a:rPr lang="en-GB" sz="1700" dirty="0">
                <a:latin typeface="Book Antiqua" panose="02040602050305030304" pitchFamily="18" charset="0"/>
              </a:rPr>
              <a:t>- </a:t>
            </a:r>
            <a:r>
              <a:rPr lang="en-GB" sz="1700" dirty="0">
                <a:solidFill>
                  <a:srgbClr val="FFFF00"/>
                </a:solidFill>
                <a:latin typeface="Book Antiqua" panose="02040602050305030304" pitchFamily="18" charset="0"/>
              </a:rPr>
              <a:t>inferiorly</a:t>
            </a:r>
            <a:r>
              <a:rPr lang="en-GB" sz="1700" dirty="0">
                <a:latin typeface="Book Antiqua" panose="02040602050305030304" pitchFamily="18" charset="0"/>
              </a:rPr>
              <a:t> attached to the central tendon of the diaphragm by </a:t>
            </a:r>
            <a:r>
              <a:rPr lang="en-GB" sz="1700" dirty="0" err="1">
                <a:solidFill>
                  <a:srgbClr val="FFFF00"/>
                </a:solidFill>
                <a:latin typeface="Book Antiqua" panose="02040602050305030304" pitchFamily="18" charset="0"/>
              </a:rPr>
              <a:t>pericardiacophrenic</a:t>
            </a:r>
            <a:r>
              <a:rPr lang="en-GB" sz="1700" dirty="0">
                <a:solidFill>
                  <a:srgbClr val="FFFF00"/>
                </a:solidFill>
                <a:latin typeface="Book Antiqua" panose="02040602050305030304" pitchFamily="18" charset="0"/>
              </a:rPr>
              <a:t> ligament</a:t>
            </a:r>
          </a:p>
          <a:p>
            <a:pPr eaLnBrk="1" hangingPunct="1">
              <a:buFontTx/>
              <a:buNone/>
            </a:pPr>
            <a:r>
              <a:rPr lang="en-GB" sz="1700" dirty="0">
                <a:latin typeface="Book Antiqua" panose="02040602050305030304" pitchFamily="18" charset="0"/>
              </a:rPr>
              <a:t>- Bound </a:t>
            </a:r>
            <a:r>
              <a:rPr lang="en-GB" sz="1700" dirty="0">
                <a:solidFill>
                  <a:srgbClr val="FFFF00"/>
                </a:solidFill>
                <a:latin typeface="Book Antiqua" panose="02040602050305030304" pitchFamily="18" charset="0"/>
              </a:rPr>
              <a:t>laterally </a:t>
            </a:r>
            <a:r>
              <a:rPr lang="en-GB" sz="1700" dirty="0">
                <a:latin typeface="Book Antiqua" panose="02040602050305030304" pitchFamily="18" charset="0"/>
              </a:rPr>
              <a:t>by mediastinal pleura, related laterally with vagal and phrenic nerve and</a:t>
            </a:r>
          </a:p>
          <a:p>
            <a:pPr eaLnBrk="1" hangingPunct="1">
              <a:buFontTx/>
              <a:buNone/>
            </a:pPr>
            <a:r>
              <a:rPr lang="en-GB" sz="1700" dirty="0">
                <a:latin typeface="Book Antiqua" panose="02040602050305030304" pitchFamily="18" charset="0"/>
              </a:rPr>
              <a:t>  </a:t>
            </a:r>
            <a:r>
              <a:rPr lang="en-GB" sz="1700" dirty="0" err="1">
                <a:latin typeface="Book Antiqua" panose="02040602050305030304" pitchFamily="18" charset="0"/>
              </a:rPr>
              <a:t>pericardiacophrenic</a:t>
            </a:r>
            <a:r>
              <a:rPr lang="en-GB" sz="1700" dirty="0">
                <a:latin typeface="Book Antiqua" panose="02040602050305030304" pitchFamily="18" charset="0"/>
              </a:rPr>
              <a:t> artery and veins; inferiorly: nodi </a:t>
            </a:r>
            <a:r>
              <a:rPr lang="en-GB" sz="1700" dirty="0" err="1">
                <a:latin typeface="Book Antiqua" panose="02040602050305030304" pitchFamily="18" charset="0"/>
              </a:rPr>
              <a:t>lymphatici</a:t>
            </a:r>
            <a:r>
              <a:rPr lang="en-GB" sz="1700" dirty="0">
                <a:latin typeface="Book Antiqua" panose="02040602050305030304" pitchFamily="18" charset="0"/>
              </a:rPr>
              <a:t> </a:t>
            </a:r>
            <a:r>
              <a:rPr lang="en-GB" sz="1700" dirty="0" err="1">
                <a:latin typeface="Book Antiqua" panose="02040602050305030304" pitchFamily="18" charset="0"/>
              </a:rPr>
              <a:t>pericardiales</a:t>
            </a:r>
            <a:r>
              <a:rPr lang="en-GB" sz="1700" dirty="0">
                <a:latin typeface="Book Antiqua" panose="02040602050305030304" pitchFamily="18" charset="0"/>
              </a:rPr>
              <a:t> </a:t>
            </a:r>
            <a:r>
              <a:rPr lang="en-GB" sz="1700" dirty="0" err="1">
                <a:latin typeface="Book Antiqua" panose="02040602050305030304" pitchFamily="18" charset="0"/>
              </a:rPr>
              <a:t>laterales</a:t>
            </a:r>
            <a:endParaRPr lang="en-GB" sz="1700" dirty="0">
              <a:latin typeface="Book Antiqua" panose="02040602050305030304" pitchFamily="18" charset="0"/>
            </a:endParaRPr>
          </a:p>
        </p:txBody>
      </p:sp>
      <p:pic>
        <p:nvPicPr>
          <p:cNvPr id="2" name="Picture 6">
            <a:extLst>
              <a:ext uri="{FF2B5EF4-FFF2-40B4-BE49-F238E27FC236}">
                <a16:creationId xmlns:a16="http://schemas.microsoft.com/office/drawing/2014/main" id="{B9781AEF-5647-0EF6-BECF-69B4983153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5312"/>
          <a:stretch>
            <a:fillRect/>
          </a:stretch>
        </p:blipFill>
        <p:spPr bwMode="auto">
          <a:xfrm>
            <a:off x="1115616" y="3645024"/>
            <a:ext cx="2759659" cy="323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11E39206-04AE-784A-A298-09041894E3CD}"/>
              </a:ext>
            </a:extLst>
          </p:cNvPr>
          <p:cNvPicPr>
            <a:picLocks noChangeAspect="1"/>
          </p:cNvPicPr>
          <p:nvPr/>
        </p:nvPicPr>
        <p:blipFill>
          <a:blip r:embed="rId3"/>
          <a:stretch>
            <a:fillRect/>
          </a:stretch>
        </p:blipFill>
        <p:spPr>
          <a:xfrm>
            <a:off x="4591132" y="3664183"/>
            <a:ext cx="3700224" cy="3165748"/>
          </a:xfrm>
          <a:prstGeom prst="rect">
            <a:avLst/>
          </a:prstGeom>
        </p:spPr>
      </p:pic>
    </p:spTree>
    <p:extLst>
      <p:ext uri="{BB962C8B-B14F-4D97-AF65-F5344CB8AC3E}">
        <p14:creationId xmlns:p14="http://schemas.microsoft.com/office/powerpoint/2010/main" val="1929607166"/>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txBox="1">
            <a:spLocks noChangeArrowheads="1"/>
          </p:cNvSpPr>
          <p:nvPr/>
        </p:nvSpPr>
        <p:spPr bwMode="auto">
          <a:xfrm>
            <a:off x="4648200" y="548680"/>
            <a:ext cx="4495800"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Tx/>
              <a:buNone/>
            </a:pPr>
            <a:endParaRPr lang="sr-Latn-CS" altLang="en-US" sz="2400" b="1" dirty="0">
              <a:solidFill>
                <a:srgbClr val="FFCC66"/>
              </a:solidFill>
              <a:effectLst>
                <a:outerShdw blurRad="38100" dist="38100" dir="2700000" algn="tl">
                  <a:srgbClr val="000000"/>
                </a:outerShdw>
              </a:effectLst>
            </a:endParaRPr>
          </a:p>
          <a:p>
            <a:pPr eaLnBrk="1" hangingPunct="1">
              <a:buFontTx/>
              <a:buNone/>
            </a:pPr>
            <a:r>
              <a:rPr lang="sr-Latn-CS" altLang="en-US" sz="2800" b="1" dirty="0">
                <a:solidFill>
                  <a:srgbClr val="FFCC66"/>
                </a:solidFill>
                <a:effectLst>
                  <a:outerShdw blurRad="38100" dist="38100" dir="2700000" algn="tl">
                    <a:srgbClr val="000000"/>
                  </a:outerShdw>
                </a:effectLst>
              </a:rPr>
              <a:t> </a:t>
            </a:r>
            <a:r>
              <a:rPr lang="sr-Latn-CS" altLang="en-US" b="1" dirty="0">
                <a:solidFill>
                  <a:srgbClr val="FFCC66"/>
                </a:solidFill>
                <a:effectLst>
                  <a:outerShdw blurRad="38100" dist="38100" dir="2700000" algn="tl">
                    <a:srgbClr val="000000"/>
                  </a:outerShdw>
                </a:effectLst>
              </a:rPr>
              <a:t> </a:t>
            </a:r>
            <a:endParaRPr lang="en-US" b="1" dirty="0">
              <a:solidFill>
                <a:srgbClr val="FFCC66"/>
              </a:solidFill>
              <a:effectLst>
                <a:outerShdw blurRad="38100" dist="38100" dir="2700000" algn="tl">
                  <a:srgbClr val="000000"/>
                </a:outerShdw>
              </a:effectLst>
            </a:endParaRPr>
          </a:p>
        </p:txBody>
      </p:sp>
      <p:pic>
        <p:nvPicPr>
          <p:cNvPr id="6" name="Picture 2" descr="g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56285"/>
            <a:ext cx="3744416" cy="3797099"/>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4">
            <a:extLst>
              <a:ext uri="{FF2B5EF4-FFF2-40B4-BE49-F238E27FC236}">
                <a16:creationId xmlns:a16="http://schemas.microsoft.com/office/drawing/2014/main" id="{31D82563-B5F9-92EE-D128-1DEA22885F03}"/>
              </a:ext>
            </a:extLst>
          </p:cNvPr>
          <p:cNvSpPr txBox="1">
            <a:spLocks noChangeArrowheads="1"/>
          </p:cNvSpPr>
          <p:nvPr/>
        </p:nvSpPr>
        <p:spPr bwMode="auto">
          <a:xfrm>
            <a:off x="34424" y="231517"/>
            <a:ext cx="9114616" cy="283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buFontTx/>
              <a:buNone/>
            </a:pPr>
            <a:r>
              <a:rPr lang="en-GB" sz="1700" dirty="0">
                <a:latin typeface="Book Antiqua" panose="02040602050305030304" pitchFamily="18" charset="0"/>
              </a:rPr>
              <a:t>- The upper part of anterior surface of pericardium is related to </a:t>
            </a:r>
            <a:r>
              <a:rPr lang="en-GB" sz="1700" dirty="0" err="1">
                <a:latin typeface="Book Antiqua" panose="02040602050305030304" pitchFamily="18" charset="0"/>
              </a:rPr>
              <a:t>costomediastinal</a:t>
            </a:r>
            <a:r>
              <a:rPr lang="en-GB" sz="1700" dirty="0">
                <a:latin typeface="Book Antiqua" panose="02040602050305030304" pitchFamily="18" charset="0"/>
              </a:rPr>
              <a:t> recesses of</a:t>
            </a:r>
          </a:p>
          <a:p>
            <a:pPr eaLnBrk="1" hangingPunct="1">
              <a:buFontTx/>
              <a:buNone/>
            </a:pPr>
            <a:r>
              <a:rPr lang="en-GB" sz="1700" dirty="0">
                <a:latin typeface="Book Antiqua" panose="02040602050305030304" pitchFamily="18" charset="0"/>
              </a:rPr>
              <a:t>   pleural cavity with anterior border of lung, that separates pericardium from thoracic wall</a:t>
            </a:r>
          </a:p>
          <a:p>
            <a:pPr eaLnBrk="1" hangingPunct="1">
              <a:buFontTx/>
              <a:buNone/>
            </a:pPr>
            <a:r>
              <a:rPr lang="en-GB" sz="1700" dirty="0">
                <a:latin typeface="Book Antiqua" panose="02040602050305030304" pitchFamily="18" charset="0"/>
              </a:rPr>
              <a:t>- The lower part of anterior surface of pericardium is related directly to thoracic wall, due to</a:t>
            </a:r>
          </a:p>
          <a:p>
            <a:pPr eaLnBrk="1" hangingPunct="1">
              <a:buFontTx/>
              <a:buNone/>
            </a:pPr>
            <a:r>
              <a:rPr lang="en-GB" sz="1700" dirty="0">
                <a:latin typeface="Book Antiqua" panose="02040602050305030304" pitchFamily="18" charset="0"/>
              </a:rPr>
              <a:t>   obliquity of left </a:t>
            </a:r>
            <a:r>
              <a:rPr lang="en-GB" sz="1700" dirty="0" err="1">
                <a:latin typeface="Book Antiqua" panose="02040602050305030304" pitchFamily="18" charset="0"/>
              </a:rPr>
              <a:t>costomediastinal</a:t>
            </a:r>
            <a:r>
              <a:rPr lang="en-GB" sz="1700" dirty="0">
                <a:latin typeface="Book Antiqua" panose="02040602050305030304" pitchFamily="18" charset="0"/>
              </a:rPr>
              <a:t> </a:t>
            </a:r>
            <a:r>
              <a:rPr lang="en-GB" sz="1700" dirty="0" err="1">
                <a:latin typeface="Book Antiqua" panose="02040602050305030304" pitchFamily="18" charset="0"/>
              </a:rPr>
              <a:t>recsses</a:t>
            </a:r>
            <a:r>
              <a:rPr lang="en-GB" sz="1700" dirty="0">
                <a:latin typeface="Book Antiqua" panose="02040602050305030304" pitchFamily="18" charset="0"/>
              </a:rPr>
              <a:t>. This “</a:t>
            </a:r>
            <a:r>
              <a:rPr lang="en-GB" sz="1700" dirty="0" err="1">
                <a:latin typeface="Book Antiqua" panose="02040602050305030304" pitchFamily="18" charset="0"/>
              </a:rPr>
              <a:t>extrapleural</a:t>
            </a:r>
            <a:r>
              <a:rPr lang="en-GB" sz="1700" dirty="0">
                <a:latin typeface="Book Antiqua" panose="02040602050305030304" pitchFamily="18" charset="0"/>
              </a:rPr>
              <a:t>” part of </a:t>
            </a:r>
            <a:r>
              <a:rPr lang="en-GB" sz="1700" dirty="0" err="1">
                <a:latin typeface="Book Antiqua" panose="02040602050305030304" pitchFamily="18" charset="0"/>
              </a:rPr>
              <a:t>pericard</a:t>
            </a:r>
            <a:r>
              <a:rPr lang="en-GB" sz="1700" dirty="0">
                <a:latin typeface="Book Antiqua" panose="02040602050305030304" pitchFamily="18" charset="0"/>
              </a:rPr>
              <a:t> is at the </a:t>
            </a:r>
          </a:p>
          <a:p>
            <a:pPr eaLnBrk="1" hangingPunct="1">
              <a:buFontTx/>
              <a:buNone/>
            </a:pPr>
            <a:r>
              <a:rPr lang="en-GB" sz="1700" dirty="0">
                <a:latin typeface="Book Antiqua" panose="02040602050305030304" pitchFamily="18" charset="0"/>
              </a:rPr>
              <a:t>   level of 6</a:t>
            </a:r>
            <a:r>
              <a:rPr lang="en-GB" sz="1700" baseline="30000" dirty="0">
                <a:latin typeface="Book Antiqua" panose="02040602050305030304" pitchFamily="18" charset="0"/>
              </a:rPr>
              <a:t>th</a:t>
            </a:r>
            <a:r>
              <a:rPr lang="en-GB" sz="1700" dirty="0">
                <a:latin typeface="Book Antiqua" panose="02040602050305030304" pitchFamily="18" charset="0"/>
              </a:rPr>
              <a:t> intercostal space.</a:t>
            </a:r>
          </a:p>
          <a:p>
            <a:pPr eaLnBrk="1" hangingPunct="1">
              <a:buFontTx/>
              <a:buNone/>
            </a:pPr>
            <a:endParaRPr lang="en-GB" sz="1700" dirty="0">
              <a:latin typeface="Book Antiqua" panose="02040602050305030304" pitchFamily="18" charset="0"/>
            </a:endParaRPr>
          </a:p>
          <a:p>
            <a:pPr eaLnBrk="1" hangingPunct="1">
              <a:buFontTx/>
              <a:buNone/>
            </a:pPr>
            <a:r>
              <a:rPr lang="en-GB" sz="1700" dirty="0">
                <a:latin typeface="Book Antiqua" panose="02040602050305030304" pitchFamily="18" charset="0"/>
              </a:rPr>
              <a:t>- Apex of the fibrous sac is at the level of sternal angle</a:t>
            </a:r>
          </a:p>
        </p:txBody>
      </p:sp>
      <p:pic>
        <p:nvPicPr>
          <p:cNvPr id="3" name="Picture 2">
            <a:extLst>
              <a:ext uri="{FF2B5EF4-FFF2-40B4-BE49-F238E27FC236}">
                <a16:creationId xmlns:a16="http://schemas.microsoft.com/office/drawing/2014/main" id="{80F7FAC4-4CC8-916A-CB4C-C7ECFAA03880}"/>
              </a:ext>
            </a:extLst>
          </p:cNvPr>
          <p:cNvPicPr>
            <a:picLocks noChangeAspect="1"/>
          </p:cNvPicPr>
          <p:nvPr/>
        </p:nvPicPr>
        <p:blipFill>
          <a:blip r:embed="rId3"/>
          <a:stretch>
            <a:fillRect/>
          </a:stretch>
        </p:blipFill>
        <p:spPr>
          <a:xfrm>
            <a:off x="4511785" y="2671178"/>
            <a:ext cx="4420759" cy="3782206"/>
          </a:xfrm>
          <a:prstGeom prst="rect">
            <a:avLst/>
          </a:prstGeom>
        </p:spPr>
      </p:pic>
    </p:spTree>
    <p:extLst>
      <p:ext uri="{BB962C8B-B14F-4D97-AF65-F5344CB8AC3E}">
        <p14:creationId xmlns:p14="http://schemas.microsoft.com/office/powerpoint/2010/main" val="282819590"/>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body" sz="half" idx="4294967295"/>
          </p:nvPr>
        </p:nvSpPr>
        <p:spPr>
          <a:xfrm>
            <a:off x="0" y="0"/>
            <a:ext cx="4932040" cy="6553200"/>
          </a:xfrm>
        </p:spPr>
        <p:txBody>
          <a:bodyPr/>
          <a:lstStyle/>
          <a:p>
            <a:pPr algn="ctr" eaLnBrk="1" hangingPunct="1">
              <a:buFontTx/>
              <a:buNone/>
            </a:pPr>
            <a:r>
              <a:rPr lang="sr-Latn-CS" altLang="en-US" sz="2800" b="1" i="1" dirty="0" err="1">
                <a:solidFill>
                  <a:srgbClr val="FFCC00"/>
                </a:solidFill>
                <a:effectLst>
                  <a:outerShdw blurRad="38100" dist="38100" dir="2700000" algn="tl">
                    <a:srgbClr val="000000"/>
                  </a:outerShdw>
                </a:effectLst>
                <a:latin typeface="Book Antiqua" panose="02040602050305030304" pitchFamily="18" charset="0"/>
              </a:rPr>
              <a:t>Pericarditis</a:t>
            </a:r>
            <a:endParaRPr lang="sr-Latn-CS" altLang="en-US" b="1" i="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8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p>
          <a:p>
            <a:pPr eaLnBrk="1" hangingPunct="1">
              <a:buFontTx/>
              <a:buNone/>
            </a:pPr>
            <a:r>
              <a:rPr lang="sr-Latn-CS" altLang="en-US" sz="28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8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cardiac tamponade</a:t>
            </a:r>
            <a:r>
              <a:rPr lang="sr-Latn-CS" altLang="en-US" sz="28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a:t>
            </a:r>
            <a:endParaRPr lang="en-GB" altLang="en-US" sz="28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buFontTx/>
              <a:buNone/>
            </a:pPr>
            <a:r>
              <a:rPr lang="en-GB" sz="1600" dirty="0"/>
              <a:t> </a:t>
            </a:r>
            <a:r>
              <a:rPr lang="en-GB" sz="1600" dirty="0">
                <a:solidFill>
                  <a:srgbClr val="FFCC00"/>
                </a:solidFill>
                <a:latin typeface="Book Antiqua" panose="02040602050305030304" pitchFamily="18" charset="0"/>
              </a:rPr>
              <a:t>Cardiac tamponade (heart compression) is </a:t>
            </a:r>
          </a:p>
          <a:p>
            <a:pPr eaLnBrk="1" hangingPunct="1">
              <a:buFontTx/>
              <a:buNone/>
            </a:pPr>
            <a:r>
              <a:rPr lang="en-GB" sz="1600" dirty="0">
                <a:solidFill>
                  <a:srgbClr val="FFCC00"/>
                </a:solidFill>
                <a:latin typeface="Book Antiqua" panose="02040602050305030304" pitchFamily="18" charset="0"/>
              </a:rPr>
              <a:t>  potentially lethal condition because heart volume</a:t>
            </a:r>
          </a:p>
          <a:p>
            <a:pPr eaLnBrk="1" hangingPunct="1">
              <a:buFontTx/>
              <a:buNone/>
            </a:pPr>
            <a:r>
              <a:rPr lang="en-GB" sz="1600" dirty="0">
                <a:solidFill>
                  <a:srgbClr val="FFCC00"/>
                </a:solidFill>
                <a:latin typeface="Book Antiqua" panose="02040602050305030304" pitchFamily="18" charset="0"/>
              </a:rPr>
              <a:t>  is increasingly compromised by the fluid outside</a:t>
            </a:r>
          </a:p>
          <a:p>
            <a:pPr eaLnBrk="1" hangingPunct="1">
              <a:buFontTx/>
              <a:buNone/>
            </a:pPr>
            <a:r>
              <a:rPr lang="en-GB" sz="1600" dirty="0">
                <a:solidFill>
                  <a:srgbClr val="FFCC00"/>
                </a:solidFill>
                <a:latin typeface="Book Antiqua" panose="02040602050305030304" pitchFamily="18" charset="0"/>
              </a:rPr>
              <a:t>   the heart but inside the pericardial cavity.</a:t>
            </a:r>
            <a:endParaRPr lang="sr-Latn-CS" altLang="en-US" sz="2800" b="1" i="1" dirty="0">
              <a:solidFill>
                <a:srgbClr val="FFCC00"/>
              </a:solidFill>
              <a:effectLst>
                <a:outerShdw blurRad="38100" dist="38100" dir="2700000" algn="tl">
                  <a:srgbClr val="000000"/>
                </a:outerShdw>
              </a:effectLst>
              <a:latin typeface="Book Antiqua" panose="02040602050305030304" pitchFamily="18" charset="0"/>
              <a:cs typeface="Arial" panose="020B0604020202020204" pitchFamily="34" charset="0"/>
            </a:endParaRPr>
          </a:p>
          <a:p>
            <a:pPr eaLnBrk="1" hangingPunct="1">
              <a:buFontTx/>
              <a:buNone/>
            </a:pPr>
            <a:r>
              <a:rPr lang="sr-Latn-CS" altLang="en-US" sz="22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en-GB" altLang="en-US" sz="22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a:t>
            </a:r>
            <a:r>
              <a:rPr lang="sr-Latn-CS" altLang="en-US" sz="2200" b="1" i="1" dirty="0">
                <a:solidFill>
                  <a:srgbClr val="FFCC66"/>
                </a:solidFill>
                <a:effectLst>
                  <a:outerShdw blurRad="38100" dist="38100" dir="2700000" algn="tl">
                    <a:srgbClr val="000000"/>
                  </a:outerShdw>
                </a:effectLst>
                <a:latin typeface="Book Antiqua" panose="02040602050305030304" pitchFamily="18" charset="0"/>
                <a:cs typeface="Arial" panose="020B0604020202020204" pitchFamily="34" charset="0"/>
              </a:rPr>
              <a:t> ↓↑ </a:t>
            </a:r>
          </a:p>
          <a:p>
            <a:pPr algn="ctr" eaLnBrk="1" hangingPunct="1">
              <a:buFontTx/>
              <a:buNone/>
            </a:pPr>
            <a:r>
              <a:rPr lang="en-GB" altLang="en-US" sz="2400" b="1" dirty="0">
                <a:solidFill>
                  <a:srgbClr val="FF9900"/>
                </a:solidFill>
                <a:effectLst>
                  <a:outerShdw blurRad="38100" dist="38100" dir="2700000" algn="tl">
                    <a:srgbClr val="000000"/>
                  </a:outerShdw>
                </a:effectLst>
                <a:latin typeface="Book Antiqua" panose="02040602050305030304" pitchFamily="18" charset="0"/>
              </a:rPr>
              <a:t>Pericardiocentesis</a:t>
            </a:r>
            <a:endParaRPr lang="sr-Latn-CS" altLang="en-US" sz="2400" b="1" dirty="0">
              <a:solidFill>
                <a:srgbClr val="FF9900"/>
              </a:solidFill>
              <a:effectLst>
                <a:outerShdw blurRad="38100" dist="38100" dir="2700000" algn="tl">
                  <a:srgbClr val="000000"/>
                </a:outerShdw>
              </a:effectLst>
              <a:latin typeface="Book Antiqua" panose="02040602050305030304" pitchFamily="18" charset="0"/>
            </a:endParaRPr>
          </a:p>
          <a:p>
            <a:pPr eaLnBrk="1" hangingPunct="1">
              <a:buFontTx/>
              <a:buNone/>
            </a:pPr>
            <a:r>
              <a:rPr lang="en-GB" altLang="en-US" sz="2200" i="1" dirty="0">
                <a:solidFill>
                  <a:srgbClr val="FF9900"/>
                </a:solidFill>
                <a:effectLst>
                  <a:outerShdw blurRad="38100" dist="38100" dir="2700000" algn="tl">
                    <a:srgbClr val="000000"/>
                  </a:outerShdw>
                </a:effectLst>
                <a:latin typeface="Book Antiqua" panose="02040602050305030304" pitchFamily="18" charset="0"/>
              </a:rPr>
              <a:t>Drainage of fluid from pericardial cavity</a:t>
            </a:r>
          </a:p>
          <a:p>
            <a:pPr eaLnBrk="1" hangingPunct="1">
              <a:buFontTx/>
              <a:buNone/>
            </a:pPr>
            <a:r>
              <a:rPr lang="en-GB" altLang="en-US" sz="2200" i="1" dirty="0">
                <a:solidFill>
                  <a:srgbClr val="FF9900"/>
                </a:solidFill>
                <a:effectLst>
                  <a:outerShdw blurRad="38100" dist="38100" dir="2700000" algn="tl">
                    <a:srgbClr val="000000"/>
                  </a:outerShdw>
                </a:effectLst>
                <a:latin typeface="Book Antiqua" panose="02040602050305030304" pitchFamily="18" charset="0"/>
              </a:rPr>
              <a:t> by inserting wide-bore needle </a:t>
            </a:r>
            <a:r>
              <a:rPr lang="sr-Latn-CS" altLang="en-US" sz="2200" i="1" dirty="0">
                <a:solidFill>
                  <a:srgbClr val="FF9900"/>
                </a:solidFill>
                <a:effectLst>
                  <a:outerShdw blurRad="38100" dist="38100" dir="2700000" algn="tl">
                    <a:srgbClr val="000000"/>
                  </a:outerShdw>
                </a:effectLst>
                <a:latin typeface="Book Antiqua" panose="02040602050305030304" pitchFamily="18" charset="0"/>
              </a:rPr>
              <a:t>:</a:t>
            </a:r>
          </a:p>
          <a:p>
            <a:pPr eaLnBrk="1" hangingPunct="1">
              <a:buFontTx/>
              <a:buNone/>
            </a:pPr>
            <a:r>
              <a:rPr lang="sr-Latn-CS" altLang="en-US" sz="2200" b="1" i="1" dirty="0">
                <a:solidFill>
                  <a:srgbClr val="FFCC00"/>
                </a:solidFill>
                <a:effectLst>
                  <a:outerShdw blurRad="38100" dist="38100" dir="2700000" algn="tl">
                    <a:srgbClr val="000000"/>
                  </a:outerShdw>
                </a:effectLst>
                <a:latin typeface="Book Antiqua" panose="02040602050305030304" pitchFamily="18" charset="0"/>
              </a:rPr>
              <a:t> </a:t>
            </a:r>
            <a:r>
              <a:rPr lang="sr-Latn-CS" altLang="en-US" sz="2200" b="1" i="1" dirty="0">
                <a:solidFill>
                  <a:srgbClr val="FFCC66"/>
                </a:solidFill>
                <a:effectLst>
                  <a:outerShdw blurRad="38100" dist="38100" dir="2700000" algn="tl">
                    <a:srgbClr val="000000"/>
                  </a:outerShdw>
                </a:effectLst>
                <a:latin typeface="Book Antiqua" panose="02040602050305030304" pitchFamily="18" charset="0"/>
              </a:rPr>
              <a:t>- </a:t>
            </a:r>
            <a:r>
              <a:rPr lang="en-GB" altLang="en-US" sz="2200" b="1" i="1" dirty="0">
                <a:solidFill>
                  <a:srgbClr val="FFCC66"/>
                </a:solidFill>
                <a:effectLst>
                  <a:outerShdw blurRad="38100" dist="38100" dir="2700000" algn="tl">
                    <a:srgbClr val="000000"/>
                  </a:outerShdw>
                </a:effectLst>
                <a:latin typeface="Book Antiqua" panose="02040602050305030304" pitchFamily="18" charset="0"/>
              </a:rPr>
              <a:t>Through the 5</a:t>
            </a:r>
            <a:r>
              <a:rPr lang="en-GB" altLang="en-US" sz="2200" b="1" i="1" baseline="30000" dirty="0">
                <a:solidFill>
                  <a:srgbClr val="FFCC66"/>
                </a:solidFill>
                <a:effectLst>
                  <a:outerShdw blurRad="38100" dist="38100" dir="2700000" algn="tl">
                    <a:srgbClr val="000000"/>
                  </a:outerShdw>
                </a:effectLst>
                <a:latin typeface="Book Antiqua" panose="02040602050305030304" pitchFamily="18" charset="0"/>
              </a:rPr>
              <a:t>th</a:t>
            </a:r>
            <a:r>
              <a:rPr lang="en-GB" altLang="en-US" sz="2200" b="1" i="1" dirty="0">
                <a:solidFill>
                  <a:srgbClr val="FFCC66"/>
                </a:solidFill>
                <a:effectLst>
                  <a:outerShdw blurRad="38100" dist="38100" dir="2700000" algn="tl">
                    <a:srgbClr val="000000"/>
                  </a:outerShdw>
                </a:effectLst>
                <a:latin typeface="Book Antiqua" panose="02040602050305030304" pitchFamily="18" charset="0"/>
              </a:rPr>
              <a:t> or 6</a:t>
            </a:r>
            <a:r>
              <a:rPr lang="en-GB" altLang="en-US" sz="2200" b="1" i="1" baseline="30000" dirty="0">
                <a:solidFill>
                  <a:srgbClr val="FFCC66"/>
                </a:solidFill>
                <a:effectLst>
                  <a:outerShdw blurRad="38100" dist="38100" dir="2700000" algn="tl">
                    <a:srgbClr val="000000"/>
                  </a:outerShdw>
                </a:effectLst>
                <a:latin typeface="Book Antiqua" panose="02040602050305030304" pitchFamily="18" charset="0"/>
              </a:rPr>
              <a:t>th</a:t>
            </a:r>
            <a:r>
              <a:rPr lang="en-GB" altLang="en-US" sz="2200" b="1" i="1" dirty="0">
                <a:solidFill>
                  <a:srgbClr val="FFCC66"/>
                </a:solidFill>
                <a:effectLst>
                  <a:outerShdw blurRad="38100" dist="38100" dir="2700000" algn="tl">
                    <a:srgbClr val="000000"/>
                  </a:outerShdw>
                </a:effectLst>
                <a:latin typeface="Book Antiqua" panose="02040602050305030304" pitchFamily="18" charset="0"/>
              </a:rPr>
              <a:t> intercostal space near the sternum</a:t>
            </a:r>
            <a:endParaRPr lang="sr-Latn-CS" altLang="en-US" sz="2200" b="1" i="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200" b="1" i="1" dirty="0">
                <a:solidFill>
                  <a:srgbClr val="FFCC66"/>
                </a:solidFill>
                <a:effectLst>
                  <a:outerShdw blurRad="38100" dist="38100" dir="2700000" algn="tl">
                    <a:srgbClr val="000000"/>
                  </a:outerShdw>
                </a:effectLst>
                <a:latin typeface="Book Antiqua" panose="02040602050305030304" pitchFamily="18" charset="0"/>
              </a:rPr>
              <a:t>                   </a:t>
            </a:r>
            <a:r>
              <a:rPr lang="en-GB" altLang="en-US" sz="2200" i="1" dirty="0">
                <a:solidFill>
                  <a:srgbClr val="FFCC66"/>
                </a:solidFill>
                <a:effectLst>
                  <a:outerShdw blurRad="38100" dist="38100" dir="2700000" algn="tl">
                    <a:srgbClr val="000000"/>
                  </a:outerShdw>
                </a:effectLst>
                <a:latin typeface="Book Antiqua" panose="02040602050305030304" pitchFamily="18" charset="0"/>
              </a:rPr>
              <a:t>or</a:t>
            </a:r>
            <a:endParaRPr lang="sr-Latn-CS" altLang="en-US" sz="2200" b="1" i="1" dirty="0">
              <a:solidFill>
                <a:srgbClr val="FFCC66"/>
              </a:solidFill>
              <a:effectLst>
                <a:outerShdw blurRad="38100" dist="38100" dir="2700000" algn="tl">
                  <a:srgbClr val="000000"/>
                </a:outerShdw>
              </a:effectLst>
              <a:latin typeface="Book Antiqua" panose="02040602050305030304" pitchFamily="18" charset="0"/>
            </a:endParaRPr>
          </a:p>
          <a:p>
            <a:pPr eaLnBrk="1" hangingPunct="1">
              <a:buFontTx/>
              <a:buNone/>
            </a:pPr>
            <a:r>
              <a:rPr lang="sr-Latn-CS" altLang="en-US" sz="2200" b="1" i="1" dirty="0">
                <a:solidFill>
                  <a:srgbClr val="FFCC66"/>
                </a:solidFill>
                <a:effectLst>
                  <a:outerShdw blurRad="38100" dist="38100" dir="2700000" algn="tl">
                    <a:srgbClr val="000000"/>
                  </a:outerShdw>
                </a:effectLst>
                <a:latin typeface="Book Antiqua" panose="02040602050305030304" pitchFamily="18" charset="0"/>
              </a:rPr>
              <a:t> - </a:t>
            </a:r>
            <a:r>
              <a:rPr lang="en-GB" altLang="en-US" sz="2200" b="1" i="1" dirty="0">
                <a:solidFill>
                  <a:srgbClr val="FFCC66"/>
                </a:solidFill>
                <a:effectLst>
                  <a:outerShdw blurRad="38100" dist="38100" dir="2700000" algn="tl">
                    <a:srgbClr val="000000"/>
                  </a:outerShdw>
                </a:effectLst>
                <a:latin typeface="Book Antiqua" panose="02040602050305030304" pitchFamily="18" charset="0"/>
              </a:rPr>
              <a:t>Through </a:t>
            </a:r>
            <a:r>
              <a:rPr lang="en-GB" altLang="en-US" sz="2200" b="1" i="1" dirty="0" err="1">
                <a:solidFill>
                  <a:srgbClr val="FFCC66"/>
                </a:solidFill>
                <a:effectLst>
                  <a:outerShdw blurRad="38100" dist="38100" dir="2700000" algn="tl">
                    <a:srgbClr val="000000"/>
                  </a:outerShdw>
                </a:effectLst>
                <a:latin typeface="Book Antiqua" panose="02040602050305030304" pitchFamily="18" charset="0"/>
              </a:rPr>
              <a:t>xiphocostal</a:t>
            </a:r>
            <a:r>
              <a:rPr lang="en-GB" altLang="en-US" sz="2200" b="1" i="1" dirty="0">
                <a:solidFill>
                  <a:srgbClr val="FFCC66"/>
                </a:solidFill>
                <a:effectLst>
                  <a:outerShdw blurRad="38100" dist="38100" dir="2700000" algn="tl">
                    <a:srgbClr val="000000"/>
                  </a:outerShdw>
                </a:effectLst>
                <a:latin typeface="Book Antiqua" panose="02040602050305030304" pitchFamily="18" charset="0"/>
              </a:rPr>
              <a:t> angle by passing the needle </a:t>
            </a:r>
            <a:r>
              <a:rPr lang="en-GB" altLang="en-US" sz="2200" b="1" i="1" dirty="0" err="1">
                <a:solidFill>
                  <a:srgbClr val="FFCC66"/>
                </a:solidFill>
                <a:effectLst>
                  <a:outerShdw blurRad="38100" dist="38100" dir="2700000" algn="tl">
                    <a:srgbClr val="000000"/>
                  </a:outerShdw>
                </a:effectLst>
                <a:latin typeface="Book Antiqua" panose="02040602050305030304" pitchFamily="18" charset="0"/>
              </a:rPr>
              <a:t>superoposteriorly</a:t>
            </a:r>
            <a:endParaRPr lang="en-US" sz="2200" b="1" i="1" dirty="0">
              <a:solidFill>
                <a:srgbClr val="FFCC00"/>
              </a:solidFill>
              <a:effectLst>
                <a:outerShdw blurRad="38100" dist="38100" dir="2700000" algn="tl">
                  <a:srgbClr val="000000"/>
                </a:outerShdw>
              </a:effectLst>
              <a:latin typeface="Book Antiqua" panose="02040602050305030304" pitchFamily="18" charset="0"/>
            </a:endParaRPr>
          </a:p>
        </p:txBody>
      </p:sp>
      <p:pic>
        <p:nvPicPr>
          <p:cNvPr id="125955" name="Picture 5" descr="0013 pericardiocent"/>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786313" y="115888"/>
            <a:ext cx="4249737" cy="6626225"/>
          </a:xfrm>
          <a:noFill/>
          <a:ln w="38100">
            <a:solidFill>
              <a:srgbClr val="FF9900"/>
            </a:solidFill>
            <a:miter lim="800000"/>
            <a:headEnd/>
            <a:tailEnd/>
          </a:ln>
        </p:spPr>
      </p:pic>
    </p:spTree>
    <p:extLst>
      <p:ext uri="{BB962C8B-B14F-4D97-AF65-F5344CB8AC3E}">
        <p14:creationId xmlns:p14="http://schemas.microsoft.com/office/powerpoint/2010/main" val="2960232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a:xfrm>
            <a:off x="395288" y="0"/>
            <a:ext cx="8229600" cy="1052513"/>
          </a:xfrm>
        </p:spPr>
        <p:txBody>
          <a:bodyPr/>
          <a:lstStyle/>
          <a:p>
            <a:pPr eaLnBrk="1" hangingPunct="1"/>
            <a:r>
              <a:rPr lang="en-GB" altLang="en-US" sz="2400" b="1" dirty="0">
                <a:solidFill>
                  <a:schemeClr val="hlink"/>
                </a:solidFill>
                <a:effectLst>
                  <a:outerShdw blurRad="38100" dist="38100" dir="2700000" algn="tl">
                    <a:srgbClr val="000000"/>
                  </a:outerShdw>
                </a:effectLst>
                <a:latin typeface="Book Antiqua" panose="02040602050305030304" pitchFamily="18" charset="0"/>
              </a:rPr>
              <a:t>SURFACE PROJECTIONS OF THE HEART </a:t>
            </a:r>
            <a:br>
              <a:rPr lang="en-GB" altLang="en-US" sz="2400" b="1" dirty="0">
                <a:solidFill>
                  <a:schemeClr val="hlink"/>
                </a:solidFill>
                <a:effectLst>
                  <a:outerShdw blurRad="38100" dist="38100" dir="2700000" algn="tl">
                    <a:srgbClr val="000000"/>
                  </a:outerShdw>
                </a:effectLst>
                <a:latin typeface="Book Antiqua" panose="02040602050305030304" pitchFamily="18" charset="0"/>
              </a:rPr>
            </a:br>
            <a:r>
              <a:rPr lang="en-GB" altLang="en-US" sz="2400" b="1" dirty="0">
                <a:solidFill>
                  <a:schemeClr val="hlink"/>
                </a:solidFill>
                <a:effectLst>
                  <a:outerShdw blurRad="38100" dist="38100" dir="2700000" algn="tl">
                    <a:srgbClr val="000000"/>
                  </a:outerShdw>
                </a:effectLst>
                <a:latin typeface="Book Antiqua" panose="02040602050305030304" pitchFamily="18" charset="0"/>
              </a:rPr>
              <a:t>- TO ANTERIOR THORACIC WALL - </a:t>
            </a:r>
            <a:endParaRPr lang="en-US" sz="2400" b="1" dirty="0">
              <a:solidFill>
                <a:schemeClr val="hlink"/>
              </a:solidFill>
              <a:effectLst>
                <a:outerShdw blurRad="38100" dist="38100" dir="2700000" algn="tl">
                  <a:srgbClr val="000000"/>
                </a:outerShdw>
              </a:effectLst>
              <a:latin typeface="Book Antiqua" panose="02040602050305030304" pitchFamily="18" charset="0"/>
            </a:endParaRPr>
          </a:p>
        </p:txBody>
      </p:sp>
      <p:sp>
        <p:nvSpPr>
          <p:cNvPr id="126979" name="Rectangle 3"/>
          <p:cNvSpPr>
            <a:spLocks noGrp="1" noChangeArrowheads="1"/>
          </p:cNvSpPr>
          <p:nvPr>
            <p:ph type="body" idx="4294967295"/>
          </p:nvPr>
        </p:nvSpPr>
        <p:spPr>
          <a:xfrm>
            <a:off x="0" y="981075"/>
            <a:ext cx="9144000" cy="5688013"/>
          </a:xfrm>
        </p:spPr>
        <p:txBody>
          <a:bodyPr/>
          <a:lstStyle/>
          <a:p>
            <a:pPr eaLnBrk="1" hangingPunct="1">
              <a:lnSpc>
                <a:spcPct val="80000"/>
              </a:lnSpc>
            </a:pPr>
            <a:r>
              <a:rPr lang="en-GB" altLang="en-US" sz="1800" b="1" dirty="0">
                <a:solidFill>
                  <a:srgbClr val="FFFF00"/>
                </a:solidFill>
                <a:latin typeface="Book Antiqua" panose="02040602050305030304" pitchFamily="18" charset="0"/>
              </a:rPr>
              <a:t>UPPER – LEFT CORNER</a:t>
            </a:r>
            <a:endParaRPr lang="sr-Latn-CS" altLang="en-US" sz="1800" b="1" dirty="0">
              <a:solidFill>
                <a:srgbClr val="FFFF00"/>
              </a:solidFill>
              <a:latin typeface="Book Antiqua" panose="02040602050305030304" pitchFamily="18" charset="0"/>
            </a:endParaRPr>
          </a:p>
          <a:p>
            <a:pPr eaLnBrk="1" hangingPunct="1">
              <a:lnSpc>
                <a:spcPct val="80000"/>
              </a:lnSpc>
              <a:buFontTx/>
              <a:buNone/>
            </a:pPr>
            <a:r>
              <a:rPr lang="en-GB" altLang="en-US" sz="1800" b="1" dirty="0">
                <a:solidFill>
                  <a:schemeClr val="hlink"/>
                </a:solidFill>
                <a:latin typeface="Book Antiqua" panose="02040602050305030304" pitchFamily="18" charset="0"/>
              </a:rPr>
              <a:t>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2</a:t>
            </a:r>
            <a:r>
              <a:rPr lang="en-GB" altLang="en-US" sz="1800" b="1" baseline="30000" dirty="0">
                <a:solidFill>
                  <a:schemeClr val="hlink"/>
                </a:solidFill>
                <a:latin typeface="Book Antiqua" panose="02040602050305030304" pitchFamily="18" charset="0"/>
              </a:rPr>
              <a:t>nd</a:t>
            </a:r>
            <a:r>
              <a:rPr lang="en-GB" altLang="en-US" sz="1800" b="1" dirty="0">
                <a:solidFill>
                  <a:schemeClr val="hlink"/>
                </a:solidFill>
                <a:latin typeface="Book Antiqua" panose="02040602050305030304" pitchFamily="18" charset="0"/>
              </a:rPr>
              <a:t> intercostal space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2nd costal cartilage </a:t>
            </a:r>
            <a:r>
              <a:rPr lang="sr-Latn-CS" altLang="en-US" sz="1800" b="1" dirty="0">
                <a:solidFill>
                  <a:schemeClr val="hlink"/>
                </a:solidFill>
                <a:latin typeface="Book Antiqua" panose="02040602050305030304" pitchFamily="18" charset="0"/>
              </a:rPr>
              <a:t>2 </a:t>
            </a:r>
            <a:r>
              <a:rPr lang="en-GB" altLang="en-US" sz="1800" b="1" dirty="0">
                <a:solidFill>
                  <a:schemeClr val="hlink"/>
                </a:solidFill>
                <a:latin typeface="Book Antiqua" panose="02040602050305030304" pitchFamily="18" charset="0"/>
              </a:rPr>
              <a:t>cm laterally from the left sternal</a:t>
            </a:r>
          </a:p>
          <a:p>
            <a:pPr eaLnBrk="1" hangingPunct="1">
              <a:lnSpc>
                <a:spcPct val="80000"/>
              </a:lnSpc>
              <a:buFontTx/>
              <a:buNone/>
            </a:pPr>
            <a:r>
              <a:rPr lang="en-GB" altLang="en-US" sz="1800" b="1" dirty="0">
                <a:solidFill>
                  <a:schemeClr val="hlink"/>
                </a:solidFill>
                <a:latin typeface="Book Antiqua" panose="02040602050305030304" pitchFamily="18" charset="0"/>
              </a:rPr>
              <a:t>         border</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r>
              <a:rPr lang="en-GB" altLang="en-US" sz="1800" b="1" dirty="0">
                <a:solidFill>
                  <a:schemeClr val="hlink"/>
                </a:solidFill>
                <a:latin typeface="Book Antiqua" panose="02040602050305030304" pitchFamily="18" charset="0"/>
              </a:rPr>
              <a:t>      </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corresponds to junction of the radiographic shadows of pulmonary trunk arch</a:t>
            </a:r>
          </a:p>
          <a:p>
            <a:pPr eaLnBrk="1" hangingPunct="1">
              <a:lnSpc>
                <a:spcPct val="80000"/>
              </a:lnSpc>
              <a:buFontTx/>
              <a:buNone/>
            </a:pPr>
            <a:r>
              <a:rPr lang="en-GB" altLang="en-US" sz="1800" b="1" dirty="0">
                <a:solidFill>
                  <a:schemeClr val="hlink"/>
                </a:solidFill>
                <a:latin typeface="Book Antiqua" panose="02040602050305030304" pitchFamily="18" charset="0"/>
              </a:rPr>
              <a:t>        and the arch of </a:t>
            </a:r>
            <a:r>
              <a:rPr lang="sr-Latn-CS" altLang="en-US" sz="1800" b="1" dirty="0" err="1">
                <a:solidFill>
                  <a:schemeClr val="hlink"/>
                </a:solidFill>
                <a:latin typeface="Book Antiqua" panose="02040602050305030304" pitchFamily="18" charset="0"/>
              </a:rPr>
              <a:t>auricula</a:t>
            </a:r>
            <a:r>
              <a:rPr lang="sr-Latn-CS" altLang="en-US" sz="1800" b="1" dirty="0">
                <a:solidFill>
                  <a:schemeClr val="hlink"/>
                </a:solidFill>
                <a:latin typeface="Book Antiqua" panose="02040602050305030304" pitchFamily="18" charset="0"/>
              </a:rPr>
              <a:t> sin</a:t>
            </a:r>
            <a:r>
              <a:rPr lang="en-GB" altLang="en-US" sz="1800" b="1" dirty="0" err="1">
                <a:solidFill>
                  <a:schemeClr val="hlink"/>
                </a:solidFill>
                <a:latin typeface="Book Antiqua" panose="02040602050305030304" pitchFamily="18" charset="0"/>
              </a:rPr>
              <a:t>istra</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endParaRPr lang="sr-Latn-CS" altLang="en-US" sz="1800" b="1" dirty="0">
              <a:solidFill>
                <a:schemeClr val="hlink"/>
              </a:solidFill>
              <a:latin typeface="Book Antiqua" panose="02040602050305030304" pitchFamily="18" charset="0"/>
            </a:endParaRPr>
          </a:p>
          <a:p>
            <a:pPr eaLnBrk="1" hangingPunct="1">
              <a:lnSpc>
                <a:spcPct val="80000"/>
              </a:lnSpc>
            </a:pPr>
            <a:r>
              <a:rPr lang="en-GB" altLang="en-US" sz="1800" b="1" dirty="0">
                <a:solidFill>
                  <a:srgbClr val="FFFF00"/>
                </a:solidFill>
                <a:latin typeface="Book Antiqua" panose="02040602050305030304" pitchFamily="18" charset="0"/>
              </a:rPr>
              <a:t>UPPER – RIGHT CORNER</a:t>
            </a:r>
            <a:endParaRPr lang="sr-Latn-CS" altLang="en-US" sz="1800" b="1" dirty="0">
              <a:solidFill>
                <a:srgbClr val="FFFF00"/>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proximal to 3</a:t>
            </a:r>
            <a:r>
              <a:rPr lang="en-GB" altLang="en-US" sz="1800" b="1" baseline="30000" dirty="0">
                <a:solidFill>
                  <a:schemeClr val="hlink"/>
                </a:solidFill>
                <a:latin typeface="Book Antiqua" panose="02040602050305030304" pitchFamily="18" charset="0"/>
              </a:rPr>
              <a:t>rd</a:t>
            </a:r>
            <a:r>
              <a:rPr lang="en-GB" altLang="en-US" sz="1800" b="1" dirty="0">
                <a:solidFill>
                  <a:schemeClr val="hlink"/>
                </a:solidFill>
                <a:latin typeface="Book Antiqua" panose="02040602050305030304" pitchFamily="18" charset="0"/>
              </a:rPr>
              <a:t> right costal cartilage, </a:t>
            </a:r>
            <a:r>
              <a:rPr lang="sr-Latn-CS" altLang="en-US" sz="1800" b="1" dirty="0">
                <a:solidFill>
                  <a:schemeClr val="hlink"/>
                </a:solidFill>
                <a:latin typeface="Book Antiqua" panose="02040602050305030304" pitchFamily="18" charset="0"/>
              </a:rPr>
              <a:t>1 </a:t>
            </a:r>
            <a:r>
              <a:rPr lang="en-GB" altLang="en-US" sz="1800" b="1" dirty="0">
                <a:solidFill>
                  <a:schemeClr val="hlink"/>
                </a:solidFill>
                <a:latin typeface="Book Antiqua" panose="02040602050305030304" pitchFamily="18" charset="0"/>
              </a:rPr>
              <a:t>cm laterally to the right sternal border</a:t>
            </a:r>
            <a:endParaRPr lang="sr-Latn-CS" altLang="en-US" sz="1800" b="1" dirty="0">
              <a:solidFill>
                <a:schemeClr val="hlink"/>
              </a:solidFill>
              <a:latin typeface="Book Antiqua" panose="02040602050305030304" pitchFamily="18" charset="0"/>
            </a:endParaRPr>
          </a:p>
          <a:p>
            <a:pPr eaLnBrk="1" hangingPunct="1">
              <a:lnSpc>
                <a:spcPct val="80000"/>
              </a:lnSpc>
              <a:buFontTx/>
              <a:buNone/>
            </a:pPr>
            <a:r>
              <a:rPr lang="sr-Latn-CS" altLang="en-US" sz="1800" b="1" dirty="0">
                <a:solidFill>
                  <a:schemeClr val="hlink"/>
                </a:solidFill>
                <a:latin typeface="Book Antiqua" panose="02040602050305030304" pitchFamily="18" charset="0"/>
              </a:rPr>
              <a:t>	- </a:t>
            </a:r>
            <a:r>
              <a:rPr lang="en-GB" altLang="en-US" sz="1800" b="1" dirty="0">
                <a:solidFill>
                  <a:schemeClr val="hlink"/>
                </a:solidFill>
                <a:latin typeface="Book Antiqua" panose="02040602050305030304" pitchFamily="18" charset="0"/>
              </a:rPr>
              <a:t>correspond to junction of the radiographic shadows of </a:t>
            </a:r>
            <a:r>
              <a:rPr lang="sr-Latn-CS" altLang="en-US" sz="1800" b="1" dirty="0">
                <a:solidFill>
                  <a:schemeClr val="hlink"/>
                </a:solidFill>
                <a:latin typeface="Book Antiqua" panose="02040602050305030304" pitchFamily="18" charset="0"/>
              </a:rPr>
              <a:t>v. cava </a:t>
            </a:r>
            <a:r>
              <a:rPr lang="sr-Latn-CS" altLang="en-US" sz="1800" b="1" dirty="0" err="1">
                <a:solidFill>
                  <a:schemeClr val="hlink"/>
                </a:solidFill>
                <a:latin typeface="Book Antiqua" panose="02040602050305030304" pitchFamily="18" charset="0"/>
              </a:rPr>
              <a:t>superior</a:t>
            </a:r>
            <a:r>
              <a:rPr lang="sr-Latn-CS" altLang="en-US" sz="1800" b="1" dirty="0">
                <a:solidFill>
                  <a:schemeClr val="hlink"/>
                </a:solidFill>
                <a:latin typeface="Book Antiqua" panose="02040602050305030304" pitchFamily="18" charset="0"/>
              </a:rPr>
              <a:t> </a:t>
            </a:r>
            <a:r>
              <a:rPr lang="en-GB" altLang="en-US" sz="1800" b="1" dirty="0">
                <a:solidFill>
                  <a:schemeClr val="hlink"/>
                </a:solidFill>
                <a:latin typeface="Book Antiqua" panose="02040602050305030304" pitchFamily="18" charset="0"/>
              </a:rPr>
              <a:t>and</a:t>
            </a:r>
          </a:p>
          <a:p>
            <a:pPr eaLnBrk="1" hangingPunct="1">
              <a:lnSpc>
                <a:spcPct val="80000"/>
              </a:lnSpc>
              <a:buFontTx/>
              <a:buNone/>
            </a:pPr>
            <a:r>
              <a:rPr lang="en-GB" altLang="en-US" sz="1800" b="1" dirty="0">
                <a:solidFill>
                  <a:schemeClr val="hlink"/>
                </a:solidFill>
                <a:latin typeface="Book Antiqua" panose="02040602050305030304" pitchFamily="18" charset="0"/>
              </a:rPr>
              <a:t>        </a:t>
            </a:r>
            <a:r>
              <a:rPr lang="sr-Latn-CS" altLang="en-US" sz="1800" b="1" dirty="0" err="1">
                <a:solidFill>
                  <a:schemeClr val="hlink"/>
                </a:solidFill>
                <a:latin typeface="Book Antiqua" panose="02040602050305030304" pitchFamily="18" charset="0"/>
              </a:rPr>
              <a:t>atrium</a:t>
            </a:r>
            <a:r>
              <a:rPr lang="sr-Latn-CS" altLang="en-US" sz="1800" b="1" dirty="0">
                <a:solidFill>
                  <a:schemeClr val="hlink"/>
                </a:solidFill>
                <a:latin typeface="Book Antiqua" panose="02040602050305030304" pitchFamily="18" charset="0"/>
              </a:rPr>
              <a:t> dextrum</a:t>
            </a:r>
          </a:p>
          <a:p>
            <a:pPr eaLnBrk="1" hangingPunct="1">
              <a:lnSpc>
                <a:spcPct val="80000"/>
              </a:lnSpc>
              <a:buFontTx/>
              <a:buNone/>
            </a:pPr>
            <a:endParaRPr lang="sr-Latn-CS" altLang="en-US" sz="1800" b="1" dirty="0">
              <a:solidFill>
                <a:schemeClr val="hlink"/>
              </a:solidFill>
            </a:endParaRPr>
          </a:p>
        </p:txBody>
      </p:sp>
      <p:pic>
        <p:nvPicPr>
          <p:cNvPr id="1026" name="Picture 2" descr="https://o.quizlet.com/gfSUeXlvulZkulXTzpl72Q.png"/>
          <p:cNvPicPr>
            <a:picLocks noChangeAspect="1" noChangeArrowheads="1"/>
          </p:cNvPicPr>
          <p:nvPr/>
        </p:nvPicPr>
        <p:blipFill rotWithShape="1">
          <a:blip r:embed="rId2">
            <a:extLst>
              <a:ext uri="{28A0092B-C50C-407E-A947-70E740481C1C}">
                <a14:useLocalDpi xmlns:a14="http://schemas.microsoft.com/office/drawing/2010/main" val="0"/>
              </a:ext>
            </a:extLst>
          </a:blip>
          <a:srcRect r="9281" b="5100"/>
          <a:stretch/>
        </p:blipFill>
        <p:spPr bwMode="auto">
          <a:xfrm>
            <a:off x="2663068" y="3501008"/>
            <a:ext cx="4392699" cy="338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8086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3|2.1|1.6|6.5|2.7|1.4|1.6|50.9|0.8|7.2|3.4"/>
</p:tagLst>
</file>

<file path=ppt/tags/tag2.xml><?xml version="1.0" encoding="utf-8"?>
<p:tagLst xmlns:a="http://schemas.openxmlformats.org/drawingml/2006/main" xmlns:r="http://schemas.openxmlformats.org/officeDocument/2006/relationships" xmlns:p="http://schemas.openxmlformats.org/presentationml/2006/main">
  <p:tag name="TIMING" val="|0|2.3|3.5|9.8|23.1|2.5|2.9|2.9|3.3|60.2|1.2|5.9|2.1"/>
</p:tagLst>
</file>

<file path=ppt/tags/tag3.xml><?xml version="1.0" encoding="utf-8"?>
<p:tagLst xmlns:a="http://schemas.openxmlformats.org/drawingml/2006/main" xmlns:r="http://schemas.openxmlformats.org/officeDocument/2006/relationships" xmlns:p="http://schemas.openxmlformats.org/presentationml/2006/main">
  <p:tag name="TIMING" val="|0|2.2|2.9|1.3|38.6|1.3|8|51.9"/>
</p:tagLst>
</file>

<file path=ppt/tags/tag4.xml><?xml version="1.0" encoding="utf-8"?>
<p:tagLst xmlns:a="http://schemas.openxmlformats.org/drawingml/2006/main" xmlns:r="http://schemas.openxmlformats.org/officeDocument/2006/relationships" xmlns:p="http://schemas.openxmlformats.org/presentationml/2006/main">
  <p:tag name="TIMING" val="|87.7|1.3|1.1|0.7|1"/>
</p:tagLst>
</file>

<file path=ppt/theme/theme1.xml><?xml version="1.0" encoding="utf-8"?>
<a:theme xmlns:a="http://schemas.openxmlformats.org/drawingml/2006/main" name="Default Design">
  <a:themeElements>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12151</TotalTime>
  <Pages>0</Pages>
  <Words>13065</Words>
  <Characters>0</Characters>
  <Application>Microsoft Office PowerPoint</Application>
  <DocSecurity>0</DocSecurity>
  <PresentationFormat>On-screen Show (4:3)</PresentationFormat>
  <Lines>0</Lines>
  <Paragraphs>1521</Paragraphs>
  <Slides>150</Slides>
  <Notes>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150</vt:i4>
      </vt:variant>
    </vt:vector>
  </HeadingPairs>
  <TitlesOfParts>
    <vt:vector size="162" baseType="lpstr">
      <vt:lpstr>acumin-pro</vt:lpstr>
      <vt:lpstr>Arial</vt:lpstr>
      <vt:lpstr>Arial Black</vt:lpstr>
      <vt:lpstr>Book Antiqua</vt:lpstr>
      <vt:lpstr>Calibri</vt:lpstr>
      <vt:lpstr>Cambria</vt:lpstr>
      <vt:lpstr>Comic Sans MS</vt:lpstr>
      <vt:lpstr>Elsevier Sans</vt:lpstr>
      <vt:lpstr>Symbol</vt:lpstr>
      <vt:lpstr>Wingdings 2</vt:lpstr>
      <vt:lpstr>Default Design</vt:lpstr>
      <vt:lpstr>1_Default Design</vt:lpstr>
      <vt:lpstr>PowerPoint Presentation</vt:lpstr>
      <vt:lpstr>PowerPoint Presentation</vt:lpstr>
      <vt:lpstr>MEDIASTINUM</vt:lpstr>
      <vt:lpstr>PowerPoint Presentation</vt:lpstr>
      <vt:lpstr>PowerPoint Presentation</vt:lpstr>
      <vt:lpstr>Cardiovascular system</vt:lpstr>
      <vt:lpstr>PowerPoint Presentation</vt:lpstr>
      <vt:lpstr>HEART (COR)</vt:lpstr>
      <vt:lpstr>HEART (COR)</vt:lpstr>
      <vt:lpstr>PowerPoint Presentation</vt:lpstr>
      <vt:lpstr>EXTERNAL SURFACES OF THE HEART</vt:lpstr>
      <vt:lpstr>EXTERNAL SURFACES OF THE HEART</vt:lpstr>
      <vt:lpstr>EXTERNAL SURFACES OF THE HEART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INNER SURFACE OF THE HEART</vt:lpstr>
      <vt:lpstr>RIGHT ATRIUM (ATRIUM DEXTRUM)</vt:lpstr>
      <vt:lpstr>PowerPoint Presentation</vt:lpstr>
      <vt:lpstr>LEFT ATRIUM (ATRIUM SINISTRUM)</vt:lpstr>
      <vt:lpstr>RIGHT VENTRICLE(VENTRICULUS DEXTER)</vt:lpstr>
      <vt:lpstr>RIGHT VENTRICLE (VENTRICULUS DEXTER)</vt:lpstr>
      <vt:lpstr>RIGHT VENTRICLE (VENTRICULUS DEXTER)</vt:lpstr>
      <vt:lpstr>PowerPoint Presentation</vt:lpstr>
      <vt:lpstr>RIGHT VENTRICLE(VENTRICULUS DEXTER)</vt:lpstr>
      <vt:lpstr>PowerPoint Presentation</vt:lpstr>
      <vt:lpstr>PowerPoint Presentation</vt:lpstr>
      <vt:lpstr>PowerPoint Presentation</vt:lpstr>
      <vt:lpstr>PowerPoint Presentation</vt:lpstr>
      <vt:lpstr>LEFT VENTRICLE (VENTRICULUS SINISTER)</vt:lpstr>
      <vt:lpstr>LEFT VENTRICLE (VENTRICULUS SINISTER)</vt:lpstr>
      <vt:lpstr>LEFT VENTRICLE (VENTRICULUS SINISTER)</vt:lpstr>
      <vt:lpstr>LEFT VENTRICLE (VENTRICULUS SINISTER)</vt:lpstr>
      <vt:lpstr>PowerPoint Presentation</vt:lpstr>
      <vt:lpstr>PowerPoint Presentation</vt:lpstr>
      <vt:lpstr>PowerPoint Presentation</vt:lpstr>
      <vt:lpstr>SEPTUM CORDIS</vt:lpstr>
      <vt:lpstr>Structure of the heart</vt:lpstr>
      <vt:lpstr>Structure of the heart</vt:lpstr>
      <vt:lpstr>Fibrous skeleton of the heart</vt:lpstr>
      <vt:lpstr>Fibrous skeleton of the heart</vt:lpstr>
      <vt:lpstr>PowerPoint Presentation</vt:lpstr>
      <vt:lpstr>MYOCARDIUM</vt:lpstr>
      <vt:lpstr>MYOCARDIUM</vt:lpstr>
      <vt:lpstr>MYOCARDIUM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BLOOD SUPPLY OF THE HEART</vt:lpstr>
      <vt:lpstr>ARTERIAL VASCULATURE OF THE HEART coronary arteries (аа. coronariae)</vt:lpstr>
      <vt:lpstr>ARTERIAL VASCULATURE OF THE HEART coronary arteries (аа. coronariae)</vt:lpstr>
      <vt:lpstr>ARTERIAL VASCULATURE OF THE HEART coronary arteries (аа. coronariae)</vt:lpstr>
      <vt:lpstr>PowerPoint Presentation</vt:lpstr>
      <vt:lpstr>PowerPoint Presentation</vt:lpstr>
      <vt:lpstr>PowerPoint Presentation</vt:lpstr>
      <vt:lpstr>PowerPoint Presentation</vt:lpstr>
      <vt:lpstr>VENOUS DRAINAGE OF THE HEART (venae cordis)</vt:lpstr>
      <vt:lpstr>PowerPoint Presentation</vt:lpstr>
      <vt:lpstr>LYMPHATIC DRAINAGE OF THE HEART</vt:lpstr>
      <vt:lpstr>INNERVATION OF THE HEART (Plexus cardiacus)</vt:lpstr>
      <vt:lpstr>PowerPoint Presentation</vt:lpstr>
      <vt:lpstr>TRUNCUS SYMPATHICUS SYMPATHETIC TRUNK</vt:lpstr>
      <vt:lpstr>PowerPoint Presentation</vt:lpstr>
      <vt:lpstr>N. spinalis</vt:lpstr>
      <vt:lpstr>TRUNCUS  SYMPATHICUS</vt:lpstr>
      <vt:lpstr>INNERVATION OF THE HEART (Plexus cardiacus)</vt:lpstr>
      <vt:lpstr>TRUNCUS  SYMPATHICUS (pars thoracica)  - branches--</vt:lpstr>
      <vt:lpstr>INNERVATION OF THE HEART (Plexus cardiacus)</vt:lpstr>
      <vt:lpstr>INNERVATION OF THE HEART (Plexus cardiacus)</vt:lpstr>
      <vt:lpstr>INNERVATION OF THE HEART (Plexus cardiacus)</vt:lpstr>
      <vt:lpstr>INNERVATION OF THE HEART (Plexus cardiacus)</vt:lpstr>
      <vt:lpstr>GANGLION STELATUM</vt:lpstr>
      <vt:lpstr>GANGLION STELATUM</vt:lpstr>
      <vt:lpstr>GANGLION STELATUM</vt:lpstr>
      <vt:lpstr>PERICARDIUM</vt:lpstr>
      <vt:lpstr>PERICARDIUM</vt:lpstr>
      <vt:lpstr>PowerPoint Presentation</vt:lpstr>
      <vt:lpstr>PowerPoint Presentation</vt:lpstr>
      <vt:lpstr>PowerPoint Presentation</vt:lpstr>
      <vt:lpstr>PowerPoint Presentation</vt:lpstr>
      <vt:lpstr>PERICARDIUM</vt:lpstr>
      <vt:lpstr>PERICARDIUM</vt:lpstr>
      <vt:lpstr>PowerPoint Presentation</vt:lpstr>
      <vt:lpstr>PowerPoint Presentation</vt:lpstr>
      <vt:lpstr>SURFACE PROJECTIONS OF THE HEART  - TO ANTERIOR THORACIC WALL - </vt:lpstr>
      <vt:lpstr>SURFACE PROJECTIONS OF THE HEART  - TO ANTERIOR THORACIC WALL - </vt:lpstr>
      <vt:lpstr>BORDERS OF RADIOGRAPHIC HEART DIAGRAM</vt:lpstr>
      <vt:lpstr>SURFACE PROJECTIONS OF CARDIAC ORIFICES</vt:lpstr>
      <vt:lpstr>SURFACE PROJECTIONS OF CARDIAC ORIFICES</vt:lpstr>
      <vt:lpstr>SURFACE PROJECTIONS OF THE HEART  - TO POSTERIOR THORACIC WALL - </vt:lpstr>
      <vt:lpstr>PULMONARY TRUNK AORTA SUPERIOR VENA CAVA VENAE AZYGOS THORACIC DUCT</vt:lpstr>
      <vt:lpstr>PULMONARY TRUNK (TRUNCUS PULMONALIS)</vt:lpstr>
      <vt:lpstr>PULMONARY TRUNK (TRUNCUS PULMONALIS)</vt:lpstr>
      <vt:lpstr>PowerPoint Presentation</vt:lpstr>
      <vt:lpstr>Functional pulmonary blood vessels  аа.pulmonales</vt:lpstr>
      <vt:lpstr>PowerPoint Presentation</vt:lpstr>
      <vt:lpstr>Functional pulmonary blood vessels vv. pulmonales</vt:lpstr>
      <vt:lpstr>PowerPoint Presentation</vt:lpstr>
      <vt:lpstr>PowerPoint Presentation</vt:lpstr>
      <vt:lpstr>Contents of mediastinum superius</vt:lpstr>
      <vt:lpstr>MEDIASTINUM  POSTERIUS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ESOPHAGUS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IvanM</dc:creator>
  <cp:keywords/>
  <dc:description/>
  <cp:lastModifiedBy>ivanaanatom ivanaanatom</cp:lastModifiedBy>
  <cp:revision>219</cp:revision>
  <dcterms:created xsi:type="dcterms:W3CDTF">2007-10-12T03:59:50Z</dcterms:created>
  <dcterms:modified xsi:type="dcterms:W3CDTF">2024-09-15T13:21:55Z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